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7" d="100"/>
          <a:sy n="87" d="100"/>
        </p:scale>
        <p:origin x="-46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1 - Ορθογώνιο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38 - Ορθογώνιο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39 - Ορθογώνιο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40 - Ορθογώνιο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41 - Ορθογώνιο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55 - Ορθογώνιο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64 - Ορθογώνιο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65 - Ορθογώνιο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66 - Ορθογώνιο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15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BAF6F4-B63D-4C4B-BC96-F149199C011E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16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7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A7737E-C65D-4C29-AD69-14C4E5B0416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982B8-F835-480A-98C7-ECC2A488A4D7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75C5C-9BA1-4801-969D-0FF1A851A04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81DAD-84F9-4456-BFD0-27F4D589B74E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E4C95-13A4-400A-9F45-5211917EACD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A032C-4A55-4BEF-858B-853162CD70F6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27B0C-5F0C-4180-B8E7-161D6140A06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3 - Ελεύθερη σχεδίαση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14 - Ελεύθερη σχεδίαση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12 - Ελεύθερη σχεδίαση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15 - Ελεύθερη σχεδίαση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16 - Ελεύθερη σχεδίαση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17 - Ελεύθερη σχεδίαση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18 - Ελεύθερη σχεδίαση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9 - Ελεύθερη σχεδίαση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20 - Ελεύθερη σχεδίαση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21 - Ελεύθερη σχεδίαση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22 - Ελεύθερη σχεδίαση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23 - Ελεύθερη σχεδίαση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24 - Ελεύθερη σχεδίαση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25 - Ελεύθερη σχεδίαση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26 - Ελεύθερη σχεδίαση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6 - Ορθογώνιο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7 - Ορθογώνιο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8 - Ορθογώνιο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9 - Ορθογώνιο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10 - Ορθογώνιο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11 - Ορθογώνιο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2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57E595-835D-4DCA-B48F-55F51AE43590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2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16DEDBB-412E-4B0A-91D7-FA9B38020B6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5A9B2A-0999-4938-A69A-D0C006DD7C04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75B270-ABB4-4836-B668-DCB6BA51031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4 - Ορθογώνιο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15 - Ορθογώνιο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16 - Ορθογώνιο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17 - Ορθογώνιο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8 - Ορθογώνιο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9 - Ορθογώνιο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20 - Ορθογώνιο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21 - Ορθογώνιο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28 - Ορθογώνιο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29 - Ορθογώνιο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1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ECC579-48CD-414E-AFD6-745A8AD5264D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1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0EE841-B164-4A09-AF6C-111D27E795E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4E828-8D22-4F56-A6BF-5ADFFE8D6BFB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4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79828-2E08-468B-8EEF-A4BA2ADC26C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0F9AE8-36CA-412E-B0EE-FDBF2103B702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134216-B312-47BB-BB07-2FF4FC2B15F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EDFE2-EB0C-4E39-9A84-1C38E19EE94F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6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85AC-6EB9-488C-92A7-EAABBDB2ABE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- Ορθογώνιο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8 - Ευθεία γραμμή σύνδεσης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9 - Ομάδα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14 - Ευθεία γραμμή σύνδεσης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15 - Ευθεία γραμμή σύνδεσης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16 - Ευθεία γραμμή σύνδεσης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13 - Ομάδα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0 - Ευθεία γραμμή σύνδεσης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1 - Ευθεία γραμμή σύνδεσης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2 - Ευθεία γραμμή σύνδεσης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17 - Ομάδα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8 - Ευθεία γραμμή σύνδεσης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9 - Ευθεία γραμμή σύνδεσης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20 - Ευθεία γραμμή σύνδεσης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- Τίτλος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19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2F244F-B0B3-4140-8579-D96904AF69C2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20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1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136BFA3-A12A-4059-884C-4D79D559981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- Ορθογώνιο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- Ορθογώνιο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- Ορθογώνιο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- Ορθογώνιο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- Ορθογώνιο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- Ορθογώνιο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16 - Ορθογώνιο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036" name="12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8F82100-A5FF-4B9D-8995-C2AAD82C71CE}" type="datetimeFigureOut">
              <a:rPr lang="el-GR"/>
              <a:pPr>
                <a:defRPr/>
              </a:pPr>
              <a:t>11/4/2013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35D8294-83B0-4858-8206-B8CCD8CD6BF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0" r:id="rId6"/>
    <p:sldLayoutId id="2147483676" r:id="rId7"/>
    <p:sldLayoutId id="2147483669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197510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ΠΡΟΦΥΛΑΞΗ ΤΟΥ ΠΡΟΣΩΠΙΚΟΥ ΑΠΌ ΝΟΣΟΚΟΜΕΙΑΚΕΣ ΛΟΙΜΩΞΕΙΣ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3314" name="2 - Υπότιτλος"/>
          <p:cNvSpPr>
            <a:spLocks noGrp="1"/>
          </p:cNvSpPr>
          <p:nvPr>
            <p:ph type="subTitle" idx="1"/>
          </p:nvPr>
        </p:nvSpPr>
        <p:spPr>
          <a:xfrm>
            <a:off x="4786313" y="4929188"/>
            <a:ext cx="4071937" cy="857250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el-GR" smtClean="0"/>
              <a:t>Αποστολίδου  Ευτέρπη</a:t>
            </a:r>
          </a:p>
          <a:p>
            <a:pPr algn="ctr">
              <a:spcBef>
                <a:spcPct val="0"/>
              </a:spcBef>
            </a:pPr>
            <a:r>
              <a:rPr lang="el-GR" smtClean="0"/>
              <a:t>Μάρτιος 2012</a:t>
            </a:r>
          </a:p>
          <a:p>
            <a:pPr algn="ctr">
              <a:spcBef>
                <a:spcPct val="0"/>
              </a:spcBef>
            </a:pPr>
            <a:endParaRPr lang="el-GR" smtClean="0"/>
          </a:p>
          <a:p>
            <a:pPr algn="ctr">
              <a:spcBef>
                <a:spcPct val="0"/>
              </a:spcBef>
            </a:pPr>
            <a:endParaRPr lang="el-GR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Διεθνή μέτρα πρόληψης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1"/>
          </p:nvPr>
        </p:nvSpPr>
        <p:spPr>
          <a:xfrm>
            <a:off x="465138" y="1770063"/>
            <a:ext cx="4038600" cy="4525962"/>
          </a:xfrm>
        </p:spPr>
        <p:txBody>
          <a:bodyPr>
            <a:normAutofit fontScale="850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Ειδικά δοχεία αιχμηρών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Ακάλυπτες βελόνες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Γάντια σε επαφή με υγρά σώματος, βλεννογόνους και αίμα ασθενών, απομάκρυνση άμεση μετά την χρήση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Μάσκες, γυαλιά, ποδιές αν εκτόξευση σταγονιδίων αίματος, εκκρίσεων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Πλύσιμο χεριών, αντισηψία χεριών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4656138" y="1770063"/>
            <a:ext cx="4038600" cy="4525962"/>
          </a:xfrm>
        </p:spPr>
        <p:txBody>
          <a:bodyPr>
            <a:normAutofit fontScale="850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ΌΧΙ αερισμός κατά την ΚΑΡΠΑ στόμα με στόμα, να υπάρχουν ειδικές προσωπίδες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Επαγγελματίες υγείας με τραύματα ή δερματίτιδες άνω άκρων να αποφεύγουν προσωρινά την επαφή με τους ασθενούς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8572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/>
              <a:t>Μέτρα </a:t>
            </a:r>
            <a:r>
              <a:rPr lang="el-GR" dirty="0" err="1" smtClean="0"/>
              <a:t>διαχείρησης</a:t>
            </a:r>
            <a:r>
              <a:rPr lang="el-GR" dirty="0" smtClean="0"/>
              <a:t> και αντιμετώπισης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65138" y="1770063"/>
            <a:ext cx="4038600" cy="4525962"/>
          </a:xfrm>
        </p:spPr>
        <p:txBody>
          <a:bodyPr>
            <a:normAutofit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Διαλογή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Απολύμανση επιφανειών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Πληροφορίες ιστορικού «πηγής», εμβολιασμών και </a:t>
            </a:r>
            <a:r>
              <a:rPr lang="el-GR" dirty="0" err="1" smtClean="0"/>
              <a:t>΄έκθεσης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Λήψη δειγμάτων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Προφυλακτική αγωγή</a:t>
            </a:r>
          </a:p>
          <a:p>
            <a:pPr marL="411480" algn="ctr" fontAlgn="auto">
              <a:spcAft>
                <a:spcPts val="0"/>
              </a:spcAft>
              <a:buFont typeface="Wingdings"/>
              <a:buNone/>
              <a:defRPr/>
            </a:pPr>
            <a:r>
              <a:rPr lang="el-GR" dirty="0" smtClean="0"/>
              <a:t>(</a:t>
            </a:r>
            <a:r>
              <a:rPr lang="en-US" dirty="0" smtClean="0"/>
              <a:t>HBV, HIV)</a:t>
            </a:r>
            <a:endParaRPr lang="el-GR" dirty="0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56138" y="1770063"/>
            <a:ext cx="4038600" cy="4525962"/>
          </a:xfrm>
        </p:spPr>
        <p:txBody>
          <a:bodyPr>
            <a:normAutofit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Ενημέρωση-συζήτηση  για την έκθεση και την προφυλακτική αγωγή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Δόση-παρενέργειες προφυλακτικής αγωγής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Καθορισμός χρόνου επανελέγχων με ορολογικές εξετάσεις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Τίτλος"/>
          <p:cNvSpPr>
            <a:spLocks noGrp="1"/>
          </p:cNvSpPr>
          <p:nvPr>
            <p:ph type="title"/>
          </p:nvPr>
        </p:nvSpPr>
        <p:spPr>
          <a:xfrm>
            <a:off x="857250" y="357188"/>
            <a:ext cx="7772400" cy="120173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/>
              <a:t>Μέτρα προστασίας στα ασθενοφόρα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idx="1"/>
          </p:nvPr>
        </p:nvSpPr>
        <p:spPr>
          <a:xfrm>
            <a:off x="857250" y="2000250"/>
            <a:ext cx="7772400" cy="4572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Μάσκα με φίλτρο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Προσοχή στην αλλεργία στο </a:t>
            </a:r>
            <a:r>
              <a:rPr lang="en-US" dirty="0" smtClean="0"/>
              <a:t>latex</a:t>
            </a:r>
            <a:r>
              <a:rPr lang="el-GR" dirty="0" smtClean="0"/>
              <a:t> (από τα γάντια και από την σκόνη </a:t>
            </a:r>
            <a:r>
              <a:rPr lang="el-GR" dirty="0" err="1" smtClean="0"/>
              <a:t>γαντιων</a:t>
            </a:r>
            <a:r>
              <a:rPr lang="el-GR" dirty="0" smtClean="0"/>
              <a:t> που αιωρείται μέσω της αναπνευστικής οδού)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8,3% του προσωπικού εμφανίζει αντιδράσεις στο </a:t>
            </a:r>
            <a:r>
              <a:rPr lang="en-US" dirty="0" smtClean="0"/>
              <a:t>LATEX </a:t>
            </a:r>
            <a:r>
              <a:rPr lang="el-GR" dirty="0" smtClean="0"/>
              <a:t>, 0,6% αλλεργικό σοκ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err="1" smtClean="0"/>
              <a:t>Υποαλλεργικά</a:t>
            </a:r>
            <a:r>
              <a:rPr lang="el-GR" dirty="0" smtClean="0"/>
              <a:t> γάντια, χέρια στεγνά χωρίς κρέμα, προσεκτικό πλύσιμο χεριών για να φύγει μετά η σκόνη από τα γάντια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Παρακολούθηση από αλλεργιολόγο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Ιατρικά εργαστήρια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17%  κίνδυνος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Φυγόκεντροι, αναδευτήρες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«πιτσίλισμα» από σωματίδια που είναι &lt; 5 μ και μολύνουν πάγους, όργανα, παραπεμπτικά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Κάθε δείγμα θεωρείται μολυσμένο</a:t>
            </a:r>
            <a:endParaRPr lang="el-GR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μέτρα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Όχι μεγάλη κίνηση ανθρώπων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Εξαερισμός καλός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Ξεχωριστός χώρος εξωτερικών αιμοληψιών σε ειδικές πολυθρόνες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Αδιάβροχες επιφάνειες που δεν  φθείρονται ή διαβρώνονται, καθαρίζονται καλά όπως στα Χειρουργεία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Μπλούζες, γάντια, χέρια πλυμένα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Όχι φαγητό, καφές, τσιγάρα στον χώρο εργαστηρίου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Όχι </a:t>
            </a:r>
            <a:r>
              <a:rPr lang="el-GR" dirty="0" err="1" smtClean="0"/>
              <a:t>πιπέτες</a:t>
            </a:r>
            <a:r>
              <a:rPr lang="el-GR" dirty="0" smtClean="0"/>
              <a:t> στόματος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Καθαρισμός πριν την συντήρηση μηχανημάτων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Τα δείγματα στα κατάλληλα δοχεία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Όχι εξωτερικοί ‘η παιδιά στον χώρο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err="1" smtClean="0">
                <a:solidFill>
                  <a:schemeClr val="tx2">
                    <a:satMod val="200000"/>
                  </a:schemeClr>
                </a:solidFill>
              </a:rPr>
              <a:t>Mantoux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Οι νεοδιοριζόμενοι πρέπει να κάνουν </a:t>
            </a:r>
            <a:r>
              <a:rPr lang="en-US" dirty="0" err="1" smtClean="0"/>
              <a:t>Mantoux</a:t>
            </a:r>
            <a:r>
              <a:rPr lang="en-US" dirty="0" smtClean="0"/>
              <a:t> </a:t>
            </a:r>
            <a:r>
              <a:rPr lang="el-GR" dirty="0" smtClean="0"/>
              <a:t>, αν αρνητική πρέπει να εμβολιάζονται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 μετά έκθεση </a:t>
            </a:r>
            <a:r>
              <a:rPr lang="en-US" dirty="0" err="1" smtClean="0"/>
              <a:t>Mantoux</a:t>
            </a:r>
            <a:r>
              <a:rPr lang="en-US" dirty="0" smtClean="0"/>
              <a:t> </a:t>
            </a:r>
            <a:r>
              <a:rPr lang="el-GR" dirty="0" smtClean="0"/>
              <a:t>αμέσως και σε 12 εβδομάδες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Αν εντόνως θετική + συμπτώματα πρέπει να γίνεται έλεγχος με ακτινογραφία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Προληπτική αγωγή </a:t>
            </a:r>
            <a:r>
              <a:rPr lang="el-GR" dirty="0" smtClean="0"/>
              <a:t>αν πολύ θετική </a:t>
            </a:r>
            <a:r>
              <a:rPr lang="en-US" dirty="0" err="1" smtClean="0"/>
              <a:t>Mantoux</a:t>
            </a:r>
            <a:r>
              <a:rPr lang="el-GR" dirty="0" smtClean="0"/>
              <a:t>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νεκροτομεία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Ιδιαίτερο οίκημα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Ιματιοθήκη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Προθάλαμος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Καλό πλύσιμο χεριών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Κλιβανισμός εργαλείων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Το προσωπικό για κάποιον χρόνο μετά την νεκροτομή αποφεύγει να κάνει άλλες επεμβάσεις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Ειδικά τραπέζια με ειδική παροχή νερού και αποχέτευση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Μετάδοση από το προσωπικό προς τους ασθενείς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9698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AIDS, </a:t>
            </a:r>
            <a:r>
              <a:rPr lang="el-GR" smtClean="0"/>
              <a:t>ηπατίτιδες </a:t>
            </a:r>
            <a:r>
              <a:rPr lang="en-US" smtClean="0"/>
              <a:t>B, C </a:t>
            </a:r>
            <a:r>
              <a:rPr lang="el-GR" smtClean="0"/>
              <a:t>, σταφυλόκκοκο σε εγκαυματίες, ιογενείς αναπνευστικές, κάντιτα σε νεογνά, φυματίωση</a:t>
            </a:r>
          </a:p>
          <a:p>
            <a:r>
              <a:rPr lang="el-GR" smtClean="0"/>
              <a:t>Δημιουργία </a:t>
            </a:r>
            <a:r>
              <a:rPr lang="el-GR" smtClean="0">
                <a:solidFill>
                  <a:srgbClr val="FF0000"/>
                </a:solidFill>
              </a:rPr>
              <a:t>«ιατρείου προσωπικού»</a:t>
            </a:r>
          </a:p>
          <a:p>
            <a:r>
              <a:rPr lang="el-GR" smtClean="0"/>
              <a:t>Αποχή από την εργασία 7 ημ. Σε ηπατίτια Α, σταφυλόκοκκο, ιλαρά, φυματίωση, ανεμευλογιά, διάρροιες, έκζεμα, εξιδρωματικές δερματικές βλάβες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Εργάζονται με προφυλάξεις</a:t>
            </a:r>
            <a:br>
              <a:rPr lang="el-GR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Λοιμώξεις γεννητικών οργάνων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Στρεπτόκοκκος 24 ώρες μετά την έναρξη αγωγής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Απλός </a:t>
            </a:r>
            <a:r>
              <a:rPr lang="el-GR" dirty="0" err="1" smtClean="0"/>
              <a:t>έρπηταςή</a:t>
            </a:r>
            <a:r>
              <a:rPr lang="el-GR" dirty="0" smtClean="0"/>
              <a:t> έρπητας ζωστήρας (όχι όμως σε επαφή με τον ασθενή ‘η τμήμα </a:t>
            </a:r>
            <a:r>
              <a:rPr lang="el-GR" dirty="0" err="1" smtClean="0"/>
              <a:t>ανοσοκατασταλμένων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err="1" smtClean="0"/>
              <a:t>Μαντου</a:t>
            </a:r>
            <a:r>
              <a:rPr lang="el-GR" dirty="0" smtClean="0"/>
              <a:t> + χωρίς ανοιχτά σπήλαια, οροθετικοί, φορείς Β</a:t>
            </a:r>
            <a:r>
              <a:rPr lang="en-US" dirty="0" smtClean="0"/>
              <a:t>,</a:t>
            </a:r>
            <a:r>
              <a:rPr lang="el-GR" dirty="0" smtClean="0"/>
              <a:t> </a:t>
            </a:r>
            <a:r>
              <a:rPr lang="en-US" dirty="0" smtClean="0"/>
              <a:t>C, </a:t>
            </a:r>
            <a:r>
              <a:rPr lang="el-GR" dirty="0" smtClean="0"/>
              <a:t>τηρουμένων των κανόνων ασφαλείας για την μη μετάδοση (γάντια για τρόφιμα, νοσηλεία κλπ)</a:t>
            </a:r>
            <a:r>
              <a:rPr lang="en-US" dirty="0" smtClean="0"/>
              <a:t>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512763"/>
            <a:ext cx="82296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Βασικοί στόχοι για ιατρείο προσωπικού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1"/>
          </p:nvPr>
        </p:nvSpPr>
        <p:spPr>
          <a:xfrm>
            <a:off x="465138" y="1770063"/>
            <a:ext cx="4038600" cy="4525962"/>
          </a:xfrm>
        </p:spPr>
        <p:txBody>
          <a:bodyPr>
            <a:normAutofit fontScale="8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Έλεγχος κατά την πρόσληψη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Πληροφόρηση και αγωγή υγείας-ασφαλείας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Σχεδιασμός και εφαρμογή προγραμμάτων εμβολιασμού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Παρακολούθηση πιθανής έκθεσης, λήψη προφυλακτικών μέτρων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Πρόληψη και αντιμετώπιση επιδημιών μεταξύ του προσωπικού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4656138" y="1770063"/>
            <a:ext cx="4038600" cy="4525962"/>
          </a:xfrm>
        </p:spPr>
        <p:txBody>
          <a:bodyPr>
            <a:normAutofit fontScale="8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Θεραπεία επαγγελματικών νόσων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Οδηγίες περιορισμού ή αποχής από την εργασία λόγω λοιμώδους νοσήματος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Διατήρηση ιστορικού και αρχείου υγείας για ολόκληρο το προσωπικό </a:t>
            </a:r>
            <a:r>
              <a:rPr lang="el-GR" smtClean="0"/>
              <a:t>του νοσοκομείου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800128" y="1428736"/>
            <a:ext cx="7772400" cy="363131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/>
              <a:t/>
            </a:r>
            <a:br>
              <a:rPr lang="el-GR" dirty="0" smtClean="0"/>
            </a:br>
            <a:r>
              <a:rPr lang="el-GR" b="1" dirty="0" smtClean="0"/>
              <a:t>Σε κάθε </a:t>
            </a:r>
            <a:r>
              <a:rPr lang="el-GR" b="1" dirty="0" err="1" smtClean="0"/>
              <a:t>ατυχηματική</a:t>
            </a:r>
            <a:r>
              <a:rPr lang="el-GR" b="1" dirty="0" smtClean="0"/>
              <a:t> έκθεση σε αίμα πρέπει να ενημερώνεται η επιτροπή ελέγχου λοιμώξεων του Νοσοκομείου</a:t>
            </a:r>
            <a:endParaRPr lang="el-GR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28688" y="214313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Μετάδοση λοιμώξεων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785813" y="1000125"/>
            <a:ext cx="8015287" cy="5643563"/>
          </a:xfrm>
        </p:spPr>
        <p:txBody>
          <a:bodyPr>
            <a:normAutofit fontScale="850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u="sng" dirty="0" smtClean="0"/>
              <a:t>Ηπατίτιδα  Α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err="1" smtClean="0"/>
              <a:t>Ιδρυματοποιημένες</a:t>
            </a:r>
            <a:r>
              <a:rPr lang="el-GR" dirty="0" smtClean="0"/>
              <a:t> καταστάσεις-ίκτερος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Στόμα, χέρια, </a:t>
            </a:r>
            <a:r>
              <a:rPr lang="el-GR" dirty="0" err="1" smtClean="0"/>
              <a:t>τουαλέττα</a:t>
            </a:r>
            <a:r>
              <a:rPr lang="el-GR" dirty="0" smtClean="0"/>
              <a:t> 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Λήψη </a:t>
            </a:r>
            <a:r>
              <a:rPr lang="el-GR" dirty="0" err="1" smtClean="0"/>
              <a:t>ανοσοσφαιρίνης</a:t>
            </a:r>
            <a:r>
              <a:rPr lang="el-GR" dirty="0" smtClean="0"/>
              <a:t>  Α στις 2 επόμενες εβδομάδες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u="sng" dirty="0" smtClean="0"/>
              <a:t>Ηπατίτιδα Β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Αίμα, συμπτώματα σε 4 εβδομάδες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Κίνδυνος μετάδοσης 26% μετά από </a:t>
            </a:r>
            <a:r>
              <a:rPr lang="el-GR" dirty="0" err="1" smtClean="0"/>
              <a:t>ατυχηματική</a:t>
            </a:r>
            <a:r>
              <a:rPr lang="el-GR" dirty="0" smtClean="0"/>
              <a:t> </a:t>
            </a:r>
            <a:r>
              <a:rPr lang="el-GR" dirty="0" err="1" smtClean="0"/>
              <a:t>διαδερμική</a:t>
            </a:r>
            <a:r>
              <a:rPr lang="el-GR" dirty="0" smtClean="0"/>
              <a:t> έκθεση σε μολυσμένο αίμα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Πρώιμες μολύνσεις προσωπικού στην φάση εκπαίδευσης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ΜΤΝ, τοξικομανείς, δάγκωμα, ΌΧΙ  σε κόπρανα, ούρα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err="1" smtClean="0"/>
              <a:t>Διτήρηση</a:t>
            </a:r>
            <a:r>
              <a:rPr lang="el-GR" dirty="0" smtClean="0"/>
              <a:t>  ιού 1 εβδομάδα σε κηλίδες αίματος</a:t>
            </a:r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Δεν απενεργοποιείται στους 60 βαθμούς για 4 ώρες, ούτε με φαινόλη, </a:t>
            </a:r>
            <a:r>
              <a:rPr lang="el-GR" dirty="0" err="1" smtClean="0"/>
              <a:t>χλωράλη</a:t>
            </a:r>
            <a:endParaRPr lang="el-GR" dirty="0" smtClean="0"/>
          </a:p>
          <a:p>
            <a:pPr marL="740664" lvl="1" fontAlgn="auto">
              <a:spcAft>
                <a:spcPts val="0"/>
              </a:spcAft>
              <a:buFont typeface="Wingdings"/>
              <a:buChar char=""/>
              <a:defRPr/>
            </a:pPr>
            <a:r>
              <a:rPr lang="el-GR" dirty="0" smtClean="0"/>
              <a:t>ΓΑΝΤΙΑ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ΕΜΒΟΛΙΟ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HBV 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3 δόσεις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Ανασυνδυασμένη τεχνολογία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90% προστατεύει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Ορολογικός έλεγχος πριν και 2 μήνες μετά την 3</a:t>
            </a:r>
            <a:r>
              <a:rPr lang="el-GR" baseline="30000" dirty="0" smtClean="0"/>
              <a:t>η</a:t>
            </a:r>
            <a:r>
              <a:rPr lang="el-GR" dirty="0" smtClean="0"/>
              <a:t> δόση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Όχι επαναληπτικές δόσεις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Αν εκτεθεί μη εμβολιασμένο προσωπικό εμβολιασμός και </a:t>
            </a:r>
            <a:r>
              <a:rPr lang="el-GR" dirty="0" err="1" smtClean="0"/>
              <a:t>ανοσοσφαιρίνη</a:t>
            </a:r>
            <a:r>
              <a:rPr lang="el-GR" dirty="0" smtClean="0"/>
              <a:t> </a:t>
            </a:r>
            <a:r>
              <a:rPr lang="el-GR" dirty="0" err="1" smtClean="0"/>
              <a:t>Ηπατίτιδος</a:t>
            </a:r>
            <a:r>
              <a:rPr lang="el-GR" dirty="0" smtClean="0"/>
              <a:t> Β μέσα στο πρώτο τριήμερο και επαναληπτική δόση σε 1 μήνα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28688" y="214313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Ηπατίτιδα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28688" y="1143000"/>
            <a:ext cx="7772400" cy="5715000"/>
          </a:xfrm>
        </p:spPr>
        <p:txBody>
          <a:bodyPr>
            <a:normAutofit fontScale="77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Η μόνη ασφαλής μετάγγιση είναι η μετάγγιση που δεν έγινε !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Μόλυνση από έκθεση σε αίμα , υγρά σώματος, εισπνοή </a:t>
            </a:r>
            <a:r>
              <a:rPr lang="el-GR" dirty="0" err="1" smtClean="0"/>
              <a:t>μικροσταγονιδίων</a:t>
            </a:r>
            <a:r>
              <a:rPr lang="el-GR" dirty="0" smtClean="0"/>
              <a:t> αίματος ή τρύπημα από βελόνη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5% στους δότες αίματος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Οι αιμοφιλικοί έχουν μολυνθεί κατά 90%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Χρήστες 97%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err="1" smtClean="0"/>
              <a:t>Τατουαζ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1% μετάδοση στο νεογέννητο από θετική μητέρα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ΧΝΑ σε ποσοστό 13-37%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1-3% ανάμεσα στους γιατρούς επείγουσας ιατρικής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Ανακάλυψη 1989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Εκτός από οξεία Ηπατίτιδα προκαλείται και χρόνια ηπατίτιδα και ηπατικό καρκίνωμα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Επειδή μπορεί ο έλεγχος να βγει αρνητικός σε ύπαρξη λοίμωξης, επανάληψη σε καθορισμένα διαστήματα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28688" y="357188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Προφυλακτικά μέτρα μετά από έκθεση στον ιό της Ηπατίτιδας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1071563" y="2857500"/>
            <a:ext cx="7772400" cy="2928938"/>
          </a:xfrm>
        </p:spPr>
        <p:txBody>
          <a:bodyPr>
            <a:normAutofit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Ουσιαστικά δεν υπάρχουν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Δεν βοηθάει προφυλακτικά ούτε η </a:t>
            </a:r>
            <a:r>
              <a:rPr lang="el-GR" dirty="0" err="1" smtClean="0"/>
              <a:t>ιντερφερόνη</a:t>
            </a:r>
            <a:r>
              <a:rPr lang="el-GR" dirty="0" smtClean="0"/>
              <a:t> ούτε η </a:t>
            </a:r>
            <a:r>
              <a:rPr lang="el-GR" smtClean="0"/>
              <a:t>ανοσοσφαιρίνη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Πρώιμη ανίχνευση της νόσου για πρόωρη έναρξη θεραπείας με </a:t>
            </a:r>
            <a:r>
              <a:rPr lang="el-GR" dirty="0" err="1" smtClean="0"/>
              <a:t>ιντερφερόνη</a:t>
            </a:r>
            <a:r>
              <a:rPr lang="el-GR" dirty="0" smtClean="0"/>
              <a:t> + </a:t>
            </a:r>
            <a:r>
              <a:rPr lang="el-GR" dirty="0" err="1" smtClean="0"/>
              <a:t>ριμπαβιρίνη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57250" y="214313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Ο ιός της ανοσοανεπάρκειας (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HIV)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458" name="2 - Θέση περιεχομένου"/>
          <p:cNvSpPr>
            <a:spLocks noGrp="1"/>
          </p:cNvSpPr>
          <p:nvPr>
            <p:ph idx="1"/>
          </p:nvPr>
        </p:nvSpPr>
        <p:spPr>
          <a:xfrm>
            <a:off x="714375" y="1784350"/>
            <a:ext cx="7972425" cy="4572000"/>
          </a:xfrm>
        </p:spPr>
        <p:txBody>
          <a:bodyPr/>
          <a:lstStyle/>
          <a:p>
            <a:r>
              <a:rPr lang="el-GR" smtClean="0"/>
              <a:t>Το 81% των οροθετικών επαγγελματιών υγείας εκδήλωσαν οξύ ιογενές σύνδρομο 25 μέρες μετά την έκθεση</a:t>
            </a:r>
          </a:p>
          <a:p>
            <a:r>
              <a:rPr lang="el-GR" smtClean="0"/>
              <a:t>Καθυστερημένα οροθετικοί έως και 12 μήνες</a:t>
            </a:r>
          </a:p>
          <a:p>
            <a:r>
              <a:rPr lang="el-GR" smtClean="0"/>
              <a:t>Βελόνες , αιχμηρά αντικείμενα, δάγκωμα, όχι όμως μέσω βλεννογόνων</a:t>
            </a:r>
          </a:p>
          <a:p>
            <a:r>
              <a:rPr lang="el-GR" smtClean="0"/>
              <a:t>Έχει σημασία η ποσότητα του αίματος , το βάθος του τραύματος και η είσοδος βελόνας σε αγγείο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57250" y="357188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Μέτρα προφύλαξης </a:t>
            </a: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HIV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714375" y="1428750"/>
            <a:ext cx="7972425" cy="4572000"/>
          </a:xfrm>
        </p:spPr>
        <p:txBody>
          <a:bodyPr>
            <a:normAutofit fontScale="925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Προφυλακτική φαρμακευτική θεραπεία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Μπορεί να χορηγηθεί στις εγκύους, αλλά διακόπτεται ο θηλασμός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Δεν είναι απαραίτητο ο επαγγελματίας υγείας να απομακρυνθεί  από την φροντίδα των ασθενών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 </a:t>
            </a:r>
            <a:r>
              <a:rPr lang="en-US" dirty="0" err="1" smtClean="0"/>
              <a:t>zidovudine</a:t>
            </a:r>
            <a:r>
              <a:rPr lang="el-GR" dirty="0" smtClean="0"/>
              <a:t>, συνδυασμός φαρμάκων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Μηνιαίο κόστος 100 </a:t>
            </a:r>
            <a:r>
              <a:rPr lang="el-GR" dirty="0" err="1" smtClean="0"/>
              <a:t>δολλάρια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Άμεση έναρξη θεραπείας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Διάρκεια 4 εβδομάδες, εμφάνιση τοξικότητας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28688" y="285750"/>
            <a:ext cx="7772400" cy="5715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sz="2800" b="1" dirty="0" smtClean="0"/>
              <a:t>Ιοί που μεταδίδονται με την αναπνευστική οδό</a:t>
            </a:r>
            <a:endParaRPr lang="el-GR" sz="2800" b="1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28688" y="1139825"/>
            <a:ext cx="7772400" cy="5503863"/>
          </a:xfrm>
        </p:spPr>
        <p:txBody>
          <a:bodyPr>
            <a:normAutofit fontScale="5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Ιός της </a:t>
            </a:r>
            <a:r>
              <a:rPr lang="el-GR" dirty="0" err="1" smtClean="0"/>
              <a:t>γρίππης</a:t>
            </a:r>
            <a:r>
              <a:rPr lang="el-GR" dirty="0" smtClean="0"/>
              <a:t>, μετάδοση με βήχα και φτάρνισμα, εμβολιασμός ετήσιος Οκτώβριο-Νοέμβριο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err="1" smtClean="0"/>
              <a:t>Συγκυτιακός</a:t>
            </a:r>
            <a:r>
              <a:rPr lang="el-GR" dirty="0" smtClean="0"/>
              <a:t> ιός του αναπνευστικού, καθαριότητα χεριών, μάσκα, καθαρισμός μολυσμένων επιφανειών, διατηρείται 6 ημέρες σε επιφάνειες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err="1" smtClean="0"/>
              <a:t>Ρινοιοί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Ιοί του έρπητα, </a:t>
            </a:r>
            <a:r>
              <a:rPr lang="el-GR" dirty="0" err="1" smtClean="0"/>
              <a:t>ανοσοσφαιρίνη</a:t>
            </a:r>
            <a:r>
              <a:rPr lang="el-GR" dirty="0" smtClean="0"/>
              <a:t> σε 96 ώρες μετά την έκθεση, ο τύπος 2 μεταδίδεται από την μήτρα στο νεογέννητο κατά την διάρκεια κολπικού τοκετού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err="1" smtClean="0"/>
              <a:t>Ερπητική</a:t>
            </a:r>
            <a:r>
              <a:rPr lang="el-GR" dirty="0" smtClean="0"/>
              <a:t> προσβολή δακτύλων και παρωνυχιών που πραγματοποιείται μέσω </a:t>
            </a:r>
            <a:r>
              <a:rPr lang="el-GR" dirty="0" err="1" smtClean="0"/>
              <a:t>οποασδήποτε</a:t>
            </a:r>
            <a:r>
              <a:rPr lang="el-GR" dirty="0" smtClean="0"/>
              <a:t> </a:t>
            </a:r>
            <a:r>
              <a:rPr lang="el-GR" dirty="0" err="1" smtClean="0"/>
              <a:t>΄λύσης</a:t>
            </a:r>
            <a:r>
              <a:rPr lang="el-GR" dirty="0" smtClean="0"/>
              <a:t> συνέχειας δέρματος (</a:t>
            </a:r>
            <a:r>
              <a:rPr lang="el-GR" dirty="0" err="1" smtClean="0"/>
              <a:t>φυσσαλίδες</a:t>
            </a:r>
            <a:r>
              <a:rPr lang="el-GR" dirty="0" smtClean="0"/>
              <a:t> με ερύθημα)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Γάντια, αναρρόφηση εκκρίσεων και τοποθέτηση </a:t>
            </a:r>
            <a:r>
              <a:rPr lang="el-GR" dirty="0" err="1" smtClean="0"/>
              <a:t>ρινογαστρικού</a:t>
            </a:r>
            <a:r>
              <a:rPr lang="el-GR" dirty="0" smtClean="0"/>
              <a:t> καθετήρα. Οι εργαζόμενοι νε με ενεργό </a:t>
            </a:r>
            <a:r>
              <a:rPr lang="el-GR" dirty="0" err="1" smtClean="0"/>
              <a:t>ερπητική</a:t>
            </a:r>
            <a:r>
              <a:rPr lang="el-GR" dirty="0" smtClean="0"/>
              <a:t> λοίμωξη απομακρύνονται από την εργασία τους και χορηγείται </a:t>
            </a:r>
            <a:r>
              <a:rPr lang="el-GR" dirty="0" err="1" smtClean="0"/>
              <a:t>ασυκλοβίρη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err="1" smtClean="0"/>
              <a:t>Μεγαλοκυτταροιός</a:t>
            </a:r>
            <a:r>
              <a:rPr lang="el-GR" dirty="0" smtClean="0"/>
              <a:t> μετάδοση με δραματικές συνέπειες στο έμβρυο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Συγγενής λοίμωξη από </a:t>
            </a:r>
            <a:r>
              <a:rPr lang="en-US" dirty="0" smtClean="0"/>
              <a:t>CMV</a:t>
            </a:r>
            <a:r>
              <a:rPr lang="el-GR" dirty="0" smtClean="0"/>
              <a:t> 10% των νεογέννητων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Η λοίμωξη από ερυθρά στο 1</a:t>
            </a:r>
            <a:r>
              <a:rPr lang="el-GR" baseline="30000" dirty="0" smtClean="0"/>
              <a:t>ο</a:t>
            </a:r>
            <a:r>
              <a:rPr lang="el-GR" dirty="0" smtClean="0"/>
              <a:t> τρίμηνο της κύησης προκαλεί συγγενείς ανωμαλίες και εμβρυικό θάνατο, εμβολιασμός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Ιλαρά, εμβολιασμός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Φυματίωση, αναζωπύρωση, ανθεκτικότητα, βήχας, ομιλία, φτάρνισμα, λαρυγγοσκόπηση. Κάθε επαγγελματίας υγείας πρέπει να κάνει δερματικό έλεγχο κάθε χρόνο Μ</a:t>
            </a:r>
            <a:r>
              <a:rPr lang="en-US" dirty="0" err="1" smtClean="0"/>
              <a:t>antoux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Μετρό">
  <a:themeElements>
    <a:clrScheme name="Μετρό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Μετρό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Μετρό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338</TotalTime>
  <Words>927</Words>
  <Application>Microsoft Office PowerPoint</Application>
  <PresentationFormat>On-screen Show (4:3)</PresentationFormat>
  <Paragraphs>137</Paragraphs>
  <Slides>19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7</vt:i4>
      </vt:variant>
      <vt:variant>
        <vt:lpstr>Πρότυπο σχεδίασης</vt:lpstr>
      </vt:variant>
      <vt:variant>
        <vt:i4>7</vt:i4>
      </vt:variant>
      <vt:variant>
        <vt:lpstr>Τίτλοι διαφανειών</vt:lpstr>
      </vt:variant>
      <vt:variant>
        <vt:i4>19</vt:i4>
      </vt:variant>
    </vt:vector>
  </HeadingPairs>
  <TitlesOfParts>
    <vt:vector size="33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Μετρό</vt:lpstr>
      <vt:lpstr>Μετρό</vt:lpstr>
      <vt:lpstr>Μετρό</vt:lpstr>
      <vt:lpstr>Μετρό</vt:lpstr>
      <vt:lpstr>Μετρό</vt:lpstr>
      <vt:lpstr>Μετρό</vt:lpstr>
      <vt:lpstr>Μετρό</vt:lpstr>
      <vt:lpstr>Διαφάνεια 1</vt:lpstr>
      <vt:lpstr>Διαφάνεια 2</vt:lpstr>
      <vt:lpstr>Μετάδοση λοιμώξεων</vt:lpstr>
      <vt:lpstr>ΕΜΒΟΛΙΟ HBV </vt:lpstr>
      <vt:lpstr>Ηπατίτιδα C</vt:lpstr>
      <vt:lpstr>Προφυλακτικά μέτρα μετά από έκθεση στον ιό της Ηπατίτιδας C</vt:lpstr>
      <vt:lpstr>Ο ιός της ανοσοανεπάρκειας (HIV)</vt:lpstr>
      <vt:lpstr>Μέτρα προφύλαξης HIV</vt:lpstr>
      <vt:lpstr>Ιοί που μεταδίδονται με την αναπνευστική οδό</vt:lpstr>
      <vt:lpstr>Διεθνή μέτρα πρόληψης</vt:lpstr>
      <vt:lpstr>Μέτρα διαχείρησης και αντιμετώπισης</vt:lpstr>
      <vt:lpstr>Μέτρα προστασίας στα ασθενοφόρα</vt:lpstr>
      <vt:lpstr>Ιατρικά εργαστήρια</vt:lpstr>
      <vt:lpstr>μέτρα</vt:lpstr>
      <vt:lpstr>Mantoux</vt:lpstr>
      <vt:lpstr>νεκροτομεία</vt:lpstr>
      <vt:lpstr>Μετάδοση από το προσωπικό προς τους ασθενείς</vt:lpstr>
      <vt:lpstr>Εργάζονται με προφυλάξεις </vt:lpstr>
      <vt:lpstr>Βασικοί στόχοι για ιατρείο προσωπικού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Επαγγελματικοι κινδυνοι στην επειγουσα ιατρικη</dc:title>
  <dc:creator>METH</dc:creator>
  <cp:lastModifiedBy>user</cp:lastModifiedBy>
  <cp:revision>33</cp:revision>
  <dcterms:created xsi:type="dcterms:W3CDTF">2012-01-11T19:55:25Z</dcterms:created>
  <dcterms:modified xsi:type="dcterms:W3CDTF">2013-04-11T10:39:00Z</dcterms:modified>
</cp:coreProperties>
</file>