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24" r:id="rId1"/>
  </p:sldMasterIdLst>
  <p:notesMasterIdLst>
    <p:notesMasterId r:id="rId36"/>
  </p:notesMasterIdLst>
  <p:sldIdLst>
    <p:sldId id="291" r:id="rId2"/>
    <p:sldId id="292" r:id="rId3"/>
    <p:sldId id="293" r:id="rId4"/>
    <p:sldId id="325" r:id="rId5"/>
    <p:sldId id="294" r:id="rId6"/>
    <p:sldId id="295" r:id="rId7"/>
    <p:sldId id="296" r:id="rId8"/>
    <p:sldId id="297" r:id="rId9"/>
    <p:sldId id="298" r:id="rId10"/>
    <p:sldId id="299" r:id="rId11"/>
    <p:sldId id="300" r:id="rId12"/>
    <p:sldId id="301" r:id="rId13"/>
    <p:sldId id="302" r:id="rId14"/>
    <p:sldId id="303" r:id="rId15"/>
    <p:sldId id="304" r:id="rId16"/>
    <p:sldId id="305" r:id="rId17"/>
    <p:sldId id="323" r:id="rId18"/>
    <p:sldId id="306" r:id="rId19"/>
    <p:sldId id="307" r:id="rId20"/>
    <p:sldId id="308" r:id="rId21"/>
    <p:sldId id="310" r:id="rId22"/>
    <p:sldId id="309" r:id="rId23"/>
    <p:sldId id="320" r:id="rId24"/>
    <p:sldId id="321" r:id="rId25"/>
    <p:sldId id="322" r:id="rId26"/>
    <p:sldId id="324" r:id="rId27"/>
    <p:sldId id="311" r:id="rId28"/>
    <p:sldId id="318" r:id="rId29"/>
    <p:sldId id="312" r:id="rId30"/>
    <p:sldId id="313" r:id="rId31"/>
    <p:sldId id="314" r:id="rId32"/>
    <p:sldId id="315" r:id="rId33"/>
    <p:sldId id="316" r:id="rId34"/>
    <p:sldId id="319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47" autoAdjust="0"/>
    <p:restoredTop sz="0" autoAdjust="0"/>
  </p:normalViewPr>
  <p:slideViewPr>
    <p:cSldViewPr snapToGrid="0">
      <p:cViewPr varScale="1">
        <p:scale>
          <a:sx n="72" d="100"/>
          <a:sy n="72" d="100"/>
        </p:scale>
        <p:origin x="114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B39D17-C13A-4EBE-A80D-3845744A7BDC}" type="datetimeFigureOut">
              <a:rPr lang="en-US" smtClean="0"/>
              <a:t>11/13/2020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57767-C7C8-48F4-AB10-681337FAA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994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331F32-5C54-4686-BD1A-A11EDDF2CAD0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7721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However, they tend to be more resistant than the penicillins to certain β-lactamases.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57767-C7C8-48F4-AB10-681337FAAB9E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9993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General </a:t>
            </a:r>
            <a:r>
              <a:rPr lang="en-US" dirty="0" err="1"/>
              <a:t>informations</a:t>
            </a:r>
            <a:r>
              <a:rPr lang="en-US" dirty="0"/>
              <a:t>.</a:t>
            </a:r>
          </a:p>
          <a:p>
            <a:r>
              <a:rPr lang="en-US" dirty="0"/>
              <a:t>Cephalosporins are grouped into ‘generations’ by their antimicrobial properties.</a:t>
            </a:r>
          </a:p>
          <a:p>
            <a:r>
              <a:rPr lang="en-US" dirty="0"/>
              <a:t>1st, 2nd, 3rd, and currently 4th has been approved</a:t>
            </a:r>
          </a:p>
          <a:p>
            <a:r>
              <a:rPr lang="en-US" dirty="0"/>
              <a:t>Each newer generation of cephalosporins has greater gram-negative antimicrobial properties than the preceding generation.</a:t>
            </a:r>
          </a:p>
          <a:p>
            <a:r>
              <a:rPr lang="en-US" dirty="0"/>
              <a:t>The ‘older’ generations of cephalosporins have greater gram positive coverage than the ‘newer’ generations (except ceftriaxone/</a:t>
            </a:r>
            <a:r>
              <a:rPr lang="en-US" dirty="0" err="1"/>
              <a:t>cefotaxime</a:t>
            </a:r>
            <a:r>
              <a:rPr lang="en-US" dirty="0"/>
              <a:t>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57767-C7C8-48F4-AB10-681337FAAB9E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3707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Eg, ceftriaxone and cefotaxime are effective in the treatment of neonatal and childhood meningitis caused by H. influenzae.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57767-C7C8-48F4-AB10-681337FAAB9E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5210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—a structure that mammalian cells do not possess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57767-C7C8-48F4-AB10-681337FAAB9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0769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Classification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57767-C7C8-48F4-AB10-681337FAAB9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3096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this reason, penicillins are regarded as bactericidal and work in a time-dependent fashion.</a:t>
            </a:r>
          </a:p>
          <a:p>
            <a:r>
              <a:rPr lang="en-US" dirty="0"/>
              <a:t>The PEP side chains</a:t>
            </a:r>
            <a:r>
              <a:rPr lang="en-US" baseline="0" dirty="0"/>
              <a:t> are cross linked as the final step in the synthesis of peptidoglycan, this process is blocked by penicillin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57767-C7C8-48F4-AB10-681337FAAB9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6886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57767-C7C8-48F4-AB10-681337FAAB9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2380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57767-C7C8-48F4-AB10-681337FAAB9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4964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Procaine penicillin G was once a commonly used treatment for pneumococcal pneumonia and gonorrhea; however, it is rarely</a:t>
            </a:r>
          </a:p>
          <a:p>
            <a:r>
              <a:rPr lang="en-US" dirty="0"/>
              <a:t>used now because many </a:t>
            </a:r>
            <a:r>
              <a:rPr lang="en-US" dirty="0" err="1"/>
              <a:t>gonococcal</a:t>
            </a:r>
            <a:r>
              <a:rPr lang="en-US" dirty="0"/>
              <a:t> strains are penicillin-resistant, and many pneumococci require higher doses of penicillin G or the use of more potent β-lactams.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57767-C7C8-48F4-AB10-681337FAAB9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2646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Penicillins are among the safest drugs. However, adverse reactions may occur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57767-C7C8-48F4-AB10-681337FAAB9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1717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 injected </a:t>
            </a:r>
            <a:r>
              <a:rPr lang="en-US" dirty="0" err="1"/>
              <a:t>intrathecally</a:t>
            </a:r>
            <a:r>
              <a:rPr lang="en-US" dirty="0"/>
              <a:t> or if very high</a:t>
            </a:r>
          </a:p>
          <a:p>
            <a:r>
              <a:rPr lang="en-US" dirty="0"/>
              <a:t>blood levels are reached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57767-C7C8-48F4-AB10-681337FAAB9E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398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D8B91A8-2323-42D8-A8D0-3170D998C137}" type="datetime1">
              <a:rPr lang="en-US" smtClean="0"/>
              <a:t>11/13/2020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EBDDC3"/>
                </a:solidFill>
              </a:rPr>
              <a:t>Basic Principles of Pharmacology  CMT05101,  NTA Level 5</a:t>
            </a:r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50BBD1F-BF19-42E9-BA4B-69C8D5386E46}" type="slidenum">
              <a:rPr lang="en-US">
                <a:solidFill>
                  <a:srgbClr val="EBDDC3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EBDDC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6326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AE1C2-65E0-4FAF-8D6E-9CCA297F4B18}" type="datetime1">
              <a:rPr lang="en-US" smtClean="0">
                <a:solidFill>
                  <a:srgbClr val="775F55"/>
                </a:solidFill>
              </a:rPr>
              <a:t>11/13/2020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775F55"/>
                </a:solidFill>
              </a:rPr>
              <a:t>Basic Principles of Pharmacology  CMT05101,  NTA Level 5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B0B9B-6CB0-4E5B-9A28-3395582CA8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083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E64156-8BC6-4E8E-8416-C9A2B9759E92}" type="datetime1">
              <a:rPr lang="en-US" smtClean="0">
                <a:solidFill>
                  <a:srgbClr val="775F55"/>
                </a:solidFill>
              </a:rPr>
              <a:t>11/13/2020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775F55"/>
                </a:solidFill>
              </a:rPr>
              <a:t>Basic Principles of Pharmacology  CMT05101,  NTA Level 5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A142E9C-D9D3-4555-99D6-62BB159905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6145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1F475EE-A3C6-4D91-957F-EB0D312A54F4}" type="datetime1">
              <a:rPr lang="en-US" smtClean="0">
                <a:solidFill>
                  <a:srgbClr val="775F55"/>
                </a:solidFill>
              </a:rPr>
              <a:t>11/13/2020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775F55"/>
                </a:solidFill>
              </a:rPr>
              <a:t>Basic Principles of Pharmacology  CMT05101,  NTA Level 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F876121-4B20-4D56-B70E-1E08A53AA91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07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EF727-BFF6-46CF-975F-33B3D33FA6D5}" type="datetime1">
              <a:rPr lang="en-US" smtClean="0">
                <a:solidFill>
                  <a:srgbClr val="775F55"/>
                </a:solidFill>
              </a:rPr>
              <a:t>11/13/2020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775F55"/>
                </a:solidFill>
              </a:rPr>
              <a:t>Basic Principles of Pharmacology  CMT05101,  NTA Level 5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68D37-1896-4000-9A5F-33FCBFBD2F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821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A5F32-FFAC-4E8C-8B6B-E0605EAA93E0}" type="datetime1">
              <a:rPr lang="en-US" smtClean="0">
                <a:solidFill>
                  <a:srgbClr val="775F55"/>
                </a:solidFill>
              </a:rPr>
              <a:t>11/13/2020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 smtClean="0"/>
            </a:lvl1pPr>
          </a:lstStyle>
          <a:p>
            <a:pPr>
              <a:defRPr/>
            </a:pPr>
            <a:fld id="{6E64E95B-8355-4DCB-9C84-67BE26E099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775F55"/>
                </a:solidFill>
              </a:rPr>
              <a:t>Basic Principles of Pharmacology  CMT05101,  NTA Level 5</a:t>
            </a:r>
          </a:p>
        </p:txBody>
      </p:sp>
    </p:spTree>
    <p:extLst>
      <p:ext uri="{BB962C8B-B14F-4D97-AF65-F5344CB8AC3E}">
        <p14:creationId xmlns:p14="http://schemas.microsoft.com/office/powerpoint/2010/main" val="22500613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08FF0F7-AD36-4742-A571-5237A8CF124F}" type="datetime1">
              <a:rPr lang="en-US" smtClean="0">
                <a:solidFill>
                  <a:srgbClr val="775F55"/>
                </a:solidFill>
              </a:rPr>
              <a:t>11/13/2020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1D42B13-89CA-4C18-A8B1-F7C70D8D1C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775F55"/>
                </a:solidFill>
              </a:rPr>
              <a:t>Basic Principles of Pharmacology  CMT05101,  NTA Level 5</a:t>
            </a:r>
          </a:p>
        </p:txBody>
      </p:sp>
    </p:spTree>
    <p:extLst>
      <p:ext uri="{BB962C8B-B14F-4D97-AF65-F5344CB8AC3E}">
        <p14:creationId xmlns:p14="http://schemas.microsoft.com/office/powerpoint/2010/main" val="256132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6B533A2-5FF3-4A0B-97A1-932EFA939182}" type="datetime1">
              <a:rPr lang="en-US" smtClean="0">
                <a:solidFill>
                  <a:srgbClr val="775F55"/>
                </a:solidFill>
              </a:rPr>
              <a:t>11/13/2020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D8A7837-228C-478B-AE68-E660FFBFEC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775F55"/>
                </a:solidFill>
              </a:rPr>
              <a:t>Basic Principles of Pharmacology  CMT05101,  NTA Level 5</a:t>
            </a:r>
          </a:p>
        </p:txBody>
      </p:sp>
    </p:spTree>
    <p:extLst>
      <p:ext uri="{BB962C8B-B14F-4D97-AF65-F5344CB8AC3E}">
        <p14:creationId xmlns:p14="http://schemas.microsoft.com/office/powerpoint/2010/main" val="314691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1CAF5-4796-40F1-A68E-B28B27A8B9CB}" type="datetime1">
              <a:rPr lang="en-US" smtClean="0">
                <a:solidFill>
                  <a:srgbClr val="775F55"/>
                </a:solidFill>
              </a:rPr>
              <a:t>11/13/2020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775F55"/>
                </a:solidFill>
              </a:rPr>
              <a:t>Basic Principles of Pharmacology  CMT05101,  NTA Level 5</a:t>
            </a: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46593-E064-472E-88FE-3EE08CF0C5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547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08720-47DB-47E7-983C-95ECF95DD567}" type="datetime1">
              <a:rPr lang="en-US" smtClean="0">
                <a:solidFill>
                  <a:srgbClr val="775F55"/>
                </a:solidFill>
              </a:rPr>
              <a:t>11/13/2020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775F55"/>
                </a:solidFill>
              </a:rPr>
              <a:t>Basic Principles of Pharmacology  CMT05101,  NTA Level 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9E0120B-BEB4-4DCA-84B0-F2235F51D79F}" type="slidenum">
              <a:rPr lang="en-US">
                <a:solidFill>
                  <a:srgbClr val="775F55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775F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533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99A60-51C0-43A7-8070-758D6DF743D9}" type="datetime1">
              <a:rPr lang="en-US" smtClean="0">
                <a:solidFill>
                  <a:srgbClr val="775F55"/>
                </a:solidFill>
              </a:rPr>
              <a:t>11/13/2020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775F55"/>
                </a:solidFill>
              </a:rPr>
              <a:t>Basic Principles of Pharmacology  CMT05101,  NTA Level 5</a:t>
            </a: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ED536-218B-4927-BF96-323A4B0B4B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019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3056544-893F-4C50-8F84-BD1BC52360D2}" type="datetime1">
              <a:rPr lang="en-US" smtClean="0">
                <a:solidFill>
                  <a:srgbClr val="775F55"/>
                </a:solidFill>
              </a:rPr>
              <a:t>11/13/2020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 smtClean="0"/>
            </a:lvl1pPr>
          </a:lstStyle>
          <a:p>
            <a:pPr>
              <a:defRPr/>
            </a:pPr>
            <a:fld id="{E251CFA3-DE4C-455E-861C-AAAB8D8DD6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775F55"/>
                </a:solidFill>
              </a:rPr>
              <a:t>Basic Principles of Pharmacology  CMT05101,  NTA Level 5</a:t>
            </a:r>
          </a:p>
        </p:txBody>
      </p:sp>
    </p:spTree>
    <p:extLst>
      <p:ext uri="{BB962C8B-B14F-4D97-AF65-F5344CB8AC3E}">
        <p14:creationId xmlns:p14="http://schemas.microsoft.com/office/powerpoint/2010/main" val="37285772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BBB2E24-9F29-46B8-BADF-057EFE10AE92}" type="datetime1">
              <a:rPr lang="en-US" smtClean="0">
                <a:solidFill>
                  <a:srgbClr val="775F55"/>
                </a:solidFill>
              </a:rPr>
              <a:t>11/13/2020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775F55"/>
                </a:solidFill>
              </a:rPr>
              <a:t>Basic Principles of Pharmacology  CMT05101,  NTA Level 5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 smtClean="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D79525-AFC9-4A68-A2F9-FF0A2CBDEB0F}" type="slidenum"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6362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5" r:id="rId1"/>
    <p:sldLayoutId id="2147484026" r:id="rId2"/>
    <p:sldLayoutId id="2147484027" r:id="rId3"/>
    <p:sldLayoutId id="2147484028" r:id="rId4"/>
    <p:sldLayoutId id="2147484029" r:id="rId5"/>
    <p:sldLayoutId id="2147484030" r:id="rId6"/>
    <p:sldLayoutId id="2147484031" r:id="rId7"/>
    <p:sldLayoutId id="2147484032" r:id="rId8"/>
    <p:sldLayoutId id="2147484033" r:id="rId9"/>
    <p:sldLayoutId id="2147484034" r:id="rId10"/>
    <p:sldLayoutId id="2147484035" r:id="rId11"/>
    <p:sldLayoutId id="2147484036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anose="05000000000000000000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anose="05000000000000000000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533400"/>
            <a:ext cx="8458200" cy="27432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Cell wall inhibitors</a:t>
            </a:r>
            <a:br>
              <a:rPr lang="en-US" sz="6000" dirty="0"/>
            </a:b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6582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Pharmacokinetic properties of penicillin’s cont..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516063"/>
            <a:ext cx="8153400" cy="4579937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Penicillins become widely distributed in the body fluids, passing into joints, into pleural and pericardial cavities, into bile, saliva, milk and across the placenta.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do not cross the BBB unless the meninges are inflamed, in which case they readily reach therapeutically effective concentrations in CSF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4039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Pharmacokinetic properties of penicillin’s cont..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Metabolism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Host metabolism of the β-lactam antibiotics is usually insignificant, but some metabolism of pen G may occur in pts with impaired renal function.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Nafcillin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oxacillin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exceptions to the rule and are primarily metabolized in the liver.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6115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Pharmacokinetic properties of penicillin’s cont..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516063"/>
            <a:ext cx="8153400" cy="4579937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Excretion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Elimination of most penicillin is mainly renal and occurs rapidly. 90% occurs by tubular secretion.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Patients with impaired renal function must require dosage regimens adjusted.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Tubular secretion of penicillins can be partially blocked by probenecid, which raises their plasma concentration and prolongs their action.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8315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pc="-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Mechanisms Resistance by penicillin’s cont..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516063"/>
            <a:ext cx="8153400" cy="4579937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Resistance to penicillins and other β-lactams is due to 1 of 4 general mechanisms: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Inactivation of antibiotic by β-lactamase,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Modification of target PBPs,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Impaired penetration of drug to target PBPs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Antibiotic efflux.</a:t>
            </a:r>
          </a:p>
          <a:p>
            <a:pPr marL="595312" lvl="2" indent="0">
              <a:buNone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4901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spc="-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Mechanisms Resistance by penicillin’s cont..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516063"/>
            <a:ext cx="8153400" cy="4579937"/>
          </a:xfrm>
        </p:spPr>
        <p:txBody>
          <a:bodyPr/>
          <a:lstStyle/>
          <a:p>
            <a:pPr marL="0" lvl="0" indent="0">
              <a:buClr>
                <a:srgbClr val="DD8047"/>
              </a:buClr>
              <a:buNone/>
            </a:pPr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Inactivation of antibiotic by β-lactamase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Hydrolyzes the cyclic amide bond of the β-lactam ring, which results in loss of bactericidal.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are the major cause of resistance to the penicillins and are an increasing problem.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β-Lactamases mostly produced by the bacterial chromosome or, more commonly, are acquired by the transfer of plasmids.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081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spc="-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Mechanisms Resistance by penicillin’s cont..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lvl="0" indent="0">
              <a:buClr>
                <a:srgbClr val="DD8047"/>
              </a:buClr>
              <a:buNone/>
            </a:pPr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Modification of target PBPs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basis of penicillin resistance in pneumococci and most resistant enterococci.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resistant organisms produce PBPs that have low affinity for binding β-lactam antibiotics, and they are not inhibited except at relatively high, often clinically unachievable, drug concentrations.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7747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spc="-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Mechanisms Resistance by penicillin’s cont..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516063"/>
            <a:ext cx="8153400" cy="4579937"/>
          </a:xfrm>
        </p:spPr>
        <p:txBody>
          <a:bodyPr/>
          <a:lstStyle/>
          <a:p>
            <a:pPr marL="0" lvl="0" indent="0">
              <a:buClr>
                <a:srgbClr val="DD8047"/>
              </a:buClr>
              <a:buNone/>
            </a:pPr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Impaired penetration of drug to target PBPs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Impaired penetration through the outer cell membrane of the bacteria prevents the drug from reaching the target PBPs.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9047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73D7F-D6D1-418A-80BB-D4A1796AD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spc="-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Mechanisms Resistance by penicillin’s cont..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BBF57C-6BE4-49BB-BB75-7165164E6952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Antibiotic efflux.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Efflux actively removes antibiotics from the site of action, can also reduce the amount of intracellular drug (for example, Klebsiella pneumoniae).</a:t>
            </a:r>
          </a:p>
          <a:p>
            <a:pPr marL="0" indent="0">
              <a:buNone/>
            </a:pPr>
            <a:endParaRPr lang="en-US" sz="3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6DAFAF-EBCF-433C-A209-9B4EA665A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206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-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Clinical uses of Penicillin’s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516063"/>
            <a:ext cx="8153400" cy="4579937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Pen G is a drug of choice for infections caused by streptococci, meningococci, some enterococci, Treponema pallidum.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Pen V, the oral form of penicillin, is indicated only in minor infections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Benzathine penicillin and procaine penicillin G  effective treatment for </a:t>
            </a:r>
            <a:r>
              <a:rPr lang="el-G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β-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hemolytic streptococcal pharyngitis.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8164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-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Clinical uses of Penicillin’s cont..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516063"/>
            <a:ext cx="8153400" cy="4579937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Bacterial meningitis due to N. meningitidis, Strep. pneumoniae: Benzylpenicillin, high doses intravenously.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Skin and soft tissue infections (e.g. with Strep. Pyogenes or Staph. aureus): benzylpenicillin, flucloxacillin.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Pharyngitis (from Strep. pyogenes): Phenoxymethylpenicillin orally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176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Learning outcomes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516063"/>
            <a:ext cx="8153400" cy="4579937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to cell wall inhibitors drugs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Describe their mechanism of action.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Explain the mode of bacterial resistance of cell wall inhibitors.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Explain the clinical uses and common side effects of cell wall inhbtors.</a:t>
            </a: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9689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-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Clinical uses of Penicillin’s cont..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Otitis Media (organisms commonly include Strep.pyogenes, H. influenzae): Amoxicillin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Bronchitis in patients with chronic obstructive airways disease (mixed infections common): Amoxycillin orally.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Community-acquired Pneumonia, not severely ill (e.g. with Strep. pneumoniae): amoxycillin orally.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4044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-5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Clinical uses of Penicillin’s cont..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Syphilis: Usually, benzathine penicillin and procaine penicillin intramuscularly is spared for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neurosyphylis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Endocarditis (e.g. with Strep. viridans or Enterococcus faecalis): Benzylpenicillin, plus an aminoglycoside.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Serious infections with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P.aeruginosa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piperacillin intravenously.</a:t>
            </a:r>
          </a:p>
          <a:p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611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Side effects of Penicillin’s</a:t>
            </a:r>
            <a:br>
              <a:rPr lang="en-US" dirty="0"/>
            </a:b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4986774" y="1516062"/>
            <a:ext cx="2890685" cy="29533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1516062"/>
            <a:ext cx="4079748" cy="473233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2503" y="4439265"/>
            <a:ext cx="4220497" cy="1809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7506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Side effects of Penicillin’s cont..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Hypersensitivity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Reactions range from rashes to angioedema and anaphylaxis. </a:t>
            </a:r>
          </a:p>
          <a:p>
            <a:pPr marL="0" indent="0">
              <a:buNone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Diarrhea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Diarrhea is a common problem that is caused by a disruption of the normal balance of intestinal microorganisms.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1850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Side effects of Penicillin’s cont..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Nephritis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Penicillin, particularly methicillin, have the potential to cause acute interstitial nephritis.</a:t>
            </a:r>
          </a:p>
          <a:p>
            <a:pPr marL="0" indent="0">
              <a:buNone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Neurotoxicity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pen are irritating to neuronal tissue, and they can provoke seizures.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6285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Side effects of Penicillin’s cont..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Hematologic toxicities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Decreased coagulation may be observed with high doses of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piperacillin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nafcillin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(and, to some extent, with penicillin G)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Cytopenias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have been associated with therapy of greater than 2 weeks.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4923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FFB34BD-7624-4D9B-94CA-B6DDC2587F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Cephalosporin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EDCE51-B6DD-4164-AFDA-B9BBE745D86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E64E95B-8355-4DCB-9C84-67BE26E09983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8815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Cephalosporin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cephalosporins are β-lactam antibiotics closely related both structurally and functionally to penicillins.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Most cephalosporins are produced semi-synthetically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Cephalosporins have the same Mechanism of Action and Mechanism of Resistance as penicillin's.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0033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Mechanism of Resistance of </a:t>
            </a:r>
            <a:r>
              <a:rPr lang="en-US" dirty="0">
                <a:solidFill>
                  <a:srgbClr val="775F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Cephalosporin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Resistance to the cephalosporins is either due:- 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hydrolysis of the beta-lactam ring by β-lactamases.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Reduced affinity for PBPs.</a:t>
            </a:r>
          </a:p>
          <a:p>
            <a:pPr marL="514350" indent="-514350">
              <a:buFont typeface="+mj-lt"/>
              <a:buAutoNum type="arabicPeriod"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Cephalosporin tend to be more resistant than the penicillins to certain β-lactamases.</a:t>
            </a: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2304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775F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Cephalosporin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0" y="1271588"/>
            <a:ext cx="9144000" cy="558641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410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516063"/>
            <a:ext cx="8153400" cy="4579937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 antimicrobial drugs selectively interfere with synthesis of the bacterial cell wall.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cell wall is composed of a polymer called peptidoglycan that consists of glycan units joined to each other by peptide cross-links.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E.g, Penicillins, Cephalosporins, Cephamycins, Carbapenems, Monobactams and Beta-lactamase inhibitors.</a:t>
            </a:r>
          </a:p>
          <a:p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28686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Pharmacokinetic properties of Cephalosporin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516063"/>
            <a:ext cx="8153400" cy="4579937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Absorption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Many of the cephalosporins must be administered IV or IM because of their poor oral absorption</a:t>
            </a:r>
          </a:p>
          <a:p>
            <a:pPr marL="0" indent="0">
              <a:buNone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Distribution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cephalosporins distribute very well into body fluids. However, adequate therapeutic levels in the CSF, regardless of inflammation, are achieved with only a few cephalosporins.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7177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Pharmacokinetic properties of Cephalosporin cont..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Elimination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Cephalosporins are eliminated through tubular secretion and/or glomerular filtration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exception is ceftriaxone and Cefoperazone which is excreted through the bile into the feces and, therefore, is frequently employed in patients with renal insufficiency.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83014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Clinical uses of Cephalosporin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516063"/>
            <a:ext cx="8153400" cy="4579937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1st and 2nd gen Clinical Uses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Active against beta-lactamase producing H. influenza and have been primarily been used in to treat sinusitis otitis or lower respiratory infections.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Cefuroxime is the only second generation drug that crosses BBB but is less effective in treatment of meningitis than ceftriaxone or cefotaxime and should not be used.</a:t>
            </a:r>
          </a:p>
          <a:p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68888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775F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Clinical uses of Cephalosporin..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516063"/>
            <a:ext cx="8153400" cy="4781498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3rd gen Clinical Uses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Have expanded gram negative coverage and the ability of some to cross BBB.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Used to treat meningitis caused by Pneumococci, meningococci and H. influenza.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Ceftriaxone and cefotaxime are the most active cephalosporins against penicillin-resistant strains of pneumococci.</a:t>
            </a: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12011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References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516063"/>
            <a:ext cx="8153400" cy="4579937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Michelle et al(2012):  Lippincott's Illustrated Reviews: Pharmacology 5th ed; Baltimore</a:t>
            </a: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 G. Katzungu et al (2012),  Basic &amp; clinical pharmacology (14th ed), Norwalk, USA: Appleton &amp; Lange.</a:t>
            </a: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Foster, R.W. (1996). Basic Pharmacology. (4th ed.). Oxford: Butterworth-Heinemann.</a:t>
            </a: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870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FA0F56C-E5E7-4A30-85CF-218E283457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Penicillin’s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B736CB-9BCB-46DC-8C99-0C9EFE6F9C5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E64E95B-8355-4DCB-9C84-67BE26E0998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539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Penicillins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516063"/>
            <a:ext cx="8153400" cy="4579937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is the original group of beta-lactam antibiotics, whose target is the cell wall.</a:t>
            </a:r>
          </a:p>
          <a:p>
            <a:pPr lvl="0">
              <a:buClr>
                <a:srgbClr val="DD8047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are still widely used today, though many types of bacteria have developed resistance following extensive use.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257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Penicillin's cont..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310896" y="1714314"/>
            <a:ext cx="8455152" cy="497909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039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 of action of penicillin's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Penicillins interfere with the last step of bacterial cell wall synthesis, which is the cross-linking of adjacent peptidoglycan strands by a process known as transpeptidation.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Since penicillin's structurally resemble the terminal portion of the peptidoglycan strand, they compete for and bind to enzymes called PBPs, which catalyze transpeptidase and facilitate cross-linking of the cell wall.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461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Mechanism of action of penicillin’s cont..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Clr>
                <a:srgbClr val="DD8047"/>
              </a:buClr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result is the formation of a weakened cell wall and ultimately cell death. </a:t>
            </a:r>
          </a:p>
          <a:p>
            <a:pPr lvl="0">
              <a:buClr>
                <a:srgbClr val="DD8047"/>
              </a:buClr>
              <a:buFont typeface="Wingdings" panose="05000000000000000000" pitchFamily="2" charset="2"/>
              <a:buChar char="q"/>
            </a:pPr>
            <a:endParaRPr lang="en-US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Clr>
                <a:srgbClr val="DD8047"/>
              </a:buClr>
              <a:buFont typeface="Wingdings" panose="05000000000000000000" pitchFamily="2" charset="2"/>
              <a:buChar char="q"/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419" y="3111910"/>
            <a:ext cx="8025581" cy="287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3904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Pharmacokinetic properties of penicillin's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516063"/>
            <a:ext cx="8153400" cy="4732337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Absorption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acidic environment within the intestinal tract is unfavorable for the absorption of penicillins.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case of penicillin V, only one-third of an oral dose is absorbed under the best of conditions.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Dicloxacillin, ampicillin, and amoxicillin are acid-stable and relatively well absorbed.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5E068D37-1896-4000-9A5F-33FCBFBD2F6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144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2578</TotalTime>
  <Words>1634</Words>
  <Application>Microsoft Office PowerPoint</Application>
  <PresentationFormat>On-screen Show (4:3)</PresentationFormat>
  <Paragraphs>190</Paragraphs>
  <Slides>34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1" baseType="lpstr">
      <vt:lpstr>Arial</vt:lpstr>
      <vt:lpstr>Calibri</vt:lpstr>
      <vt:lpstr>Times New Roman</vt:lpstr>
      <vt:lpstr>Tw Cen MT</vt:lpstr>
      <vt:lpstr>Wingdings</vt:lpstr>
      <vt:lpstr>Wingdings 2</vt:lpstr>
      <vt:lpstr>1_Median</vt:lpstr>
      <vt:lpstr>Cell wall inhibitors  </vt:lpstr>
      <vt:lpstr>Learning outcomes</vt:lpstr>
      <vt:lpstr>Introduction</vt:lpstr>
      <vt:lpstr>PowerPoint Presentation</vt:lpstr>
      <vt:lpstr>Penicillins</vt:lpstr>
      <vt:lpstr>Penicillin's cont..</vt:lpstr>
      <vt:lpstr>Mechanism of action of penicillin's </vt:lpstr>
      <vt:lpstr>Mechanism of action of penicillin’s cont..</vt:lpstr>
      <vt:lpstr>Pharmacokinetic properties of penicillin's</vt:lpstr>
      <vt:lpstr>Pharmacokinetic properties of penicillin’s cont..</vt:lpstr>
      <vt:lpstr>Pharmacokinetic properties of penicillin’s cont..</vt:lpstr>
      <vt:lpstr>Pharmacokinetic properties of penicillin’s cont..</vt:lpstr>
      <vt:lpstr>Mechanisms Resistance by penicillin’s cont..</vt:lpstr>
      <vt:lpstr>Mechanisms Resistance by penicillin’s cont..</vt:lpstr>
      <vt:lpstr>Mechanisms Resistance by penicillin’s cont..</vt:lpstr>
      <vt:lpstr>Mechanisms Resistance by penicillin’s cont..</vt:lpstr>
      <vt:lpstr>Mechanisms Resistance by penicillin’s cont..</vt:lpstr>
      <vt:lpstr>Clinical uses of Penicillin’s</vt:lpstr>
      <vt:lpstr>Clinical uses of Penicillin’s cont..</vt:lpstr>
      <vt:lpstr>Clinical uses of Penicillin’s cont..</vt:lpstr>
      <vt:lpstr>Clinical uses of Penicillin’s cont..</vt:lpstr>
      <vt:lpstr> Side effects of Penicillin’s </vt:lpstr>
      <vt:lpstr> Side effects of Penicillin’s cont.. </vt:lpstr>
      <vt:lpstr> Side effects of Penicillin’s cont.. </vt:lpstr>
      <vt:lpstr> Side effects of Penicillin’s cont.. </vt:lpstr>
      <vt:lpstr>PowerPoint Presentation</vt:lpstr>
      <vt:lpstr>Cephalosporin</vt:lpstr>
      <vt:lpstr> Mechanism of Resistance of Cephalosporin </vt:lpstr>
      <vt:lpstr>Cephalosporin</vt:lpstr>
      <vt:lpstr>Pharmacokinetic properties of Cephalosporin</vt:lpstr>
      <vt:lpstr>Pharmacokinetic properties of Cephalosporin cont..</vt:lpstr>
      <vt:lpstr> Clinical uses of Cephalosporin </vt:lpstr>
      <vt:lpstr>Clinical uses of Cephalosporin..</vt:lpstr>
      <vt:lpstr> References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β-Lactam Antibiotics</dc:title>
  <dc:creator>Felirx RM</dc:creator>
  <cp:lastModifiedBy>USER</cp:lastModifiedBy>
  <cp:revision>136</cp:revision>
  <dcterms:created xsi:type="dcterms:W3CDTF">2018-10-21T05:14:11Z</dcterms:created>
  <dcterms:modified xsi:type="dcterms:W3CDTF">2020-11-13T07:39:10Z</dcterms:modified>
</cp:coreProperties>
</file>