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6"/>
  </p:notesMasterIdLst>
  <p:sldIdLst>
    <p:sldId id="256" r:id="rId2"/>
    <p:sldId id="257" r:id="rId3"/>
    <p:sldId id="258" r:id="rId4"/>
    <p:sldId id="259" r:id="rId5"/>
    <p:sldId id="263" r:id="rId6"/>
    <p:sldId id="260" r:id="rId7"/>
    <p:sldId id="262" r:id="rId8"/>
    <p:sldId id="264" r:id="rId9"/>
    <p:sldId id="266" r:id="rId10"/>
    <p:sldId id="274" r:id="rId11"/>
    <p:sldId id="267" r:id="rId12"/>
    <p:sldId id="273" r:id="rId13"/>
    <p:sldId id="268" r:id="rId14"/>
    <p:sldId id="271" r:id="rId15"/>
    <p:sldId id="272" r:id="rId16"/>
    <p:sldId id="276" r:id="rId17"/>
    <p:sldId id="277" r:id="rId18"/>
    <p:sldId id="278" r:id="rId19"/>
    <p:sldId id="279" r:id="rId20"/>
    <p:sldId id="280" r:id="rId21"/>
    <p:sldId id="281" r:id="rId22"/>
    <p:sldId id="282" r:id="rId23"/>
    <p:sldId id="283" r:id="rId24"/>
    <p:sldId id="284" r:id="rId25"/>
    <p:sldId id="285" r:id="rId26"/>
    <p:sldId id="287" r:id="rId27"/>
    <p:sldId id="288" r:id="rId28"/>
    <p:sldId id="289" r:id="rId29"/>
    <p:sldId id="302" r:id="rId30"/>
    <p:sldId id="290" r:id="rId31"/>
    <p:sldId id="308" r:id="rId32"/>
    <p:sldId id="291" r:id="rId33"/>
    <p:sldId id="292" r:id="rId34"/>
    <p:sldId id="293" r:id="rId35"/>
    <p:sldId id="294" r:id="rId36"/>
    <p:sldId id="295" r:id="rId37"/>
    <p:sldId id="296" r:id="rId38"/>
    <p:sldId id="297" r:id="rId39"/>
    <p:sldId id="298" r:id="rId40"/>
    <p:sldId id="299" r:id="rId41"/>
    <p:sldId id="300" r:id="rId42"/>
    <p:sldId id="305" r:id="rId43"/>
    <p:sldId id="306" r:id="rId44"/>
    <p:sldId id="307" r:id="rId4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D4C1"/>
    <a:srgbClr val="FEE2F5"/>
    <a:srgbClr val="CFF9FD"/>
    <a:srgbClr val="CCFFCC"/>
    <a:srgbClr val="CCFF66"/>
    <a:srgbClr val="A4F8B2"/>
    <a:srgbClr val="A1FDA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cs typeface="+mn-cs"/>
              </a:defRPr>
            </a:lvl1pPr>
          </a:lstStyle>
          <a:p>
            <a:pPr>
              <a:defRPr/>
            </a:pPr>
            <a:endParaRPr lang="en-US"/>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cs typeface="+mn-cs"/>
              </a:defRPr>
            </a:lvl1pPr>
          </a:lstStyle>
          <a:p>
            <a:pPr>
              <a:defRPr/>
            </a:pPr>
            <a:endParaRPr lang="en-US"/>
          </a:p>
        </p:txBody>
      </p:sp>
      <p:sp>
        <p:nvSpPr>
          <p:cNvPr id="4813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cs typeface="+mn-cs"/>
              </a:defRPr>
            </a:lvl1pPr>
          </a:lstStyle>
          <a:p>
            <a:pPr>
              <a:defRPr/>
            </a:pPr>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cs typeface="+mn-cs"/>
              </a:defRPr>
            </a:lvl1pPr>
          </a:lstStyle>
          <a:p>
            <a:pPr>
              <a:defRPr/>
            </a:pPr>
            <a:fld id="{21AD5BE6-2D8A-4891-BA16-23BAE81018EC}" type="slidenum">
              <a:rPr lang="en-US"/>
              <a:pPr>
                <a:defRPr/>
              </a:pPr>
              <a:t>‹#›</a:t>
            </a:fld>
            <a:endParaRPr lang="en-US"/>
          </a:p>
        </p:txBody>
      </p:sp>
    </p:spTree>
    <p:extLst>
      <p:ext uri="{BB962C8B-B14F-4D97-AF65-F5344CB8AC3E}">
        <p14:creationId xmlns:p14="http://schemas.microsoft.com/office/powerpoint/2010/main" val="235439471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p:spPr>
        <p:txBody>
          <a:bodyPr/>
          <a:lstStyle/>
          <a:p>
            <a:pPr eaLnBrk="1" hangingPunct="1"/>
            <a:endParaRPr lang="id-ID" smtClean="0">
              <a:latin typeface="Arial" pitchFamily="34" charset="0"/>
            </a:endParaRPr>
          </a:p>
        </p:txBody>
      </p:sp>
      <p:sp>
        <p:nvSpPr>
          <p:cNvPr id="28676" name="Slide Number Placeholder 3"/>
          <p:cNvSpPr>
            <a:spLocks noGrp="1"/>
          </p:cNvSpPr>
          <p:nvPr>
            <p:ph type="sldNum" sz="quarter" idx="5"/>
          </p:nvPr>
        </p:nvSpPr>
        <p:spPr/>
        <p:txBody>
          <a:bodyPr/>
          <a:lstStyle/>
          <a:p>
            <a:pPr>
              <a:defRPr/>
            </a:pPr>
            <a:fld id="{52B114C5-7AC1-4D62-9476-6FE149C7B31C}" type="slidenum">
              <a:rPr lang="en-US" smtClean="0">
                <a:latin typeface="Arial" pitchFamily="34" charset="0"/>
              </a:rPr>
              <a:pPr>
                <a:defRPr/>
              </a:pPr>
              <a:t>21</a:t>
            </a:fld>
            <a:endParaRPr lang="en-US" smtClean="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p:spPr>
        <p:txBody>
          <a:bodyPr/>
          <a:lstStyle/>
          <a:p>
            <a:pPr eaLnBrk="1" hangingPunct="1"/>
            <a:endParaRPr lang="id-ID" smtClean="0">
              <a:latin typeface="Arial" pitchFamily="34" charset="0"/>
            </a:endParaRPr>
          </a:p>
        </p:txBody>
      </p:sp>
      <p:sp>
        <p:nvSpPr>
          <p:cNvPr id="29700" name="Slide Number Placeholder 3"/>
          <p:cNvSpPr>
            <a:spLocks noGrp="1"/>
          </p:cNvSpPr>
          <p:nvPr>
            <p:ph type="sldNum" sz="quarter" idx="5"/>
          </p:nvPr>
        </p:nvSpPr>
        <p:spPr/>
        <p:txBody>
          <a:bodyPr/>
          <a:lstStyle/>
          <a:p>
            <a:pPr>
              <a:defRPr/>
            </a:pPr>
            <a:fld id="{EB262291-4588-43C3-8828-00A3DDBB6361}" type="slidenum">
              <a:rPr lang="en-US" smtClean="0">
                <a:latin typeface="Arial" pitchFamily="34" charset="0"/>
              </a:rPr>
              <a:pPr>
                <a:defRPr/>
              </a:pPr>
              <a:t>22</a:t>
            </a:fld>
            <a:endParaRPr lang="en-US" smtClean="0">
              <a:latin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p:spPr>
        <p:txBody>
          <a:bodyPr/>
          <a:lstStyle/>
          <a:p>
            <a:pPr eaLnBrk="1" hangingPunct="1"/>
            <a:endParaRPr lang="id-ID" smtClean="0">
              <a:latin typeface="Arial" pitchFamily="34" charset="0"/>
            </a:endParaRPr>
          </a:p>
        </p:txBody>
      </p:sp>
      <p:sp>
        <p:nvSpPr>
          <p:cNvPr id="30724" name="Slide Number Placeholder 3"/>
          <p:cNvSpPr>
            <a:spLocks noGrp="1"/>
          </p:cNvSpPr>
          <p:nvPr>
            <p:ph type="sldNum" sz="quarter" idx="5"/>
          </p:nvPr>
        </p:nvSpPr>
        <p:spPr/>
        <p:txBody>
          <a:bodyPr/>
          <a:lstStyle/>
          <a:p>
            <a:pPr>
              <a:defRPr/>
            </a:pPr>
            <a:fld id="{EB900F1F-AFB4-4E26-B4AB-42D5B96BB917}" type="slidenum">
              <a:rPr lang="en-US" smtClean="0">
                <a:latin typeface="Arial" pitchFamily="34" charset="0"/>
              </a:rPr>
              <a:pPr>
                <a:defRPr/>
              </a:pPr>
              <a:t>23</a:t>
            </a:fld>
            <a:endParaRPr lang="en-US" smtClean="0">
              <a:latin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a:ln/>
        </p:spPr>
        <p:txBody>
          <a:bodyPr/>
          <a:lstStyle/>
          <a:p>
            <a:pPr eaLnBrk="1" hangingPunct="1"/>
            <a:endParaRPr lang="id-ID" smtClean="0">
              <a:latin typeface="Arial" pitchFamily="34" charset="0"/>
            </a:endParaRPr>
          </a:p>
        </p:txBody>
      </p:sp>
      <p:sp>
        <p:nvSpPr>
          <p:cNvPr id="31748" name="Slide Number Placeholder 3"/>
          <p:cNvSpPr>
            <a:spLocks noGrp="1"/>
          </p:cNvSpPr>
          <p:nvPr>
            <p:ph type="sldNum" sz="quarter" idx="5"/>
          </p:nvPr>
        </p:nvSpPr>
        <p:spPr/>
        <p:txBody>
          <a:bodyPr/>
          <a:lstStyle/>
          <a:p>
            <a:pPr>
              <a:defRPr/>
            </a:pPr>
            <a:fld id="{11CF29AC-E993-4065-9FDB-F010782DADFC}" type="slidenum">
              <a:rPr lang="en-US" smtClean="0">
                <a:latin typeface="Arial" pitchFamily="34" charset="0"/>
              </a:rPr>
              <a:pPr>
                <a:defRPr/>
              </a:pPr>
              <a:t>24</a:t>
            </a:fld>
            <a:endParaRPr lang="en-US"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685800" y="2130425"/>
            <a:ext cx="7772400" cy="1470025"/>
          </a:xfrm>
        </p:spPr>
        <p:txBody>
          <a:bodyPr/>
          <a:lstStyle>
            <a:lvl1pPr>
              <a:defRPr sz="5400"/>
            </a:lvl1pPr>
          </a:lstStyle>
          <a:p>
            <a:r>
              <a:rPr lang="en-US" smtClean="0"/>
              <a:t>Click to edit Master title style</a:t>
            </a:r>
            <a:endParaRPr lang="en-US"/>
          </a:p>
        </p:txBody>
      </p:sp>
      <p:sp>
        <p:nvSpPr>
          <p:cNvPr id="4099" name="Rectangle 3"/>
          <p:cNvSpPr>
            <a:spLocks noGrp="1" noChangeArrowheads="1"/>
          </p:cNvSpPr>
          <p:nvPr>
            <p:ph type="subTitle" idx="1"/>
          </p:nvPr>
        </p:nvSpPr>
        <p:spPr>
          <a:xfrm>
            <a:off x="1371600" y="3886200"/>
            <a:ext cx="6400800" cy="1752600"/>
          </a:xfrm>
        </p:spPr>
        <p:txBody>
          <a:bodyPr/>
          <a:lstStyle>
            <a:lvl1pPr marL="0" indent="0" algn="ctr">
              <a:buFontTx/>
              <a:buNone/>
              <a:defRPr sz="4000"/>
            </a:lvl1pPr>
          </a:lstStyle>
          <a:p>
            <a:r>
              <a:rPr lang="en-US" smtClean="0"/>
              <a:t>Click to edit Master subtitle style</a:t>
            </a:r>
            <a:endParaRPr lang="en-US"/>
          </a:p>
        </p:txBody>
      </p:sp>
      <p:sp>
        <p:nvSpPr>
          <p:cNvPr id="4" name="Rectangle 4"/>
          <p:cNvSpPr>
            <a:spLocks noGrp="1" noChangeArrowheads="1"/>
          </p:cNvSpPr>
          <p:nvPr>
            <p:ph type="dt" sz="half" idx="10"/>
          </p:nvPr>
        </p:nvSpPr>
        <p:spPr>
          <a:xfrm>
            <a:off x="457200" y="6245225"/>
            <a:ext cx="2133600" cy="476250"/>
          </a:xfrm>
        </p:spPr>
        <p:txBody>
          <a:bodyPr/>
          <a:lstStyle>
            <a:lvl1pPr>
              <a:defRPr sz="1600">
                <a:latin typeface="+mn-lt"/>
              </a:defRPr>
            </a:lvl1pPr>
          </a:lstStyle>
          <a:p>
            <a:pPr>
              <a:defRPr/>
            </a:pPr>
            <a:fld id="{2579C9E0-D11D-4984-8887-4D4CC6BF097F}" type="datetime1">
              <a:rPr lang="en-US"/>
              <a:pPr>
                <a:defRPr/>
              </a:pPr>
              <a:t>3/9/2014</a:t>
            </a:fld>
            <a:endParaRPr lang="en-US"/>
          </a:p>
        </p:txBody>
      </p:sp>
      <p:sp>
        <p:nvSpPr>
          <p:cNvPr id="5" name="Rectangle 5"/>
          <p:cNvSpPr>
            <a:spLocks noGrp="1" noChangeArrowheads="1"/>
          </p:cNvSpPr>
          <p:nvPr>
            <p:ph type="ftr" sz="quarter" idx="11"/>
          </p:nvPr>
        </p:nvSpPr>
        <p:spPr>
          <a:xfrm>
            <a:off x="3124200" y="6245225"/>
            <a:ext cx="2895600" cy="476250"/>
          </a:xfrm>
        </p:spPr>
        <p:txBody>
          <a:bodyPr/>
          <a:lstStyle>
            <a:lvl1pPr>
              <a:defRPr sz="1600"/>
            </a:lvl1pPr>
          </a:lstStyle>
          <a:p>
            <a:pPr>
              <a:defRPr/>
            </a:pPr>
            <a:r>
              <a:rPr lang="en-US"/>
              <a:t>copyright 2006 www.brainybetty.com ALL RIGHTS RESERVED.</a:t>
            </a:r>
          </a:p>
        </p:txBody>
      </p:sp>
      <p:sp>
        <p:nvSpPr>
          <p:cNvPr id="6" name="Rectangle 6"/>
          <p:cNvSpPr>
            <a:spLocks noGrp="1" noChangeArrowheads="1"/>
          </p:cNvSpPr>
          <p:nvPr>
            <p:ph type="sldNum" sz="quarter" idx="12"/>
          </p:nvPr>
        </p:nvSpPr>
        <p:spPr>
          <a:xfrm>
            <a:off x="6553200" y="6245225"/>
            <a:ext cx="2133600" cy="476250"/>
          </a:xfrm>
        </p:spPr>
        <p:txBody>
          <a:bodyPr/>
          <a:lstStyle>
            <a:lvl1pPr>
              <a:defRPr sz="1600"/>
            </a:lvl1pPr>
          </a:lstStyle>
          <a:p>
            <a:pPr>
              <a:defRPr/>
            </a:pPr>
            <a:fld id="{31D10A05-E1D2-4104-ABA7-D35FA4DD888A}"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113E9E03-2426-4E6C-A30B-B2B850562C63}" type="datetime1">
              <a:rPr lang="en-US"/>
              <a:pPr>
                <a:defRPr/>
              </a:pPr>
              <a:t>3/9/2014</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copyright 2006 www.brainybetty.com ALL RIGHTS RESERVED.</a:t>
            </a:r>
          </a:p>
        </p:txBody>
      </p:sp>
      <p:sp>
        <p:nvSpPr>
          <p:cNvPr id="6" name="Rectangle 6"/>
          <p:cNvSpPr>
            <a:spLocks noGrp="1" noChangeArrowheads="1"/>
          </p:cNvSpPr>
          <p:nvPr>
            <p:ph type="sldNum" sz="quarter" idx="12"/>
          </p:nvPr>
        </p:nvSpPr>
        <p:spPr>
          <a:ln/>
        </p:spPr>
        <p:txBody>
          <a:bodyPr/>
          <a:lstStyle>
            <a:lvl1pPr>
              <a:defRPr/>
            </a:lvl1pPr>
          </a:lstStyle>
          <a:p>
            <a:pPr>
              <a:defRPr/>
            </a:pPr>
            <a:fld id="{90390FC9-A55A-4BC8-8036-8682151E23F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5EE36132-FE6A-49F4-9933-F39027E6A81C}" type="datetime1">
              <a:rPr lang="en-US"/>
              <a:pPr>
                <a:defRPr/>
              </a:pPr>
              <a:t>3/9/2014</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copyright 2006 www.brainybetty.com ALL RIGHTS RESERVED.</a:t>
            </a:r>
          </a:p>
        </p:txBody>
      </p:sp>
      <p:sp>
        <p:nvSpPr>
          <p:cNvPr id="6" name="Rectangle 6"/>
          <p:cNvSpPr>
            <a:spLocks noGrp="1" noChangeArrowheads="1"/>
          </p:cNvSpPr>
          <p:nvPr>
            <p:ph type="sldNum" sz="quarter" idx="12"/>
          </p:nvPr>
        </p:nvSpPr>
        <p:spPr>
          <a:ln/>
        </p:spPr>
        <p:txBody>
          <a:bodyPr/>
          <a:lstStyle>
            <a:lvl1pPr>
              <a:defRPr/>
            </a:lvl1pPr>
          </a:lstStyle>
          <a:p>
            <a:pPr>
              <a:defRPr/>
            </a:pPr>
            <a:fld id="{E6C7E4D8-0831-42A5-AED0-51C56BC6509E}"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22A9001C-240B-429F-B29A-C5C93A808F4D}" type="datetime1">
              <a:rPr lang="en-US"/>
              <a:pPr>
                <a:defRPr/>
              </a:pPr>
              <a:t>3/9/2014</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copyright 2006 www.brainybetty.com ALL RIGHTS RESERVED.</a:t>
            </a:r>
          </a:p>
        </p:txBody>
      </p:sp>
      <p:sp>
        <p:nvSpPr>
          <p:cNvPr id="6" name="Rectangle 6"/>
          <p:cNvSpPr>
            <a:spLocks noGrp="1" noChangeArrowheads="1"/>
          </p:cNvSpPr>
          <p:nvPr>
            <p:ph type="sldNum" sz="quarter" idx="12"/>
          </p:nvPr>
        </p:nvSpPr>
        <p:spPr>
          <a:ln/>
        </p:spPr>
        <p:txBody>
          <a:bodyPr/>
          <a:lstStyle>
            <a:lvl1pPr>
              <a:defRPr/>
            </a:lvl1pPr>
          </a:lstStyle>
          <a:p>
            <a:pPr>
              <a:defRPr/>
            </a:pPr>
            <a:fld id="{7B79C383-133D-4385-9057-7815CD7472FE}"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E846DE7A-401E-4191-B120-5DE4FF9A4538}" type="datetime1">
              <a:rPr lang="en-US"/>
              <a:pPr>
                <a:defRPr/>
              </a:pPr>
              <a:t>3/9/2014</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copyright 2006 www.brainybetty.com ALL RIGHTS RESERVED.</a:t>
            </a:r>
          </a:p>
        </p:txBody>
      </p:sp>
      <p:sp>
        <p:nvSpPr>
          <p:cNvPr id="6" name="Rectangle 6"/>
          <p:cNvSpPr>
            <a:spLocks noGrp="1" noChangeArrowheads="1"/>
          </p:cNvSpPr>
          <p:nvPr>
            <p:ph type="sldNum" sz="quarter" idx="12"/>
          </p:nvPr>
        </p:nvSpPr>
        <p:spPr>
          <a:ln/>
        </p:spPr>
        <p:txBody>
          <a:bodyPr/>
          <a:lstStyle>
            <a:lvl1pPr>
              <a:defRPr/>
            </a:lvl1pPr>
          </a:lstStyle>
          <a:p>
            <a:pPr>
              <a:defRPr/>
            </a:pPr>
            <a:fld id="{F138251D-0562-47DE-9B39-B6AD5F1CFAC0}"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CB67C300-7088-454B-A1A9-5C9039251634}" type="datetime1">
              <a:rPr lang="en-US"/>
              <a:pPr>
                <a:defRPr/>
              </a:pPr>
              <a:t>3/9/2014</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copyright 2006 www.brainybetty.com ALL RIGHTS RESERVED.</a:t>
            </a:r>
          </a:p>
        </p:txBody>
      </p:sp>
      <p:sp>
        <p:nvSpPr>
          <p:cNvPr id="7" name="Rectangle 6"/>
          <p:cNvSpPr>
            <a:spLocks noGrp="1" noChangeArrowheads="1"/>
          </p:cNvSpPr>
          <p:nvPr>
            <p:ph type="sldNum" sz="quarter" idx="12"/>
          </p:nvPr>
        </p:nvSpPr>
        <p:spPr>
          <a:ln/>
        </p:spPr>
        <p:txBody>
          <a:bodyPr/>
          <a:lstStyle>
            <a:lvl1pPr>
              <a:defRPr/>
            </a:lvl1pPr>
          </a:lstStyle>
          <a:p>
            <a:pPr>
              <a:defRPr/>
            </a:pPr>
            <a:fld id="{F5BE1696-0EAD-475D-B895-96C788C3D45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56D0696B-C46D-4F80-9EF2-BE5679028E0A}" type="datetime1">
              <a:rPr lang="en-US"/>
              <a:pPr>
                <a:defRPr/>
              </a:pPr>
              <a:t>3/9/2014</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a:t>copyright 2006 www.brainybetty.com ALL RIGHTS RESERVED.</a:t>
            </a:r>
          </a:p>
        </p:txBody>
      </p:sp>
      <p:sp>
        <p:nvSpPr>
          <p:cNvPr id="9" name="Rectangle 6"/>
          <p:cNvSpPr>
            <a:spLocks noGrp="1" noChangeArrowheads="1"/>
          </p:cNvSpPr>
          <p:nvPr>
            <p:ph type="sldNum" sz="quarter" idx="12"/>
          </p:nvPr>
        </p:nvSpPr>
        <p:spPr>
          <a:ln/>
        </p:spPr>
        <p:txBody>
          <a:bodyPr/>
          <a:lstStyle>
            <a:lvl1pPr>
              <a:defRPr/>
            </a:lvl1pPr>
          </a:lstStyle>
          <a:p>
            <a:pPr>
              <a:defRPr/>
            </a:pPr>
            <a:fld id="{FCA76A83-55F5-4FC3-A1B6-58BE60CC2B4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4F7C0E1F-0EDB-42DA-BD2D-09195C3B9F94}" type="datetime1">
              <a:rPr lang="en-US"/>
              <a:pPr>
                <a:defRPr/>
              </a:pPr>
              <a:t>3/9/2014</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a:t>copyright 2006 www.brainybetty.com ALL RIGHTS RESERVED.</a:t>
            </a:r>
          </a:p>
        </p:txBody>
      </p:sp>
      <p:sp>
        <p:nvSpPr>
          <p:cNvPr id="5" name="Rectangle 6"/>
          <p:cNvSpPr>
            <a:spLocks noGrp="1" noChangeArrowheads="1"/>
          </p:cNvSpPr>
          <p:nvPr>
            <p:ph type="sldNum" sz="quarter" idx="12"/>
          </p:nvPr>
        </p:nvSpPr>
        <p:spPr>
          <a:ln/>
        </p:spPr>
        <p:txBody>
          <a:bodyPr/>
          <a:lstStyle>
            <a:lvl1pPr>
              <a:defRPr/>
            </a:lvl1pPr>
          </a:lstStyle>
          <a:p>
            <a:pPr>
              <a:defRPr/>
            </a:pPr>
            <a:fld id="{D6FBD990-3A42-4654-AB13-8BD79CC953C1}"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FE3A39A0-7BE1-4D66-BF25-DA9B1E8DC1F8}" type="datetime1">
              <a:rPr lang="en-US"/>
              <a:pPr>
                <a:defRPr/>
              </a:pPr>
              <a:t>3/9/2014</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a:t>copyright 2006 www.brainybetty.com ALL RIGHTS RESERVED.</a:t>
            </a:r>
          </a:p>
        </p:txBody>
      </p:sp>
      <p:sp>
        <p:nvSpPr>
          <p:cNvPr id="4" name="Rectangle 6"/>
          <p:cNvSpPr>
            <a:spLocks noGrp="1" noChangeArrowheads="1"/>
          </p:cNvSpPr>
          <p:nvPr>
            <p:ph type="sldNum" sz="quarter" idx="12"/>
          </p:nvPr>
        </p:nvSpPr>
        <p:spPr>
          <a:ln/>
        </p:spPr>
        <p:txBody>
          <a:bodyPr/>
          <a:lstStyle>
            <a:lvl1pPr>
              <a:defRPr/>
            </a:lvl1pPr>
          </a:lstStyle>
          <a:p>
            <a:pPr>
              <a:defRPr/>
            </a:pPr>
            <a:fld id="{DF34DA69-E066-4B51-A17C-B82E0024DB13}"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6E2D0806-32E4-4977-AA20-47C517B2FA65}" type="datetime1">
              <a:rPr lang="en-US"/>
              <a:pPr>
                <a:defRPr/>
              </a:pPr>
              <a:t>3/9/2014</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copyright 2006 www.brainybetty.com ALL RIGHTS RESERVED.</a:t>
            </a:r>
          </a:p>
        </p:txBody>
      </p:sp>
      <p:sp>
        <p:nvSpPr>
          <p:cNvPr id="7" name="Rectangle 6"/>
          <p:cNvSpPr>
            <a:spLocks noGrp="1" noChangeArrowheads="1"/>
          </p:cNvSpPr>
          <p:nvPr>
            <p:ph type="sldNum" sz="quarter" idx="12"/>
          </p:nvPr>
        </p:nvSpPr>
        <p:spPr>
          <a:ln/>
        </p:spPr>
        <p:txBody>
          <a:bodyPr/>
          <a:lstStyle>
            <a:lvl1pPr>
              <a:defRPr/>
            </a:lvl1pPr>
          </a:lstStyle>
          <a:p>
            <a:pPr>
              <a:defRPr/>
            </a:pPr>
            <a:fld id="{F1CBA417-0A13-4DB4-A462-73E9802D7263}"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D91220E8-9A26-468F-B662-2BA29A862054}" type="datetime1">
              <a:rPr lang="en-US"/>
              <a:pPr>
                <a:defRPr/>
              </a:pPr>
              <a:t>3/9/2014</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copyright 2006 www.brainybetty.com ALL RIGHTS RESERVED.</a:t>
            </a:r>
          </a:p>
        </p:txBody>
      </p:sp>
      <p:sp>
        <p:nvSpPr>
          <p:cNvPr id="7" name="Rectangle 6"/>
          <p:cNvSpPr>
            <a:spLocks noGrp="1" noChangeArrowheads="1"/>
          </p:cNvSpPr>
          <p:nvPr>
            <p:ph type="sldNum" sz="quarter" idx="12"/>
          </p:nvPr>
        </p:nvSpPr>
        <p:spPr>
          <a:ln/>
        </p:spPr>
        <p:txBody>
          <a:bodyPr/>
          <a:lstStyle>
            <a:lvl1pPr>
              <a:defRPr/>
            </a:lvl1pPr>
          </a:lstStyle>
          <a:p>
            <a:pPr>
              <a:defRPr/>
            </a:pPr>
            <a:fld id="{00A86A29-FA68-45CE-B938-AF9070DC23E2}"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0" y="6613525"/>
            <a:ext cx="21336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cs typeface="+mn-cs"/>
              </a:defRPr>
            </a:lvl1pPr>
          </a:lstStyle>
          <a:p>
            <a:pPr>
              <a:defRPr/>
            </a:pPr>
            <a:fld id="{2BDC34B5-D481-46AB-B945-639DA04A2BCB}" type="datetime1">
              <a:rPr lang="en-US"/>
              <a:pPr>
                <a:defRPr/>
              </a:pPr>
              <a:t>3/9/2014</a:t>
            </a:fld>
            <a:endParaRPr lang="en-US"/>
          </a:p>
        </p:txBody>
      </p:sp>
      <p:sp>
        <p:nvSpPr>
          <p:cNvPr id="1029" name="Rectangle 5"/>
          <p:cNvSpPr>
            <a:spLocks noGrp="1" noChangeArrowheads="1"/>
          </p:cNvSpPr>
          <p:nvPr>
            <p:ph type="ftr" sz="quarter" idx="3"/>
          </p:nvPr>
        </p:nvSpPr>
        <p:spPr bwMode="auto">
          <a:xfrm>
            <a:off x="2209800" y="6629400"/>
            <a:ext cx="51054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cs typeface="+mn-cs"/>
              </a:defRPr>
            </a:lvl1pPr>
          </a:lstStyle>
          <a:p>
            <a:pPr>
              <a:defRPr/>
            </a:pPr>
            <a:r>
              <a:rPr lang="en-US"/>
              <a:t>copyright 2006 www.brainybetty.com ALL RIGHTS RESERVED.</a:t>
            </a:r>
          </a:p>
        </p:txBody>
      </p:sp>
      <p:sp>
        <p:nvSpPr>
          <p:cNvPr id="1030" name="Rectangle 6"/>
          <p:cNvSpPr>
            <a:spLocks noGrp="1" noChangeArrowheads="1"/>
          </p:cNvSpPr>
          <p:nvPr>
            <p:ph type="sldNum" sz="quarter" idx="4"/>
          </p:nvPr>
        </p:nvSpPr>
        <p:spPr bwMode="auto">
          <a:xfrm>
            <a:off x="7010400" y="6613525"/>
            <a:ext cx="21336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cs typeface="+mn-cs"/>
              </a:defRPr>
            </a:lvl1pPr>
          </a:lstStyle>
          <a:p>
            <a:pPr>
              <a:defRPr/>
            </a:pPr>
            <a:fld id="{269A1E4F-B33E-49BF-86B4-4271358857D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79" r:id="rId1"/>
    <p:sldLayoutId id="2147483769" r:id="rId2"/>
    <p:sldLayoutId id="2147483770" r:id="rId3"/>
    <p:sldLayoutId id="2147483771" r:id="rId4"/>
    <p:sldLayoutId id="2147483772" r:id="rId5"/>
    <p:sldLayoutId id="2147483773" r:id="rId6"/>
    <p:sldLayoutId id="2147483774" r:id="rId7"/>
    <p:sldLayoutId id="2147483775" r:id="rId8"/>
    <p:sldLayoutId id="2147483776" r:id="rId9"/>
    <p:sldLayoutId id="2147483777" r:id="rId10"/>
    <p:sldLayoutId id="2147483778" r:id="rId11"/>
  </p:sldLayoutIdLst>
  <p:hf hdr="0" ftr="0" dt="0"/>
  <p:txStyles>
    <p:titleStyle>
      <a:lvl1pPr algn="ctr" rtl="0" eaLnBrk="0" fontAlgn="base" hangingPunct="0">
        <a:spcBef>
          <a:spcPct val="0"/>
        </a:spcBef>
        <a:spcAft>
          <a:spcPct val="0"/>
        </a:spcAft>
        <a:defRPr sz="4800">
          <a:solidFill>
            <a:schemeClr val="tx2"/>
          </a:solidFill>
          <a:latin typeface="+mj-lt"/>
          <a:ea typeface="+mj-ea"/>
          <a:cs typeface="+mj-cs"/>
        </a:defRPr>
      </a:lvl1pPr>
      <a:lvl2pPr algn="ctr" rtl="0" eaLnBrk="0" fontAlgn="base" hangingPunct="0">
        <a:spcBef>
          <a:spcPct val="0"/>
        </a:spcBef>
        <a:spcAft>
          <a:spcPct val="0"/>
        </a:spcAft>
        <a:defRPr sz="4800">
          <a:solidFill>
            <a:schemeClr val="tx2"/>
          </a:solidFill>
          <a:latin typeface="Andy" pitchFamily="66" charset="0"/>
        </a:defRPr>
      </a:lvl2pPr>
      <a:lvl3pPr algn="ctr" rtl="0" eaLnBrk="0" fontAlgn="base" hangingPunct="0">
        <a:spcBef>
          <a:spcPct val="0"/>
        </a:spcBef>
        <a:spcAft>
          <a:spcPct val="0"/>
        </a:spcAft>
        <a:defRPr sz="4800">
          <a:solidFill>
            <a:schemeClr val="tx2"/>
          </a:solidFill>
          <a:latin typeface="Andy" pitchFamily="66" charset="0"/>
        </a:defRPr>
      </a:lvl3pPr>
      <a:lvl4pPr algn="ctr" rtl="0" eaLnBrk="0" fontAlgn="base" hangingPunct="0">
        <a:spcBef>
          <a:spcPct val="0"/>
        </a:spcBef>
        <a:spcAft>
          <a:spcPct val="0"/>
        </a:spcAft>
        <a:defRPr sz="4800">
          <a:solidFill>
            <a:schemeClr val="tx2"/>
          </a:solidFill>
          <a:latin typeface="Andy" pitchFamily="66" charset="0"/>
        </a:defRPr>
      </a:lvl4pPr>
      <a:lvl5pPr algn="ctr" rtl="0" eaLnBrk="0" fontAlgn="base" hangingPunct="0">
        <a:spcBef>
          <a:spcPct val="0"/>
        </a:spcBef>
        <a:spcAft>
          <a:spcPct val="0"/>
        </a:spcAft>
        <a:defRPr sz="4800">
          <a:solidFill>
            <a:schemeClr val="tx2"/>
          </a:solidFill>
          <a:latin typeface="Andy" pitchFamily="66" charset="0"/>
        </a:defRPr>
      </a:lvl5pPr>
      <a:lvl6pPr marL="457200" algn="ctr" rtl="0" eaLnBrk="1" fontAlgn="base" hangingPunct="1">
        <a:spcBef>
          <a:spcPct val="0"/>
        </a:spcBef>
        <a:spcAft>
          <a:spcPct val="0"/>
        </a:spcAft>
        <a:defRPr sz="4800">
          <a:solidFill>
            <a:schemeClr val="tx2"/>
          </a:solidFill>
          <a:latin typeface="Andy" pitchFamily="66" charset="0"/>
        </a:defRPr>
      </a:lvl6pPr>
      <a:lvl7pPr marL="914400" algn="ctr" rtl="0" eaLnBrk="1" fontAlgn="base" hangingPunct="1">
        <a:spcBef>
          <a:spcPct val="0"/>
        </a:spcBef>
        <a:spcAft>
          <a:spcPct val="0"/>
        </a:spcAft>
        <a:defRPr sz="4800">
          <a:solidFill>
            <a:schemeClr val="tx2"/>
          </a:solidFill>
          <a:latin typeface="Andy" pitchFamily="66" charset="0"/>
        </a:defRPr>
      </a:lvl7pPr>
      <a:lvl8pPr marL="1371600" algn="ctr" rtl="0" eaLnBrk="1" fontAlgn="base" hangingPunct="1">
        <a:spcBef>
          <a:spcPct val="0"/>
        </a:spcBef>
        <a:spcAft>
          <a:spcPct val="0"/>
        </a:spcAft>
        <a:defRPr sz="4800">
          <a:solidFill>
            <a:schemeClr val="tx2"/>
          </a:solidFill>
          <a:latin typeface="Andy" pitchFamily="66" charset="0"/>
        </a:defRPr>
      </a:lvl8pPr>
      <a:lvl9pPr marL="1828800" algn="ctr" rtl="0" eaLnBrk="1" fontAlgn="base" hangingPunct="1">
        <a:spcBef>
          <a:spcPct val="0"/>
        </a:spcBef>
        <a:spcAft>
          <a:spcPct val="0"/>
        </a:spcAft>
        <a:defRPr sz="4800">
          <a:solidFill>
            <a:schemeClr val="tx2"/>
          </a:solidFill>
          <a:latin typeface="Andy" pitchFamily="66" charset="0"/>
        </a:defRPr>
      </a:lvl9pPr>
    </p:titleStyle>
    <p:bodyStyle>
      <a:lvl1pPr marL="342900" indent="-342900" algn="l" rtl="0" eaLnBrk="0" fontAlgn="base" hangingPunct="0">
        <a:spcBef>
          <a:spcPct val="20000"/>
        </a:spcBef>
        <a:spcAft>
          <a:spcPct val="0"/>
        </a:spcAft>
        <a:buChar char="•"/>
        <a:defRPr sz="3600">
          <a:solidFill>
            <a:schemeClr val="tx1"/>
          </a:solidFill>
          <a:latin typeface="+mn-lt"/>
          <a:ea typeface="+mn-ea"/>
          <a:cs typeface="+mn-cs"/>
        </a:defRPr>
      </a:lvl1pPr>
      <a:lvl2pPr marL="742950" indent="-285750" algn="l" rtl="0" eaLnBrk="0" fontAlgn="base" hangingPunct="0">
        <a:spcBef>
          <a:spcPct val="20000"/>
        </a:spcBef>
        <a:spcAft>
          <a:spcPct val="0"/>
        </a:spcAft>
        <a:buChar char="–"/>
        <a:defRPr sz="3200">
          <a:solidFill>
            <a:schemeClr val="tx1"/>
          </a:solidFill>
          <a:latin typeface="+mn-lt"/>
        </a:defRPr>
      </a:lvl2pPr>
      <a:lvl3pPr marL="1143000" indent="-228600" algn="l" rtl="0" eaLnBrk="0" fontAlgn="base" hangingPunct="0">
        <a:spcBef>
          <a:spcPct val="20000"/>
        </a:spcBef>
        <a:spcAft>
          <a:spcPct val="0"/>
        </a:spcAft>
        <a:buChar char="•"/>
        <a:defRPr sz="2800">
          <a:solidFill>
            <a:schemeClr val="tx1"/>
          </a:solidFill>
          <a:latin typeface="+mn-lt"/>
        </a:defRPr>
      </a:lvl3pPr>
      <a:lvl4pPr marL="1600200" indent="-228600" algn="l" rtl="0" eaLnBrk="0" fontAlgn="base" hangingPunct="0">
        <a:spcBef>
          <a:spcPct val="20000"/>
        </a:spcBef>
        <a:spcAft>
          <a:spcPct val="0"/>
        </a:spcAft>
        <a:buChar char="–"/>
        <a:defRPr sz="2400">
          <a:solidFill>
            <a:schemeClr val="tx1"/>
          </a:solidFill>
          <a:latin typeface="+mn-lt"/>
        </a:defRPr>
      </a:lvl4pPr>
      <a:lvl5pPr marL="2057400" indent="-228600" algn="l" rtl="0" eaLnBrk="0" fontAlgn="base" hangingPunct="0">
        <a:spcBef>
          <a:spcPct val="20000"/>
        </a:spcBef>
        <a:spcAft>
          <a:spcPct val="0"/>
        </a:spcAft>
        <a:buChar char="»"/>
        <a:defRPr sz="2400">
          <a:solidFill>
            <a:schemeClr val="tx1"/>
          </a:solidFill>
          <a:latin typeface="+mn-lt"/>
        </a:defRPr>
      </a:lvl5pPr>
      <a:lvl6pPr marL="2514600" indent="-228600" algn="l" rtl="0" eaLnBrk="1" fontAlgn="base" hangingPunct="1">
        <a:spcBef>
          <a:spcPct val="20000"/>
        </a:spcBef>
        <a:spcAft>
          <a:spcPct val="0"/>
        </a:spcAft>
        <a:buChar char="»"/>
        <a:defRPr sz="2400">
          <a:solidFill>
            <a:schemeClr val="tx1"/>
          </a:solidFill>
          <a:latin typeface="+mn-lt"/>
        </a:defRPr>
      </a:lvl6pPr>
      <a:lvl7pPr marL="2971800" indent="-228600" algn="l" rtl="0" eaLnBrk="1" fontAlgn="base" hangingPunct="1">
        <a:spcBef>
          <a:spcPct val="20000"/>
        </a:spcBef>
        <a:spcAft>
          <a:spcPct val="0"/>
        </a:spcAft>
        <a:buChar char="»"/>
        <a:defRPr sz="2400">
          <a:solidFill>
            <a:schemeClr val="tx1"/>
          </a:solidFill>
          <a:latin typeface="+mn-lt"/>
        </a:defRPr>
      </a:lvl7pPr>
      <a:lvl8pPr marL="3429000" indent="-228600" algn="l" rtl="0" eaLnBrk="1" fontAlgn="base" hangingPunct="1">
        <a:spcBef>
          <a:spcPct val="20000"/>
        </a:spcBef>
        <a:spcAft>
          <a:spcPct val="0"/>
        </a:spcAft>
        <a:buChar char="»"/>
        <a:defRPr sz="2400">
          <a:solidFill>
            <a:schemeClr val="tx1"/>
          </a:solidFill>
          <a:latin typeface="+mn-lt"/>
        </a:defRPr>
      </a:lvl8pPr>
      <a:lvl9pPr marL="3886200" indent="-228600" algn="l" rtl="0" eaLnBrk="1" fontAlgn="base" hangingPunct="1">
        <a:spcBef>
          <a:spcPct val="20000"/>
        </a:spcBef>
        <a:spcAft>
          <a:spcPct val="0"/>
        </a:spcAft>
        <a:buChar char="»"/>
        <a:defRPr sz="2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2.wmf"/><Relationship Id="rId4" Type="http://schemas.openxmlformats.org/officeDocument/2006/relationships/image" Target="../media/image9.jpeg"/></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2.wmf"/></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wmf"/></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2.wmf"/></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2.w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4.em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
          <p:cNvSpPr>
            <a:spLocks noGrp="1" noChangeArrowheads="1"/>
          </p:cNvSpPr>
          <p:nvPr>
            <p:ph type="subTitle" idx="1"/>
          </p:nvPr>
        </p:nvSpPr>
        <p:spPr>
          <a:xfrm>
            <a:off x="1600200" y="5257800"/>
            <a:ext cx="6400800" cy="914400"/>
          </a:xfrm>
        </p:spPr>
        <p:txBody>
          <a:bodyPr/>
          <a:lstStyle/>
          <a:p>
            <a:pPr eaLnBrk="1" hangingPunct="1"/>
            <a:r>
              <a:rPr lang="en-US" sz="2800" dirty="0" smtClean="0"/>
              <a:t>Semester </a:t>
            </a:r>
            <a:r>
              <a:rPr lang="en-US" sz="2800" dirty="0" err="1" smtClean="0"/>
              <a:t>Genap</a:t>
            </a:r>
            <a:r>
              <a:rPr lang="en-US" sz="2800" smtClean="0"/>
              <a:t> </a:t>
            </a:r>
            <a:r>
              <a:rPr lang="en-US" sz="2800" smtClean="0"/>
              <a:t>2013/2014</a:t>
            </a:r>
            <a:endParaRPr lang="en-US" sz="2800" smtClean="0"/>
          </a:p>
          <a:p>
            <a:pPr eaLnBrk="1" hangingPunct="1"/>
            <a:endParaRPr lang="en-US" sz="2800" dirty="0" smtClean="0"/>
          </a:p>
        </p:txBody>
      </p:sp>
      <p:sp>
        <p:nvSpPr>
          <p:cNvPr id="4" name="Title 3"/>
          <p:cNvSpPr>
            <a:spLocks noGrp="1"/>
          </p:cNvSpPr>
          <p:nvPr>
            <p:ph type="ctrTitle"/>
          </p:nvPr>
        </p:nvSpPr>
        <p:spPr>
          <a:xfrm>
            <a:off x="1143000" y="2438400"/>
            <a:ext cx="7391400" cy="18288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lstStyle/>
          <a:p>
            <a:pPr eaLnBrk="1" hangingPunct="1">
              <a:defRPr/>
            </a:pPr>
            <a:r>
              <a:rPr lang="en-US" sz="3200" b="1" dirty="0" err="1" smtClean="0">
                <a:solidFill>
                  <a:schemeClr val="tx1"/>
                </a:solidFill>
                <a:latin typeface="MS Reference Sans Serif" pitchFamily="34" charset="0"/>
              </a:rPr>
              <a:t>Minggu</a:t>
            </a:r>
            <a:r>
              <a:rPr lang="en-US" sz="3200" b="1" dirty="0" smtClean="0">
                <a:solidFill>
                  <a:schemeClr val="tx1"/>
                </a:solidFill>
                <a:latin typeface="MS Reference Sans Serif" pitchFamily="34" charset="0"/>
              </a:rPr>
              <a:t> 2:</a:t>
            </a:r>
            <a:r>
              <a:rPr lang="en-US" sz="3200" dirty="0" smtClean="0">
                <a:solidFill>
                  <a:schemeClr val="tx1"/>
                </a:solidFill>
                <a:latin typeface="MS Reference Sans Serif" pitchFamily="34" charset="0"/>
              </a:rPr>
              <a:t/>
            </a:r>
            <a:br>
              <a:rPr lang="en-US" sz="3200" dirty="0" smtClean="0">
                <a:solidFill>
                  <a:schemeClr val="tx1"/>
                </a:solidFill>
                <a:latin typeface="MS Reference Sans Serif" pitchFamily="34" charset="0"/>
              </a:rPr>
            </a:br>
            <a:r>
              <a:rPr lang="en-US" sz="2800" dirty="0" err="1" smtClean="0">
                <a:solidFill>
                  <a:schemeClr val="tx1"/>
                </a:solidFill>
                <a:latin typeface="MS Reference Sans Serif" pitchFamily="34" charset="0"/>
              </a:rPr>
              <a:t>Ruang</a:t>
            </a:r>
            <a:r>
              <a:rPr lang="en-US" sz="2800" dirty="0" smtClean="0">
                <a:solidFill>
                  <a:schemeClr val="tx1"/>
                </a:solidFill>
                <a:latin typeface="MS Reference Sans Serif" pitchFamily="34" charset="0"/>
              </a:rPr>
              <a:t> </a:t>
            </a:r>
            <a:r>
              <a:rPr lang="en-US" sz="2800" dirty="0" err="1">
                <a:solidFill>
                  <a:schemeClr val="tx1"/>
                </a:solidFill>
                <a:latin typeface="MS Reference Sans Serif" pitchFamily="34" charset="0"/>
              </a:rPr>
              <a:t>Lingkup</a:t>
            </a:r>
            <a:r>
              <a:rPr lang="en-US" sz="2800" dirty="0">
                <a:solidFill>
                  <a:schemeClr val="tx1"/>
                </a:solidFill>
                <a:latin typeface="MS Reference Sans Serif" pitchFamily="34" charset="0"/>
              </a:rPr>
              <a:t> </a:t>
            </a:r>
            <a:r>
              <a:rPr lang="en-US" sz="2800" dirty="0" err="1" smtClean="0">
                <a:solidFill>
                  <a:schemeClr val="tx1"/>
                </a:solidFill>
                <a:latin typeface="MS Reference Sans Serif" pitchFamily="34" charset="0"/>
              </a:rPr>
              <a:t>dan</a:t>
            </a:r>
            <a:r>
              <a:rPr lang="en-US" sz="2800" dirty="0" smtClean="0">
                <a:solidFill>
                  <a:schemeClr val="tx1"/>
                </a:solidFill>
                <a:latin typeface="MS Reference Sans Serif" pitchFamily="34" charset="0"/>
              </a:rPr>
              <a:t> </a:t>
            </a:r>
            <a:r>
              <a:rPr lang="en-US" sz="2800" dirty="0" err="1" smtClean="0">
                <a:solidFill>
                  <a:schemeClr val="tx1"/>
                </a:solidFill>
                <a:latin typeface="MS Reference Sans Serif" pitchFamily="34" charset="0"/>
              </a:rPr>
              <a:t>Kurikulum</a:t>
            </a:r>
            <a:r>
              <a:rPr lang="en-US" sz="2800" dirty="0" smtClean="0">
                <a:solidFill>
                  <a:schemeClr val="tx1"/>
                </a:solidFill>
                <a:latin typeface="MS Reference Sans Serif" pitchFamily="34" charset="0"/>
              </a:rPr>
              <a:t> </a:t>
            </a:r>
            <a:r>
              <a:rPr lang="en-US" sz="2800" dirty="0" err="1" smtClean="0">
                <a:solidFill>
                  <a:schemeClr val="tx1"/>
                </a:solidFill>
                <a:latin typeface="MS Reference Sans Serif" pitchFamily="34" charset="0"/>
              </a:rPr>
              <a:t>Disiplin</a:t>
            </a:r>
            <a:r>
              <a:rPr lang="en-US" sz="2800" dirty="0" smtClean="0">
                <a:solidFill>
                  <a:schemeClr val="tx1"/>
                </a:solidFill>
                <a:latin typeface="MS Reference Sans Serif" pitchFamily="34" charset="0"/>
              </a:rPr>
              <a:t> </a:t>
            </a:r>
            <a:r>
              <a:rPr lang="en-US" sz="2800" dirty="0" err="1">
                <a:solidFill>
                  <a:schemeClr val="tx1"/>
                </a:solidFill>
                <a:latin typeface="MS Reference Sans Serif" pitchFamily="34" charset="0"/>
              </a:rPr>
              <a:t>Teknik</a:t>
            </a:r>
            <a:r>
              <a:rPr lang="en-US" sz="2800" dirty="0">
                <a:solidFill>
                  <a:schemeClr val="tx1"/>
                </a:solidFill>
                <a:latin typeface="MS Reference Sans Serif" pitchFamily="34" charset="0"/>
              </a:rPr>
              <a:t> </a:t>
            </a:r>
            <a:r>
              <a:rPr lang="en-US" sz="2800" dirty="0" err="1">
                <a:solidFill>
                  <a:schemeClr val="tx1"/>
                </a:solidFill>
                <a:latin typeface="MS Reference Sans Serif" pitchFamily="34" charset="0"/>
              </a:rPr>
              <a:t>Industri</a:t>
            </a:r>
            <a:endParaRPr lang="id-ID" sz="2800" dirty="0">
              <a:solidFill>
                <a:schemeClr val="tx1"/>
              </a:solidFill>
            </a:endParaRPr>
          </a:p>
        </p:txBody>
      </p:sp>
      <p:sp>
        <p:nvSpPr>
          <p:cNvPr id="4100" name="Rectangle 4"/>
          <p:cNvSpPr>
            <a:spLocks noChangeArrowheads="1"/>
          </p:cNvSpPr>
          <p:nvPr/>
        </p:nvSpPr>
        <p:spPr bwMode="auto">
          <a:xfrm>
            <a:off x="838200" y="381000"/>
            <a:ext cx="6172200" cy="1200150"/>
          </a:xfrm>
          <a:prstGeom prst="rect">
            <a:avLst/>
          </a:prstGeom>
          <a:noFill/>
          <a:ln w="9525">
            <a:noFill/>
            <a:miter lim="800000"/>
            <a:headEnd/>
            <a:tailEnd/>
          </a:ln>
        </p:spPr>
        <p:txBody>
          <a:bodyPr>
            <a:spAutoFit/>
          </a:bodyPr>
          <a:lstStyle/>
          <a:p>
            <a:pPr algn="ctr"/>
            <a:r>
              <a:rPr lang="en-US" sz="3600" b="1"/>
              <a:t>III 311 -</a:t>
            </a:r>
            <a:br>
              <a:rPr lang="en-US" sz="3600" b="1"/>
            </a:br>
            <a:r>
              <a:rPr lang="en-US" sz="3600" b="1"/>
              <a:t>Pengantar Teknik Industri</a:t>
            </a:r>
          </a:p>
        </p:txBody>
      </p:sp>
      <p:pic>
        <p:nvPicPr>
          <p:cNvPr id="4101" name="Picture 4"/>
          <p:cNvPicPr>
            <a:picLocks noChangeAspect="1" noChangeArrowheads="1"/>
          </p:cNvPicPr>
          <p:nvPr/>
        </p:nvPicPr>
        <p:blipFill>
          <a:blip r:embed="rId2" cstate="print"/>
          <a:srcRect/>
          <a:stretch>
            <a:fillRect/>
          </a:stretch>
        </p:blipFill>
        <p:spPr bwMode="auto">
          <a:xfrm>
            <a:off x="7848600" y="533400"/>
            <a:ext cx="1077913" cy="935038"/>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pPr>
              <a:defRPr/>
            </a:pPr>
            <a:fld id="{58E57E28-6F0D-41D6-B8F8-7429A44DC40F}" type="slidenum">
              <a:rPr lang="en-US" smtClean="0"/>
              <a:pPr>
                <a:defRPr/>
              </a:pPr>
              <a:t>1</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Grp="1" noChangeAspect="1" noChangeArrowheads="1"/>
          </p:cNvPicPr>
          <p:nvPr>
            <p:ph type="title"/>
          </p:nvPr>
        </p:nvPicPr>
        <p:blipFill>
          <a:blip r:embed="rId2" cstate="print"/>
          <a:srcRect/>
          <a:stretch>
            <a:fillRect/>
          </a:stretch>
        </p:blipFill>
        <p:spPr>
          <a:xfrm>
            <a:off x="457200" y="274638"/>
            <a:ext cx="8229600" cy="5592762"/>
          </a:xfrm>
        </p:spPr>
      </p:pic>
      <p:sp>
        <p:nvSpPr>
          <p:cNvPr id="13315" name="Rectangle 3"/>
          <p:cNvSpPr>
            <a:spLocks noGrp="1" noChangeArrowheads="1"/>
          </p:cNvSpPr>
          <p:nvPr>
            <p:ph type="body" idx="1"/>
          </p:nvPr>
        </p:nvSpPr>
        <p:spPr/>
        <p:txBody>
          <a:bodyPr/>
          <a:lstStyle/>
          <a:p>
            <a:pPr eaLnBrk="1" hangingPunct="1"/>
            <a:endParaRPr lang="id-ID" smtClean="0"/>
          </a:p>
        </p:txBody>
      </p:sp>
      <p:pic>
        <p:nvPicPr>
          <p:cNvPr id="13316" name="Picture 3"/>
          <p:cNvPicPr>
            <a:picLocks noChangeAspect="1" noChangeArrowheads="1"/>
          </p:cNvPicPr>
          <p:nvPr/>
        </p:nvPicPr>
        <p:blipFill>
          <a:blip r:embed="rId3" cstate="print"/>
          <a:srcRect/>
          <a:stretch>
            <a:fillRect/>
          </a:stretch>
        </p:blipFill>
        <p:spPr bwMode="auto">
          <a:xfrm>
            <a:off x="7924800" y="228600"/>
            <a:ext cx="1001713" cy="868363"/>
          </a:xfrm>
          <a:prstGeom prst="rect">
            <a:avLst/>
          </a:prstGeom>
          <a:noFill/>
          <a:ln w="9525">
            <a:noFill/>
            <a:miter lim="800000"/>
            <a:headEnd/>
            <a:tailEnd/>
          </a:ln>
        </p:spPr>
      </p:pic>
      <p:sp>
        <p:nvSpPr>
          <p:cNvPr id="5" name="Slide Number Placeholder 4"/>
          <p:cNvSpPr>
            <a:spLocks noGrp="1"/>
          </p:cNvSpPr>
          <p:nvPr>
            <p:ph type="sldNum" sz="quarter" idx="12"/>
          </p:nvPr>
        </p:nvSpPr>
        <p:spPr>
          <a:xfrm>
            <a:off x="6858000" y="6324600"/>
            <a:ext cx="2133600" cy="244475"/>
          </a:xfrm>
        </p:spPr>
        <p:txBody>
          <a:bodyPr/>
          <a:lstStyle/>
          <a:p>
            <a:pPr>
              <a:defRPr/>
            </a:pPr>
            <a:fld id="{11F67374-8866-4517-A073-4BC17484208E}" type="slidenum">
              <a:rPr lang="en-US" smtClean="0"/>
              <a:pPr>
                <a:defRPr/>
              </a:pPr>
              <a:t>10</a:t>
            </a:fld>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eaLnBrk="1" hangingPunct="1"/>
            <a:endParaRPr lang="id-ID" smtClean="0"/>
          </a:p>
        </p:txBody>
      </p:sp>
      <p:sp>
        <p:nvSpPr>
          <p:cNvPr id="4" name="Rounded Rectangle 3"/>
          <p:cNvSpPr/>
          <p:nvPr/>
        </p:nvSpPr>
        <p:spPr>
          <a:xfrm>
            <a:off x="2286000" y="381000"/>
            <a:ext cx="4876800" cy="609600"/>
          </a:xfrm>
          <a:prstGeom prst="roundRect">
            <a:avLst/>
          </a:prstGeom>
          <a:solidFill>
            <a:srgbClr val="DCF7F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sz="2800" b="1" dirty="0">
                <a:solidFill>
                  <a:schemeClr val="tx1"/>
                </a:solidFill>
              </a:rPr>
              <a:t>OBYEK RANCANGAN</a:t>
            </a:r>
          </a:p>
        </p:txBody>
      </p:sp>
      <p:sp>
        <p:nvSpPr>
          <p:cNvPr id="5" name="Explosion 2 4"/>
          <p:cNvSpPr/>
          <p:nvPr/>
        </p:nvSpPr>
        <p:spPr>
          <a:xfrm>
            <a:off x="2743200" y="1295400"/>
            <a:ext cx="4572000" cy="1447800"/>
          </a:xfrm>
          <a:prstGeom prst="irregularSeal2">
            <a:avLst/>
          </a:prstGeom>
          <a:solidFill>
            <a:srgbClr val="FFE89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b="1" dirty="0">
                <a:solidFill>
                  <a:schemeClr val="tx1"/>
                </a:solidFill>
              </a:rPr>
              <a:t>SISTEM TERINTEGRASI</a:t>
            </a:r>
          </a:p>
        </p:txBody>
      </p:sp>
      <p:pic>
        <p:nvPicPr>
          <p:cNvPr id="11268" name="Picture 4"/>
          <p:cNvPicPr>
            <a:picLocks noGrp="1" noChangeAspect="1" noChangeArrowheads="1"/>
          </p:cNvPicPr>
          <p:nvPr>
            <p:ph idx="1"/>
          </p:nvPr>
        </p:nvPicPr>
        <p:blipFill>
          <a:blip r:embed="rId2" cstate="print"/>
          <a:srcRect/>
          <a:stretch>
            <a:fillRect/>
          </a:stretch>
        </p:blipFill>
        <p:spPr>
          <a:xfrm>
            <a:off x="4114800" y="2895600"/>
            <a:ext cx="1295400" cy="1104900"/>
          </a:xfrm>
          <a:noFill/>
        </p:spPr>
      </p:pic>
      <p:sp>
        <p:nvSpPr>
          <p:cNvPr id="8" name="Rounded Rectangle 7"/>
          <p:cNvSpPr/>
          <p:nvPr/>
        </p:nvSpPr>
        <p:spPr>
          <a:xfrm>
            <a:off x="1447800" y="5334000"/>
            <a:ext cx="7162800" cy="914400"/>
          </a:xfrm>
          <a:prstGeom prst="roundRect">
            <a:avLst/>
          </a:prstGeom>
          <a:solidFill>
            <a:srgbClr val="CCFFCC"/>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sz="2400" b="1" dirty="0">
                <a:solidFill>
                  <a:schemeClr val="tx1"/>
                </a:solidFill>
              </a:rPr>
              <a:t>Peralatan + Material + Informasi + Energi </a:t>
            </a:r>
          </a:p>
        </p:txBody>
      </p:sp>
      <p:sp>
        <p:nvSpPr>
          <p:cNvPr id="9" name="Rounded Rectangle 8"/>
          <p:cNvSpPr/>
          <p:nvPr/>
        </p:nvSpPr>
        <p:spPr>
          <a:xfrm>
            <a:off x="3810000" y="4191000"/>
            <a:ext cx="2133600" cy="457200"/>
          </a:xfrm>
          <a:prstGeom prst="roundRect">
            <a:avLst/>
          </a:prstGeom>
          <a:solidFill>
            <a:srgbClr val="99FF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sz="2400" b="1" dirty="0">
                <a:solidFill>
                  <a:schemeClr val="tx1"/>
                </a:solidFill>
              </a:rPr>
              <a:t>Manusia</a:t>
            </a:r>
          </a:p>
        </p:txBody>
      </p:sp>
      <p:sp>
        <p:nvSpPr>
          <p:cNvPr id="10" name="Cross 9"/>
          <p:cNvSpPr/>
          <p:nvPr/>
        </p:nvSpPr>
        <p:spPr>
          <a:xfrm>
            <a:off x="4648200" y="4800600"/>
            <a:ext cx="381000" cy="381000"/>
          </a:xfrm>
          <a:prstGeom prst="pl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a:p>
        </p:txBody>
      </p:sp>
      <p:pic>
        <p:nvPicPr>
          <p:cNvPr id="14345" name="Picture 10"/>
          <p:cNvPicPr>
            <a:picLocks noChangeAspect="1" noChangeArrowheads="1"/>
          </p:cNvPicPr>
          <p:nvPr/>
        </p:nvPicPr>
        <p:blipFill>
          <a:blip r:embed="rId3" cstate="print"/>
          <a:srcRect/>
          <a:stretch>
            <a:fillRect/>
          </a:stretch>
        </p:blipFill>
        <p:spPr bwMode="auto">
          <a:xfrm>
            <a:off x="7924800" y="228600"/>
            <a:ext cx="1001713" cy="868363"/>
          </a:xfrm>
          <a:prstGeom prst="rect">
            <a:avLst/>
          </a:prstGeom>
          <a:noFill/>
          <a:ln w="9525">
            <a:noFill/>
            <a:miter lim="800000"/>
            <a:headEnd/>
            <a:tailEnd/>
          </a:ln>
        </p:spPr>
      </p:pic>
      <p:sp>
        <p:nvSpPr>
          <p:cNvPr id="12" name="Slide Number Placeholder 11"/>
          <p:cNvSpPr>
            <a:spLocks noGrp="1"/>
          </p:cNvSpPr>
          <p:nvPr>
            <p:ph type="sldNum" sz="quarter" idx="12"/>
          </p:nvPr>
        </p:nvSpPr>
        <p:spPr>
          <a:xfrm>
            <a:off x="6858000" y="6400800"/>
            <a:ext cx="2133600" cy="244475"/>
          </a:xfrm>
        </p:spPr>
        <p:txBody>
          <a:bodyPr/>
          <a:lstStyle/>
          <a:p>
            <a:pPr>
              <a:defRPr/>
            </a:pPr>
            <a:fld id="{112C7499-EBC5-446C-A27C-4969B0D192C7}" type="slidenum">
              <a:rPr lang="en-US" smtClean="0"/>
              <a:pPr>
                <a:defRPr/>
              </a:pPr>
              <a:t>11</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11268"/>
                                        </p:tgtEl>
                                        <p:attrNameLst>
                                          <p:attrName>style.visibility</p:attrName>
                                        </p:attrNameLst>
                                      </p:cBhvr>
                                      <p:to>
                                        <p:strVal val="visible"/>
                                      </p:to>
                                    </p:set>
                                    <p:animEffect transition="in" filter="box(in)">
                                      <p:cBhvr>
                                        <p:cTn id="12" dur="500"/>
                                        <p:tgtEl>
                                          <p:spTgt spid="11268"/>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linds(horizontal)">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ppt_x"/>
                                          </p:val>
                                        </p:tav>
                                        <p:tav tm="100000">
                                          <p:val>
                                            <p:strVal val="#ppt_x"/>
                                          </p:val>
                                        </p:tav>
                                      </p:tavLst>
                                    </p:anim>
                                    <p:anim calcmode="lin" valueType="num">
                                      <p:cBhvr additive="base">
                                        <p:cTn id="27"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9" grpId="0" animBg="1"/>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hangingPunct="1"/>
            <a:endParaRPr lang="id-ID" smtClean="0"/>
          </a:p>
        </p:txBody>
      </p:sp>
      <p:sp>
        <p:nvSpPr>
          <p:cNvPr id="15363" name="Content Placeholder 2"/>
          <p:cNvSpPr>
            <a:spLocks noGrp="1"/>
          </p:cNvSpPr>
          <p:nvPr>
            <p:ph idx="1"/>
          </p:nvPr>
        </p:nvSpPr>
        <p:spPr/>
        <p:txBody>
          <a:bodyPr/>
          <a:lstStyle/>
          <a:p>
            <a:pPr eaLnBrk="1" hangingPunct="1"/>
            <a:endParaRPr lang="id-ID" smtClean="0"/>
          </a:p>
        </p:txBody>
      </p:sp>
      <p:sp>
        <p:nvSpPr>
          <p:cNvPr id="4" name="Rounded Rectangle 3"/>
          <p:cNvSpPr/>
          <p:nvPr/>
        </p:nvSpPr>
        <p:spPr>
          <a:xfrm>
            <a:off x="609600" y="381000"/>
            <a:ext cx="7543800" cy="5867400"/>
          </a:xfrm>
          <a:prstGeom prst="roundRect">
            <a:avLst/>
          </a:prstGeom>
          <a:solidFill>
            <a:srgbClr val="F7FFFB"/>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dirty="0"/>
          </a:p>
        </p:txBody>
      </p:sp>
      <p:sp>
        <p:nvSpPr>
          <p:cNvPr id="5" name="Rounded Rectangle 4"/>
          <p:cNvSpPr/>
          <p:nvPr/>
        </p:nvSpPr>
        <p:spPr>
          <a:xfrm>
            <a:off x="1295400" y="685800"/>
            <a:ext cx="2895600" cy="914400"/>
          </a:xfrm>
          <a:prstGeom prst="roundRect">
            <a:avLst/>
          </a:prstGeom>
          <a:solidFill>
            <a:srgbClr val="DAFF7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sz="2400" b="1" dirty="0">
                <a:solidFill>
                  <a:schemeClr val="tx1"/>
                </a:solidFill>
              </a:rPr>
              <a:t>PENGETAHUAN</a:t>
            </a:r>
            <a:endParaRPr lang="en-US" sz="2400" b="1" dirty="0">
              <a:solidFill>
                <a:schemeClr val="tx1"/>
              </a:solidFill>
            </a:endParaRPr>
          </a:p>
          <a:p>
            <a:pPr algn="ctr">
              <a:defRPr/>
            </a:pPr>
            <a:r>
              <a:rPr lang="en-US" sz="2400" b="1" dirty="0">
                <a:solidFill>
                  <a:schemeClr val="tx1"/>
                </a:solidFill>
              </a:rPr>
              <a:t>(knowledge):</a:t>
            </a:r>
            <a:endParaRPr lang="id-ID" sz="2400" b="1" dirty="0">
              <a:solidFill>
                <a:schemeClr val="tx1"/>
              </a:solidFill>
            </a:endParaRPr>
          </a:p>
        </p:txBody>
      </p:sp>
      <p:sp>
        <p:nvSpPr>
          <p:cNvPr id="6" name="Rounded Rectangle 5"/>
          <p:cNvSpPr/>
          <p:nvPr/>
        </p:nvSpPr>
        <p:spPr>
          <a:xfrm>
            <a:off x="1752600" y="1676400"/>
            <a:ext cx="2057400" cy="1066800"/>
          </a:xfrm>
          <a:prstGeom prst="roundRect">
            <a:avLst/>
          </a:prstGeom>
          <a:solidFill>
            <a:srgbClr val="FFEEB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sz="2000" b="1" dirty="0">
                <a:solidFill>
                  <a:schemeClr val="tx1"/>
                </a:solidFill>
              </a:rPr>
              <a:t>Matematika</a:t>
            </a:r>
          </a:p>
          <a:p>
            <a:pPr algn="ctr">
              <a:defRPr/>
            </a:pPr>
            <a:r>
              <a:rPr lang="id-ID" sz="2000" b="1" dirty="0">
                <a:solidFill>
                  <a:schemeClr val="tx1"/>
                </a:solidFill>
              </a:rPr>
              <a:t>Fisika</a:t>
            </a:r>
          </a:p>
          <a:p>
            <a:pPr algn="ctr">
              <a:defRPr/>
            </a:pPr>
            <a:r>
              <a:rPr lang="id-ID" sz="2000" b="1" dirty="0">
                <a:solidFill>
                  <a:schemeClr val="tx1"/>
                </a:solidFill>
              </a:rPr>
              <a:t>Ilmu Sosial</a:t>
            </a:r>
          </a:p>
        </p:txBody>
      </p:sp>
      <p:sp>
        <p:nvSpPr>
          <p:cNvPr id="7" name="Rounded Rectangle 6"/>
          <p:cNvSpPr/>
          <p:nvPr/>
        </p:nvSpPr>
        <p:spPr>
          <a:xfrm>
            <a:off x="1600200" y="3657600"/>
            <a:ext cx="4191000" cy="838200"/>
          </a:xfrm>
          <a:prstGeom prst="roundRec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sz="2800" b="1" dirty="0">
                <a:solidFill>
                  <a:schemeClr val="tx1"/>
                </a:solidFill>
              </a:rPr>
              <a:t>KETRAMPILAN</a:t>
            </a:r>
            <a:r>
              <a:rPr lang="en-US" sz="2800" b="1" dirty="0">
                <a:solidFill>
                  <a:schemeClr val="tx1"/>
                </a:solidFill>
              </a:rPr>
              <a:t> (skill):</a:t>
            </a:r>
            <a:endParaRPr lang="id-ID" sz="2800" b="1" dirty="0">
              <a:solidFill>
                <a:schemeClr val="tx1"/>
              </a:solidFill>
            </a:endParaRPr>
          </a:p>
        </p:txBody>
      </p:sp>
      <p:sp>
        <p:nvSpPr>
          <p:cNvPr id="8" name="Rounded Rectangle 7"/>
          <p:cNvSpPr/>
          <p:nvPr/>
        </p:nvSpPr>
        <p:spPr>
          <a:xfrm>
            <a:off x="1981200" y="4648200"/>
            <a:ext cx="5257800" cy="990600"/>
          </a:xfrm>
          <a:prstGeom prst="roundRect">
            <a:avLst/>
          </a:prstGeom>
          <a:solidFill>
            <a:srgbClr val="F0FFC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sz="2400" b="1" dirty="0">
                <a:solidFill>
                  <a:schemeClr val="tx1"/>
                </a:solidFill>
              </a:rPr>
              <a:t>Melakukan Analisis Engineering, </a:t>
            </a:r>
          </a:p>
          <a:p>
            <a:pPr algn="ctr">
              <a:defRPr/>
            </a:pPr>
            <a:r>
              <a:rPr lang="id-ID" sz="2400" b="1" dirty="0">
                <a:solidFill>
                  <a:schemeClr val="tx1"/>
                </a:solidFill>
              </a:rPr>
              <a:t>Merancang</a:t>
            </a:r>
          </a:p>
        </p:txBody>
      </p:sp>
      <p:pic>
        <p:nvPicPr>
          <p:cNvPr id="15369" name="Picture 8" descr="layout 4"/>
          <p:cNvPicPr>
            <a:picLocks noChangeAspect="1" noChangeArrowheads="1"/>
          </p:cNvPicPr>
          <p:nvPr/>
        </p:nvPicPr>
        <p:blipFill>
          <a:blip r:embed="rId2" cstate="print"/>
          <a:srcRect/>
          <a:stretch>
            <a:fillRect/>
          </a:stretch>
        </p:blipFill>
        <p:spPr bwMode="auto">
          <a:xfrm>
            <a:off x="5105400" y="1219200"/>
            <a:ext cx="2840038" cy="1758950"/>
          </a:xfrm>
          <a:prstGeom prst="rect">
            <a:avLst/>
          </a:prstGeom>
          <a:noFill/>
          <a:ln w="9525">
            <a:noFill/>
            <a:miter lim="800000"/>
            <a:headEnd/>
            <a:tailEnd/>
          </a:ln>
        </p:spPr>
      </p:pic>
      <p:pic>
        <p:nvPicPr>
          <p:cNvPr id="15370" name="Picture 9"/>
          <p:cNvPicPr>
            <a:picLocks noChangeAspect="1" noChangeArrowheads="1"/>
          </p:cNvPicPr>
          <p:nvPr/>
        </p:nvPicPr>
        <p:blipFill>
          <a:blip r:embed="rId3" cstate="print"/>
          <a:srcRect/>
          <a:stretch>
            <a:fillRect/>
          </a:stretch>
        </p:blipFill>
        <p:spPr bwMode="auto">
          <a:xfrm>
            <a:off x="7924800" y="228600"/>
            <a:ext cx="1001713" cy="868363"/>
          </a:xfrm>
          <a:prstGeom prst="rect">
            <a:avLst/>
          </a:prstGeom>
          <a:noFill/>
          <a:ln w="9525">
            <a:noFill/>
            <a:miter lim="800000"/>
            <a:headEnd/>
            <a:tailEnd/>
          </a:ln>
        </p:spPr>
      </p:pic>
      <p:sp>
        <p:nvSpPr>
          <p:cNvPr id="11" name="Slide Number Placeholder 10"/>
          <p:cNvSpPr>
            <a:spLocks noGrp="1"/>
          </p:cNvSpPr>
          <p:nvPr>
            <p:ph type="sldNum" sz="quarter" idx="12"/>
          </p:nvPr>
        </p:nvSpPr>
        <p:spPr>
          <a:xfrm>
            <a:off x="6858000" y="6400800"/>
            <a:ext cx="2133600" cy="244475"/>
          </a:xfrm>
        </p:spPr>
        <p:txBody>
          <a:bodyPr/>
          <a:lstStyle/>
          <a:p>
            <a:pPr>
              <a:defRPr/>
            </a:pPr>
            <a:fld id="{37F84FD1-A113-4CC6-80C4-EF33C8976E79}" type="slidenum">
              <a:rPr lang="en-US" smtClean="0"/>
              <a:pPr>
                <a:defRPr/>
              </a:pPr>
              <a:t>12</a:t>
            </a:fld>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fld id="{FB8C1FAB-75A3-427F-85B5-192518338F42}" type="slidenum">
              <a:rPr lang="id-ID" smtClean="0"/>
              <a:pPr eaLnBrk="1" hangingPunct="1"/>
              <a:t>13</a:t>
            </a:fld>
            <a:fld id="{BDFC011F-D90D-45EF-B2D0-4EED082C9E45}" type="slidenum">
              <a:rPr lang="id-ID" smtClean="0"/>
              <a:pPr eaLnBrk="1" hangingPunct="1"/>
              <a:t>13</a:t>
            </a:fld>
            <a:fld id="{808EDB3C-F54C-467C-BA40-0EE8FC70A07A}" type="slidenum">
              <a:rPr lang="id-ID" smtClean="0"/>
              <a:pPr eaLnBrk="1" hangingPunct="1"/>
              <a:t>13</a:t>
            </a:fld>
            <a:endParaRPr lang="id-ID" smtClean="0"/>
          </a:p>
        </p:txBody>
      </p:sp>
      <p:sp>
        <p:nvSpPr>
          <p:cNvPr id="16387" name="Content Placeholder 2"/>
          <p:cNvSpPr>
            <a:spLocks noGrp="1"/>
          </p:cNvSpPr>
          <p:nvPr>
            <p:ph idx="1"/>
          </p:nvPr>
        </p:nvSpPr>
        <p:spPr/>
        <p:txBody>
          <a:bodyPr/>
          <a:lstStyle/>
          <a:p>
            <a:pPr eaLnBrk="1" hangingPunct="1"/>
            <a:endParaRPr lang="id-ID" smtClean="0"/>
          </a:p>
        </p:txBody>
      </p:sp>
      <p:sp>
        <p:nvSpPr>
          <p:cNvPr id="4" name="Rounded Rectangle 3"/>
          <p:cNvSpPr/>
          <p:nvPr/>
        </p:nvSpPr>
        <p:spPr>
          <a:xfrm>
            <a:off x="838200" y="1371600"/>
            <a:ext cx="8001000" cy="4876800"/>
          </a:xfrm>
          <a:prstGeom prst="roundRect">
            <a:avLst/>
          </a:prstGeom>
          <a:solidFill>
            <a:srgbClr val="F0FFC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a:p>
        </p:txBody>
      </p:sp>
      <p:sp>
        <p:nvSpPr>
          <p:cNvPr id="5" name="Rounded Rectangle 4"/>
          <p:cNvSpPr/>
          <p:nvPr/>
        </p:nvSpPr>
        <p:spPr>
          <a:xfrm>
            <a:off x="1371600" y="2057400"/>
            <a:ext cx="2362200" cy="457200"/>
          </a:xfrm>
          <a:prstGeom prst="roundRect">
            <a:avLst/>
          </a:prstGeom>
          <a:solidFill>
            <a:srgbClr val="FFE89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sz="2000" b="1" dirty="0">
                <a:solidFill>
                  <a:schemeClr val="tx1"/>
                </a:solidFill>
              </a:rPr>
              <a:t>MERANCANG</a:t>
            </a:r>
          </a:p>
        </p:txBody>
      </p:sp>
      <p:sp>
        <p:nvSpPr>
          <p:cNvPr id="6" name="Rounded Rectangle 5"/>
          <p:cNvSpPr/>
          <p:nvPr/>
        </p:nvSpPr>
        <p:spPr>
          <a:xfrm>
            <a:off x="1371600" y="2667000"/>
            <a:ext cx="2362200" cy="457200"/>
          </a:xfrm>
          <a:prstGeom prst="roundRect">
            <a:avLst/>
          </a:prstGeom>
          <a:solidFill>
            <a:srgbClr val="FF99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sz="2000" b="1" dirty="0">
                <a:solidFill>
                  <a:schemeClr val="tx1"/>
                </a:solidFill>
              </a:rPr>
              <a:t>MEMPERBAIKI</a:t>
            </a:r>
          </a:p>
        </p:txBody>
      </p:sp>
      <p:sp>
        <p:nvSpPr>
          <p:cNvPr id="7" name="Rounded Rectangle 6"/>
          <p:cNvSpPr/>
          <p:nvPr/>
        </p:nvSpPr>
        <p:spPr>
          <a:xfrm>
            <a:off x="1371600" y="3276600"/>
            <a:ext cx="2362200" cy="45720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sz="2000" b="1" dirty="0">
                <a:solidFill>
                  <a:schemeClr val="tx1"/>
                </a:solidFill>
              </a:rPr>
              <a:t>MEMASANG</a:t>
            </a:r>
          </a:p>
        </p:txBody>
      </p:sp>
      <p:sp>
        <p:nvSpPr>
          <p:cNvPr id="8" name="Rounded Rectangle 7"/>
          <p:cNvSpPr/>
          <p:nvPr/>
        </p:nvSpPr>
        <p:spPr>
          <a:xfrm>
            <a:off x="2514600" y="457200"/>
            <a:ext cx="4876800" cy="685800"/>
          </a:xfrm>
          <a:prstGeom prst="roundRect">
            <a:avLst/>
          </a:prstGeom>
          <a:solidFill>
            <a:srgbClr val="E9FAF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sz="3600" b="1" dirty="0">
                <a:solidFill>
                  <a:schemeClr val="tx1"/>
                </a:solidFill>
              </a:rPr>
              <a:t>KOMPETENSI</a:t>
            </a:r>
          </a:p>
        </p:txBody>
      </p:sp>
      <p:cxnSp>
        <p:nvCxnSpPr>
          <p:cNvPr id="10" name="Straight Arrow Connector 9"/>
          <p:cNvCxnSpPr>
            <a:stCxn id="5" idx="3"/>
          </p:cNvCxnSpPr>
          <p:nvPr/>
        </p:nvCxnSpPr>
        <p:spPr>
          <a:xfrm>
            <a:off x="3733800" y="2286000"/>
            <a:ext cx="762000" cy="152400"/>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cxnSp>
        <p:nvCxnSpPr>
          <p:cNvPr id="12" name="Straight Arrow Connector 11"/>
          <p:cNvCxnSpPr>
            <a:stCxn id="6" idx="3"/>
          </p:cNvCxnSpPr>
          <p:nvPr/>
        </p:nvCxnSpPr>
        <p:spPr>
          <a:xfrm>
            <a:off x="3733800" y="2895600"/>
            <a:ext cx="762000" cy="76200"/>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sp>
        <p:nvSpPr>
          <p:cNvPr id="13" name="Explosion 2 12"/>
          <p:cNvSpPr/>
          <p:nvPr/>
        </p:nvSpPr>
        <p:spPr>
          <a:xfrm>
            <a:off x="4419600" y="1676400"/>
            <a:ext cx="4495800" cy="1981200"/>
          </a:xfrm>
          <a:prstGeom prst="irregularSeal2">
            <a:avLst/>
          </a:prstGeom>
          <a:solidFill>
            <a:srgbClr val="DCF7FC"/>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b="1" dirty="0">
                <a:solidFill>
                  <a:schemeClr val="tx1"/>
                </a:solidFill>
              </a:rPr>
              <a:t>SISTEM TERINTEGRASI</a:t>
            </a:r>
          </a:p>
        </p:txBody>
      </p:sp>
      <p:cxnSp>
        <p:nvCxnSpPr>
          <p:cNvPr id="17" name="Straight Arrow Connector 16"/>
          <p:cNvCxnSpPr/>
          <p:nvPr/>
        </p:nvCxnSpPr>
        <p:spPr>
          <a:xfrm flipV="1">
            <a:off x="3810000" y="3276600"/>
            <a:ext cx="762000" cy="228600"/>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sp>
        <p:nvSpPr>
          <p:cNvPr id="18" name="Down Arrow 17"/>
          <p:cNvSpPr/>
          <p:nvPr/>
        </p:nvSpPr>
        <p:spPr>
          <a:xfrm>
            <a:off x="6705600" y="3505200"/>
            <a:ext cx="457200" cy="533400"/>
          </a:xfrm>
          <a:prstGeom prst="down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a:p>
        </p:txBody>
      </p:sp>
      <p:sp>
        <p:nvSpPr>
          <p:cNvPr id="19" name="Rounded Rectangle 18"/>
          <p:cNvSpPr/>
          <p:nvPr/>
        </p:nvSpPr>
        <p:spPr>
          <a:xfrm>
            <a:off x="5257800" y="4267200"/>
            <a:ext cx="2667000" cy="533400"/>
          </a:xfrm>
          <a:prstGeom prst="roundRect">
            <a:avLst/>
          </a:prstGeom>
          <a:solidFill>
            <a:srgbClr val="FED6A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b="1" dirty="0">
                <a:solidFill>
                  <a:schemeClr val="tx1"/>
                </a:solidFill>
              </a:rPr>
              <a:t>MENSPESIFIKASI</a:t>
            </a:r>
          </a:p>
        </p:txBody>
      </p:sp>
      <p:sp>
        <p:nvSpPr>
          <p:cNvPr id="20" name="Rounded Rectangle 19"/>
          <p:cNvSpPr/>
          <p:nvPr/>
        </p:nvSpPr>
        <p:spPr>
          <a:xfrm>
            <a:off x="5257800" y="4876800"/>
            <a:ext cx="2667000" cy="533400"/>
          </a:xfrm>
          <a:prstGeom prst="roundRect">
            <a:avLst/>
          </a:prstGeom>
          <a:solidFill>
            <a:srgbClr val="FFEEB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b="1" dirty="0">
                <a:solidFill>
                  <a:schemeClr val="tx1"/>
                </a:solidFill>
              </a:rPr>
              <a:t>MEMPREDIKSI</a:t>
            </a:r>
          </a:p>
        </p:txBody>
      </p:sp>
      <p:sp>
        <p:nvSpPr>
          <p:cNvPr id="21" name="Rounded Rectangle 20"/>
          <p:cNvSpPr/>
          <p:nvPr/>
        </p:nvSpPr>
        <p:spPr>
          <a:xfrm>
            <a:off x="5257800" y="5486400"/>
            <a:ext cx="2667000" cy="533400"/>
          </a:xfrm>
          <a:prstGeom prst="roundRect">
            <a:avLst/>
          </a:prstGeom>
          <a:solidFill>
            <a:srgbClr val="C5FF3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b="1" dirty="0">
                <a:solidFill>
                  <a:schemeClr val="tx1"/>
                </a:solidFill>
              </a:rPr>
              <a:t>MENGEVALUASI</a:t>
            </a:r>
          </a:p>
        </p:txBody>
      </p:sp>
      <p:sp>
        <p:nvSpPr>
          <p:cNvPr id="22" name="Left Arrow 21"/>
          <p:cNvSpPr/>
          <p:nvPr/>
        </p:nvSpPr>
        <p:spPr>
          <a:xfrm>
            <a:off x="4495800" y="4572000"/>
            <a:ext cx="609600" cy="609600"/>
          </a:xfrm>
          <a:prstGeom prst="lef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a:p>
        </p:txBody>
      </p:sp>
      <p:sp>
        <p:nvSpPr>
          <p:cNvPr id="23" name="Cloud 22"/>
          <p:cNvSpPr/>
          <p:nvPr/>
        </p:nvSpPr>
        <p:spPr>
          <a:xfrm>
            <a:off x="1447800" y="4114800"/>
            <a:ext cx="2895600" cy="685800"/>
          </a:xfrm>
          <a:prstGeom prst="cloud">
            <a:avLst/>
          </a:prstGeom>
          <a:solidFill>
            <a:srgbClr val="D9EF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b="1" dirty="0">
                <a:solidFill>
                  <a:schemeClr val="tx1"/>
                </a:solidFill>
              </a:rPr>
              <a:t>PERFORMANSI</a:t>
            </a:r>
          </a:p>
        </p:txBody>
      </p:sp>
      <p:sp>
        <p:nvSpPr>
          <p:cNvPr id="24" name="Rounded Rectangle 23"/>
          <p:cNvSpPr/>
          <p:nvPr/>
        </p:nvSpPr>
        <p:spPr>
          <a:xfrm>
            <a:off x="1524000" y="4953000"/>
            <a:ext cx="2438400" cy="914400"/>
          </a:xfrm>
          <a:prstGeom prst="roundRect">
            <a:avLst/>
          </a:prstGeom>
          <a:solidFill>
            <a:srgbClr val="EBFFF4"/>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b="1" dirty="0">
                <a:solidFill>
                  <a:schemeClr val="tx1"/>
                </a:solidFill>
              </a:rPr>
              <a:t>EFISIENSI</a:t>
            </a:r>
          </a:p>
          <a:p>
            <a:pPr algn="ctr">
              <a:defRPr/>
            </a:pPr>
            <a:r>
              <a:rPr lang="id-ID" b="1" dirty="0">
                <a:solidFill>
                  <a:schemeClr val="tx1"/>
                </a:solidFill>
              </a:rPr>
              <a:t>PRODUKTIVITAS</a:t>
            </a:r>
          </a:p>
          <a:p>
            <a:pPr algn="ctr">
              <a:defRPr/>
            </a:pPr>
            <a:r>
              <a:rPr lang="id-ID" b="1" dirty="0">
                <a:solidFill>
                  <a:schemeClr val="tx1"/>
                </a:solidFill>
              </a:rPr>
              <a:t>KUALITAS</a:t>
            </a:r>
          </a:p>
        </p:txBody>
      </p:sp>
      <p:pic>
        <p:nvPicPr>
          <p:cNvPr id="16404" name="Picture 25"/>
          <p:cNvPicPr>
            <a:picLocks noChangeAspect="1" noChangeArrowheads="1"/>
          </p:cNvPicPr>
          <p:nvPr/>
        </p:nvPicPr>
        <p:blipFill>
          <a:blip r:embed="rId2" cstate="print"/>
          <a:srcRect/>
          <a:stretch>
            <a:fillRect/>
          </a:stretch>
        </p:blipFill>
        <p:spPr bwMode="auto">
          <a:xfrm>
            <a:off x="7924800" y="228600"/>
            <a:ext cx="1001713" cy="868363"/>
          </a:xfrm>
          <a:prstGeom prst="rect">
            <a:avLst/>
          </a:prstGeom>
          <a:noFill/>
          <a:ln w="9525">
            <a:noFill/>
            <a:miter lim="800000"/>
            <a:headEnd/>
            <a:tailEnd/>
          </a:ln>
        </p:spPr>
      </p:pic>
      <p:sp>
        <p:nvSpPr>
          <p:cNvPr id="27" name="Slide Number Placeholder 26"/>
          <p:cNvSpPr>
            <a:spLocks noGrp="1"/>
          </p:cNvSpPr>
          <p:nvPr>
            <p:ph type="sldNum" sz="quarter" idx="12"/>
          </p:nvPr>
        </p:nvSpPr>
        <p:spPr>
          <a:xfrm>
            <a:off x="6858000" y="6324600"/>
            <a:ext cx="2133600" cy="244475"/>
          </a:xfrm>
        </p:spPr>
        <p:txBody>
          <a:bodyPr/>
          <a:lstStyle/>
          <a:p>
            <a:pPr>
              <a:defRPr/>
            </a:pPr>
            <a:fld id="{7C8F4A60-E8BF-4A00-80A2-51DD06DA6FDC}" type="slidenum">
              <a:rPr lang="en-US" smtClean="0"/>
              <a:pPr>
                <a:defRPr/>
              </a:pPr>
              <a:t>13</a:t>
            </a:fld>
            <a:endParaRPr lang="en-US" dirty="0"/>
          </a:p>
        </p:txBody>
      </p:sp>
      <p:sp>
        <p:nvSpPr>
          <p:cNvPr id="28" name="Rounded Rectangle 27"/>
          <p:cNvSpPr/>
          <p:nvPr/>
        </p:nvSpPr>
        <p:spPr>
          <a:xfrm>
            <a:off x="2057400" y="1524000"/>
            <a:ext cx="990600" cy="381000"/>
          </a:xfrm>
          <a:prstGeom prst="roundRect">
            <a:avLst/>
          </a:prstGeom>
          <a:solidFill>
            <a:srgbClr val="CCFFCC"/>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rgbClr val="002060"/>
                </a:solidFill>
              </a:rPr>
              <a:t>JOB:</a:t>
            </a:r>
          </a:p>
        </p:txBody>
      </p:sp>
      <p:sp>
        <p:nvSpPr>
          <p:cNvPr id="30" name="Rounded Rectangle 29"/>
          <p:cNvSpPr/>
          <p:nvPr/>
        </p:nvSpPr>
        <p:spPr>
          <a:xfrm>
            <a:off x="5334000" y="3810000"/>
            <a:ext cx="1219200" cy="381000"/>
          </a:xfrm>
          <a:prstGeom prst="roundRect">
            <a:avLst/>
          </a:prstGeom>
          <a:solidFill>
            <a:srgbClr val="CCFFCC"/>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rgbClr val="002060"/>
                </a:solidFill>
              </a:rPr>
              <a:t>RESULT:</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eaLnBrk="1" hangingPunct="1"/>
            <a:endParaRPr lang="id-ID" smtClean="0"/>
          </a:p>
        </p:txBody>
      </p:sp>
      <p:sp>
        <p:nvSpPr>
          <p:cNvPr id="3" name="Content Placeholder 2"/>
          <p:cNvSpPr>
            <a:spLocks noGrp="1"/>
          </p:cNvSpPr>
          <p:nvPr>
            <p:ph idx="1"/>
          </p:nvPr>
        </p:nvSpPr>
        <p:spPr>
          <a:xfrm>
            <a:off x="838200" y="1600200"/>
            <a:ext cx="7772400" cy="4525963"/>
          </a:xfrm>
        </p:spPr>
        <p:txBody>
          <a:bodyPr/>
          <a:lstStyle/>
          <a:p>
            <a:pPr eaLnBrk="1" hangingPunct="1"/>
            <a:r>
              <a:rPr lang="en-US" sz="2800" smtClean="0"/>
              <a:t>Hasil rancangan maupun perbaikan sistem integral diukur dengan:</a:t>
            </a:r>
          </a:p>
          <a:p>
            <a:pPr eaLnBrk="1" hangingPunct="1"/>
            <a:endParaRPr lang="id-ID" smtClean="0"/>
          </a:p>
        </p:txBody>
      </p:sp>
      <p:sp>
        <p:nvSpPr>
          <p:cNvPr id="4" name="Rounded Rectangle 3"/>
          <p:cNvSpPr/>
          <p:nvPr/>
        </p:nvSpPr>
        <p:spPr>
          <a:xfrm>
            <a:off x="2209800" y="533400"/>
            <a:ext cx="4953000" cy="838200"/>
          </a:xfrm>
          <a:prstGeom prst="roundRect">
            <a:avLst/>
          </a:prstGeom>
          <a:solidFill>
            <a:srgbClr val="CCFFCC"/>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sz="3200" b="1" dirty="0">
                <a:solidFill>
                  <a:srgbClr val="002060"/>
                </a:solidFill>
              </a:rPr>
              <a:t>PERFORMANSI</a:t>
            </a:r>
          </a:p>
        </p:txBody>
      </p:sp>
      <p:sp>
        <p:nvSpPr>
          <p:cNvPr id="5" name="Rounded Rectangle 4"/>
          <p:cNvSpPr/>
          <p:nvPr/>
        </p:nvSpPr>
        <p:spPr>
          <a:xfrm>
            <a:off x="2133600" y="3200400"/>
            <a:ext cx="5715000" cy="762000"/>
          </a:xfrm>
          <a:prstGeom prst="roundRect">
            <a:avLst/>
          </a:prstGeom>
          <a:solidFill>
            <a:srgbClr val="F7FFFB"/>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000" dirty="0" err="1">
                <a:solidFill>
                  <a:srgbClr val="0033CC"/>
                </a:solidFill>
                <a:latin typeface="MS Reference Sans Serif" pitchFamily="34" charset="0"/>
              </a:rPr>
              <a:t>Efektivitas</a:t>
            </a:r>
            <a:r>
              <a:rPr lang="en-US" sz="2000" dirty="0">
                <a:solidFill>
                  <a:srgbClr val="0033CC"/>
                </a:solidFill>
                <a:latin typeface="MS Reference Sans Serif" pitchFamily="34" charset="0"/>
              </a:rPr>
              <a:t>: </a:t>
            </a:r>
            <a:r>
              <a:rPr lang="en-US" sz="2000" dirty="0" err="1">
                <a:solidFill>
                  <a:srgbClr val="0033CC"/>
                </a:solidFill>
                <a:latin typeface="MS Reference Sans Serif" pitchFamily="34" charset="0"/>
              </a:rPr>
              <a:t>seberapa</a:t>
            </a:r>
            <a:r>
              <a:rPr lang="en-US" sz="2000" dirty="0">
                <a:solidFill>
                  <a:srgbClr val="0033CC"/>
                </a:solidFill>
                <a:latin typeface="MS Reference Sans Serif" pitchFamily="34" charset="0"/>
              </a:rPr>
              <a:t> </a:t>
            </a:r>
            <a:r>
              <a:rPr lang="en-US" sz="2000" dirty="0" err="1">
                <a:solidFill>
                  <a:srgbClr val="0033CC"/>
                </a:solidFill>
                <a:latin typeface="MS Reference Sans Serif" pitchFamily="34" charset="0"/>
              </a:rPr>
              <a:t>jauh</a:t>
            </a:r>
            <a:r>
              <a:rPr lang="en-US" sz="2000" dirty="0">
                <a:solidFill>
                  <a:srgbClr val="0033CC"/>
                </a:solidFill>
                <a:latin typeface="MS Reference Sans Serif" pitchFamily="34" charset="0"/>
              </a:rPr>
              <a:t> </a:t>
            </a:r>
            <a:r>
              <a:rPr lang="en-US" sz="2000" dirty="0" err="1">
                <a:solidFill>
                  <a:srgbClr val="0033CC"/>
                </a:solidFill>
                <a:latin typeface="MS Reference Sans Serif" pitchFamily="34" charset="0"/>
              </a:rPr>
              <a:t>sistem</a:t>
            </a:r>
            <a:r>
              <a:rPr lang="en-US" sz="2000" dirty="0">
                <a:solidFill>
                  <a:srgbClr val="0033CC"/>
                </a:solidFill>
                <a:latin typeface="MS Reference Sans Serif" pitchFamily="34" charset="0"/>
              </a:rPr>
              <a:t> </a:t>
            </a:r>
            <a:r>
              <a:rPr lang="en-US" sz="2000" dirty="0" err="1">
                <a:solidFill>
                  <a:srgbClr val="0033CC"/>
                </a:solidFill>
                <a:latin typeface="MS Reference Sans Serif" pitchFamily="34" charset="0"/>
              </a:rPr>
              <a:t>dapat</a:t>
            </a:r>
            <a:endParaRPr lang="en-US" sz="2000" dirty="0">
              <a:solidFill>
                <a:srgbClr val="0033CC"/>
              </a:solidFill>
              <a:latin typeface="MS Reference Sans Serif" pitchFamily="34" charset="0"/>
            </a:endParaRPr>
          </a:p>
          <a:p>
            <a:pPr>
              <a:defRPr/>
            </a:pPr>
            <a:r>
              <a:rPr lang="en-US" sz="2000" dirty="0" err="1">
                <a:solidFill>
                  <a:srgbClr val="0033CC"/>
                </a:solidFill>
                <a:latin typeface="MS Reference Sans Serif" pitchFamily="34" charset="0"/>
              </a:rPr>
              <a:t>menghasilkan</a:t>
            </a:r>
            <a:r>
              <a:rPr lang="en-US" sz="2000" dirty="0">
                <a:solidFill>
                  <a:srgbClr val="0033CC"/>
                </a:solidFill>
                <a:latin typeface="MS Reference Sans Serif" pitchFamily="34" charset="0"/>
              </a:rPr>
              <a:t> </a:t>
            </a:r>
            <a:r>
              <a:rPr lang="en-US" sz="2000" i="1" dirty="0">
                <a:solidFill>
                  <a:srgbClr val="0033CC"/>
                </a:solidFill>
                <a:latin typeface="MS Reference Sans Serif" pitchFamily="34" charset="0"/>
              </a:rPr>
              <a:t>output</a:t>
            </a:r>
            <a:r>
              <a:rPr lang="en-US" sz="2000" dirty="0">
                <a:solidFill>
                  <a:srgbClr val="0033CC"/>
                </a:solidFill>
                <a:latin typeface="MS Reference Sans Serif" pitchFamily="34" charset="0"/>
              </a:rPr>
              <a:t> yang </a:t>
            </a:r>
            <a:r>
              <a:rPr lang="en-US" sz="2000" dirty="0" err="1">
                <a:solidFill>
                  <a:srgbClr val="0033CC"/>
                </a:solidFill>
                <a:latin typeface="MS Reference Sans Serif" pitchFamily="34" charset="0"/>
              </a:rPr>
              <a:t>diharapkan</a:t>
            </a:r>
            <a:endParaRPr lang="en-US" sz="2000" dirty="0">
              <a:solidFill>
                <a:srgbClr val="0033CC"/>
              </a:solidFill>
              <a:latin typeface="MS Reference Sans Serif" pitchFamily="34" charset="0"/>
            </a:endParaRPr>
          </a:p>
        </p:txBody>
      </p:sp>
      <p:sp>
        <p:nvSpPr>
          <p:cNvPr id="6" name="Rounded Rectangle 5"/>
          <p:cNvSpPr/>
          <p:nvPr/>
        </p:nvSpPr>
        <p:spPr>
          <a:xfrm>
            <a:off x="990600" y="4267200"/>
            <a:ext cx="5334000" cy="762000"/>
          </a:xfrm>
          <a:prstGeom prst="roundRect">
            <a:avLst/>
          </a:prstGeom>
          <a:solidFill>
            <a:srgbClr val="F0FFC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000" dirty="0" err="1">
                <a:solidFill>
                  <a:srgbClr val="C00000"/>
                </a:solidFill>
                <a:latin typeface="MS Reference Sans Serif" pitchFamily="34" charset="0"/>
              </a:rPr>
              <a:t>Efisiensi</a:t>
            </a:r>
            <a:r>
              <a:rPr lang="en-US" sz="2000" dirty="0">
                <a:solidFill>
                  <a:srgbClr val="C00000"/>
                </a:solidFill>
                <a:latin typeface="MS Reference Sans Serif" pitchFamily="34" charset="0"/>
              </a:rPr>
              <a:t>: </a:t>
            </a:r>
            <a:r>
              <a:rPr lang="en-US" sz="2000" dirty="0" err="1">
                <a:solidFill>
                  <a:srgbClr val="C00000"/>
                </a:solidFill>
                <a:latin typeface="MS Reference Sans Serif" pitchFamily="34" charset="0"/>
              </a:rPr>
              <a:t>seberapa</a:t>
            </a:r>
            <a:r>
              <a:rPr lang="en-US" sz="2000" dirty="0">
                <a:solidFill>
                  <a:srgbClr val="C00000"/>
                </a:solidFill>
                <a:latin typeface="MS Reference Sans Serif" pitchFamily="34" charset="0"/>
              </a:rPr>
              <a:t> </a:t>
            </a:r>
            <a:r>
              <a:rPr lang="en-US" sz="2000" dirty="0" err="1">
                <a:solidFill>
                  <a:srgbClr val="C00000"/>
                </a:solidFill>
                <a:latin typeface="MS Reference Sans Serif" pitchFamily="34" charset="0"/>
              </a:rPr>
              <a:t>besar</a:t>
            </a:r>
            <a:r>
              <a:rPr lang="en-US" sz="2000" dirty="0">
                <a:solidFill>
                  <a:srgbClr val="C00000"/>
                </a:solidFill>
                <a:latin typeface="MS Reference Sans Serif" pitchFamily="34" charset="0"/>
              </a:rPr>
              <a:t> </a:t>
            </a:r>
            <a:r>
              <a:rPr lang="en-US" sz="2000" dirty="0" err="1">
                <a:solidFill>
                  <a:srgbClr val="C00000"/>
                </a:solidFill>
                <a:latin typeface="MS Reference Sans Serif" pitchFamily="34" charset="0"/>
              </a:rPr>
              <a:t>sumber</a:t>
            </a:r>
            <a:r>
              <a:rPr lang="en-US" sz="2000" dirty="0">
                <a:solidFill>
                  <a:srgbClr val="C00000"/>
                </a:solidFill>
                <a:latin typeface="MS Reference Sans Serif" pitchFamily="34" charset="0"/>
              </a:rPr>
              <a:t> </a:t>
            </a:r>
            <a:r>
              <a:rPr lang="en-US" sz="2000" dirty="0" err="1">
                <a:solidFill>
                  <a:srgbClr val="C00000"/>
                </a:solidFill>
                <a:latin typeface="MS Reference Sans Serif" pitchFamily="34" charset="0"/>
              </a:rPr>
              <a:t>daya</a:t>
            </a:r>
            <a:r>
              <a:rPr lang="en-US" sz="2000" dirty="0">
                <a:solidFill>
                  <a:srgbClr val="C00000"/>
                </a:solidFill>
                <a:latin typeface="MS Reference Sans Serif" pitchFamily="34" charset="0"/>
              </a:rPr>
              <a:t> </a:t>
            </a:r>
          </a:p>
          <a:p>
            <a:pPr>
              <a:defRPr/>
            </a:pPr>
            <a:r>
              <a:rPr lang="id-ID" sz="2000" dirty="0" err="1">
                <a:solidFill>
                  <a:srgbClr val="C00000"/>
                </a:solidFill>
                <a:latin typeface="MS Reference Sans Serif" pitchFamily="34" charset="0"/>
              </a:rPr>
              <a:t>d</a:t>
            </a:r>
            <a:r>
              <a:rPr lang="en-US" sz="2000" dirty="0" err="1">
                <a:solidFill>
                  <a:srgbClr val="C00000"/>
                </a:solidFill>
                <a:latin typeface="MS Reference Sans Serif" pitchFamily="34" charset="0"/>
              </a:rPr>
              <a:t>igunakan</a:t>
            </a:r>
            <a:r>
              <a:rPr lang="en-US" sz="2000" dirty="0">
                <a:solidFill>
                  <a:srgbClr val="C00000"/>
                </a:solidFill>
                <a:latin typeface="MS Reference Sans Serif" pitchFamily="34" charset="0"/>
              </a:rPr>
              <a:t> </a:t>
            </a:r>
            <a:r>
              <a:rPr lang="en-US" sz="2000" dirty="0" err="1">
                <a:solidFill>
                  <a:srgbClr val="C00000"/>
                </a:solidFill>
                <a:latin typeface="MS Reference Sans Serif" pitchFamily="34" charset="0"/>
              </a:rPr>
              <a:t>untuk</a:t>
            </a:r>
            <a:r>
              <a:rPr lang="en-US" sz="2000" dirty="0">
                <a:solidFill>
                  <a:srgbClr val="C00000"/>
                </a:solidFill>
                <a:latin typeface="MS Reference Sans Serif" pitchFamily="34" charset="0"/>
              </a:rPr>
              <a:t> </a:t>
            </a:r>
            <a:r>
              <a:rPr lang="en-US" sz="2000" dirty="0" err="1">
                <a:solidFill>
                  <a:srgbClr val="C00000"/>
                </a:solidFill>
                <a:latin typeface="MS Reference Sans Serif" pitchFamily="34" charset="0"/>
              </a:rPr>
              <a:t>mencapai</a:t>
            </a:r>
            <a:r>
              <a:rPr lang="en-US" sz="2000" dirty="0">
                <a:solidFill>
                  <a:srgbClr val="C00000"/>
                </a:solidFill>
                <a:latin typeface="MS Reference Sans Serif" pitchFamily="34" charset="0"/>
              </a:rPr>
              <a:t> </a:t>
            </a:r>
            <a:r>
              <a:rPr lang="en-US" sz="2000" i="1" dirty="0">
                <a:solidFill>
                  <a:srgbClr val="C00000"/>
                </a:solidFill>
                <a:latin typeface="MS Reference Sans Serif" pitchFamily="34" charset="0"/>
              </a:rPr>
              <a:t>output</a:t>
            </a:r>
          </a:p>
        </p:txBody>
      </p:sp>
      <p:sp>
        <p:nvSpPr>
          <p:cNvPr id="7" name="Rounded Rectangle 6"/>
          <p:cNvSpPr/>
          <p:nvPr/>
        </p:nvSpPr>
        <p:spPr>
          <a:xfrm>
            <a:off x="2438400" y="5334000"/>
            <a:ext cx="4953000" cy="685800"/>
          </a:xfrm>
          <a:prstGeom prst="roundRect">
            <a:avLst/>
          </a:prstGeom>
          <a:solidFill>
            <a:srgbClr val="FFF2E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000" dirty="0" err="1">
                <a:solidFill>
                  <a:schemeClr val="bg1">
                    <a:lumMod val="25000"/>
                  </a:schemeClr>
                </a:solidFill>
                <a:latin typeface="MS Reference Sans Serif" pitchFamily="34" charset="0"/>
              </a:rPr>
              <a:t>Produktivitas</a:t>
            </a:r>
            <a:r>
              <a:rPr lang="en-US" sz="2000" dirty="0">
                <a:solidFill>
                  <a:schemeClr val="bg1">
                    <a:lumMod val="25000"/>
                  </a:schemeClr>
                </a:solidFill>
                <a:latin typeface="MS Reference Sans Serif" pitchFamily="34" charset="0"/>
              </a:rPr>
              <a:t>: </a:t>
            </a:r>
            <a:r>
              <a:rPr lang="en-US" sz="2000" dirty="0" err="1">
                <a:solidFill>
                  <a:schemeClr val="bg1">
                    <a:lumMod val="25000"/>
                  </a:schemeClr>
                </a:solidFill>
                <a:latin typeface="MS Reference Sans Serif" pitchFamily="34" charset="0"/>
              </a:rPr>
              <a:t>jumlah</a:t>
            </a:r>
            <a:r>
              <a:rPr lang="en-US" sz="2000" dirty="0">
                <a:solidFill>
                  <a:schemeClr val="bg1">
                    <a:lumMod val="25000"/>
                  </a:schemeClr>
                </a:solidFill>
                <a:latin typeface="MS Reference Sans Serif" pitchFamily="34" charset="0"/>
              </a:rPr>
              <a:t> </a:t>
            </a:r>
            <a:r>
              <a:rPr lang="en-US" sz="2000" i="1" dirty="0">
                <a:solidFill>
                  <a:schemeClr val="bg1">
                    <a:lumMod val="25000"/>
                  </a:schemeClr>
                </a:solidFill>
                <a:latin typeface="MS Reference Sans Serif" pitchFamily="34" charset="0"/>
              </a:rPr>
              <a:t>output</a:t>
            </a:r>
            <a:r>
              <a:rPr lang="en-US" sz="2000" dirty="0">
                <a:solidFill>
                  <a:schemeClr val="bg1">
                    <a:lumMod val="25000"/>
                  </a:schemeClr>
                </a:solidFill>
                <a:latin typeface="MS Reference Sans Serif" pitchFamily="34" charset="0"/>
              </a:rPr>
              <a:t> yang </a:t>
            </a:r>
            <a:r>
              <a:rPr lang="en-US" sz="2000" dirty="0" err="1">
                <a:solidFill>
                  <a:schemeClr val="bg1">
                    <a:lumMod val="25000"/>
                  </a:schemeClr>
                </a:solidFill>
                <a:latin typeface="MS Reference Sans Serif" pitchFamily="34" charset="0"/>
              </a:rPr>
              <a:t>diha</a:t>
            </a:r>
            <a:r>
              <a:rPr lang="id-ID" sz="2000" dirty="0">
                <a:solidFill>
                  <a:schemeClr val="bg1">
                    <a:lumMod val="25000"/>
                  </a:schemeClr>
                </a:solidFill>
                <a:latin typeface="MS Reference Sans Serif" pitchFamily="34" charset="0"/>
              </a:rPr>
              <a:t>s</a:t>
            </a:r>
            <a:r>
              <a:rPr lang="en-US" sz="2000" dirty="0" err="1">
                <a:solidFill>
                  <a:schemeClr val="bg1">
                    <a:lumMod val="25000"/>
                  </a:schemeClr>
                </a:solidFill>
                <a:latin typeface="MS Reference Sans Serif" pitchFamily="34" charset="0"/>
              </a:rPr>
              <a:t>ilkan</a:t>
            </a:r>
            <a:r>
              <a:rPr lang="en-US" sz="2000" dirty="0">
                <a:solidFill>
                  <a:schemeClr val="bg1">
                    <a:lumMod val="25000"/>
                  </a:schemeClr>
                </a:solidFill>
                <a:latin typeface="MS Reference Sans Serif" pitchFamily="34" charset="0"/>
              </a:rPr>
              <a:t> per unit </a:t>
            </a:r>
            <a:r>
              <a:rPr lang="en-US" sz="2000" i="1" dirty="0">
                <a:solidFill>
                  <a:schemeClr val="bg1">
                    <a:lumMod val="25000"/>
                  </a:schemeClr>
                </a:solidFill>
                <a:latin typeface="MS Reference Sans Serif" pitchFamily="34" charset="0"/>
              </a:rPr>
              <a:t>input</a:t>
            </a:r>
          </a:p>
        </p:txBody>
      </p:sp>
      <p:pic>
        <p:nvPicPr>
          <p:cNvPr id="17416" name="Picture 7"/>
          <p:cNvPicPr>
            <a:picLocks noChangeAspect="1" noChangeArrowheads="1"/>
          </p:cNvPicPr>
          <p:nvPr/>
        </p:nvPicPr>
        <p:blipFill>
          <a:blip r:embed="rId2" cstate="print"/>
          <a:srcRect/>
          <a:stretch>
            <a:fillRect/>
          </a:stretch>
        </p:blipFill>
        <p:spPr bwMode="auto">
          <a:xfrm>
            <a:off x="7924800" y="228600"/>
            <a:ext cx="1001713" cy="868363"/>
          </a:xfrm>
          <a:prstGeom prst="rect">
            <a:avLst/>
          </a:prstGeom>
          <a:noFill/>
          <a:ln w="9525">
            <a:noFill/>
            <a:miter lim="800000"/>
            <a:headEnd/>
            <a:tailEnd/>
          </a:ln>
        </p:spPr>
      </p:pic>
      <p:sp>
        <p:nvSpPr>
          <p:cNvPr id="9" name="Slide Number Placeholder 8"/>
          <p:cNvSpPr>
            <a:spLocks noGrp="1"/>
          </p:cNvSpPr>
          <p:nvPr>
            <p:ph type="sldNum" sz="quarter" idx="12"/>
          </p:nvPr>
        </p:nvSpPr>
        <p:spPr>
          <a:xfrm>
            <a:off x="6858000" y="6400800"/>
            <a:ext cx="2133600" cy="244475"/>
          </a:xfrm>
        </p:spPr>
        <p:txBody>
          <a:bodyPr/>
          <a:lstStyle/>
          <a:p>
            <a:pPr>
              <a:defRPr/>
            </a:pPr>
            <a:fld id="{692E56E9-FC2A-46D3-9988-4FEB6CF30AE4}" type="slidenum">
              <a:rPr lang="en-US" smtClean="0"/>
              <a:pPr>
                <a:defRPr/>
              </a:pPr>
              <a:t>14</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linds(horizontal)">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3" presetClass="entr" presetSubtype="10"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linds(horizontal)">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blinds(horizontal)">
                                      <p:cBhvr>
                                        <p:cTn id="2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eaLnBrk="1" hangingPunct="1"/>
            <a:endParaRPr lang="id-ID" smtClean="0"/>
          </a:p>
        </p:txBody>
      </p:sp>
      <p:sp>
        <p:nvSpPr>
          <p:cNvPr id="18435" name="Content Placeholder 2"/>
          <p:cNvSpPr>
            <a:spLocks noGrp="1"/>
          </p:cNvSpPr>
          <p:nvPr>
            <p:ph idx="1"/>
          </p:nvPr>
        </p:nvSpPr>
        <p:spPr/>
        <p:txBody>
          <a:bodyPr/>
          <a:lstStyle/>
          <a:p>
            <a:pPr eaLnBrk="1" hangingPunct="1"/>
            <a:endParaRPr lang="id-ID" smtClean="0"/>
          </a:p>
        </p:txBody>
      </p:sp>
      <p:sp>
        <p:nvSpPr>
          <p:cNvPr id="4" name="Rounded Rectangle 3"/>
          <p:cNvSpPr/>
          <p:nvPr/>
        </p:nvSpPr>
        <p:spPr>
          <a:xfrm>
            <a:off x="609600" y="685800"/>
            <a:ext cx="8077200" cy="5715000"/>
          </a:xfrm>
          <a:prstGeom prst="roundRect">
            <a:avLst/>
          </a:prstGeom>
          <a:solidFill>
            <a:srgbClr val="F0FFC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a:p>
        </p:txBody>
      </p:sp>
      <p:sp>
        <p:nvSpPr>
          <p:cNvPr id="5" name="Rounded Rectangle 4"/>
          <p:cNvSpPr/>
          <p:nvPr/>
        </p:nvSpPr>
        <p:spPr>
          <a:xfrm>
            <a:off x="990600" y="990600"/>
            <a:ext cx="6096000" cy="762000"/>
          </a:xfrm>
          <a:prstGeom prst="roundRect">
            <a:avLst/>
          </a:prstGeom>
          <a:solidFill>
            <a:srgbClr val="CCFF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000" b="1" dirty="0" err="1">
                <a:solidFill>
                  <a:schemeClr val="tx1"/>
                </a:solidFill>
                <a:latin typeface="MS Reference Sans Serif" pitchFamily="34" charset="0"/>
              </a:rPr>
              <a:t>Kualitas</a:t>
            </a:r>
            <a:r>
              <a:rPr lang="en-US" sz="2000" dirty="0">
                <a:solidFill>
                  <a:schemeClr val="tx1"/>
                </a:solidFill>
                <a:latin typeface="MS Reference Sans Serif" pitchFamily="34" charset="0"/>
              </a:rPr>
              <a:t>: </a:t>
            </a:r>
            <a:r>
              <a:rPr lang="en-US" sz="2000" dirty="0" err="1">
                <a:solidFill>
                  <a:schemeClr val="tx1"/>
                </a:solidFill>
                <a:latin typeface="MS Reference Sans Serif" pitchFamily="34" charset="0"/>
              </a:rPr>
              <a:t>ukuran</a:t>
            </a:r>
            <a:r>
              <a:rPr lang="en-US" sz="2000" dirty="0">
                <a:solidFill>
                  <a:schemeClr val="tx1"/>
                </a:solidFill>
                <a:latin typeface="MS Reference Sans Serif" pitchFamily="34" charset="0"/>
              </a:rPr>
              <a:t> </a:t>
            </a:r>
            <a:r>
              <a:rPr lang="en-US" sz="2000" dirty="0" err="1">
                <a:solidFill>
                  <a:schemeClr val="tx1"/>
                </a:solidFill>
                <a:latin typeface="MS Reference Sans Serif" pitchFamily="34" charset="0"/>
              </a:rPr>
              <a:t>pencapaian</a:t>
            </a:r>
            <a:r>
              <a:rPr lang="en-US" sz="2000" dirty="0">
                <a:solidFill>
                  <a:schemeClr val="tx1"/>
                </a:solidFill>
                <a:latin typeface="MS Reference Sans Serif" pitchFamily="34" charset="0"/>
              </a:rPr>
              <a:t> </a:t>
            </a:r>
            <a:r>
              <a:rPr lang="en-US" sz="2000" dirty="0" err="1">
                <a:solidFill>
                  <a:schemeClr val="tx1"/>
                </a:solidFill>
                <a:latin typeface="MS Reference Sans Serif" pitchFamily="34" charset="0"/>
              </a:rPr>
              <a:t>pemenuhan</a:t>
            </a:r>
            <a:endParaRPr lang="en-US" sz="2000" dirty="0">
              <a:solidFill>
                <a:schemeClr val="tx1"/>
              </a:solidFill>
              <a:latin typeface="MS Reference Sans Serif" pitchFamily="34" charset="0"/>
            </a:endParaRPr>
          </a:p>
          <a:p>
            <a:pPr>
              <a:defRPr/>
            </a:pPr>
            <a:r>
              <a:rPr lang="en-US" sz="2000" dirty="0" err="1">
                <a:solidFill>
                  <a:schemeClr val="tx1"/>
                </a:solidFill>
                <a:latin typeface="MS Reference Sans Serif" pitchFamily="34" charset="0"/>
              </a:rPr>
              <a:t>kebutuhan</a:t>
            </a:r>
            <a:r>
              <a:rPr lang="en-US" sz="2000" dirty="0">
                <a:solidFill>
                  <a:schemeClr val="tx1"/>
                </a:solidFill>
                <a:latin typeface="MS Reference Sans Serif" pitchFamily="34" charset="0"/>
              </a:rPr>
              <a:t> </a:t>
            </a:r>
            <a:r>
              <a:rPr lang="en-US" sz="2000" dirty="0" err="1">
                <a:solidFill>
                  <a:schemeClr val="tx1"/>
                </a:solidFill>
                <a:latin typeface="MS Reference Sans Serif" pitchFamily="34" charset="0"/>
              </a:rPr>
              <a:t>pelanggan</a:t>
            </a:r>
            <a:endParaRPr lang="en-US" sz="2000" dirty="0">
              <a:solidFill>
                <a:schemeClr val="tx1"/>
              </a:solidFill>
              <a:latin typeface="MS Reference Sans Serif" pitchFamily="34" charset="0"/>
            </a:endParaRPr>
          </a:p>
        </p:txBody>
      </p:sp>
      <p:sp>
        <p:nvSpPr>
          <p:cNvPr id="6" name="Explosion 2 5"/>
          <p:cNvSpPr/>
          <p:nvPr/>
        </p:nvSpPr>
        <p:spPr>
          <a:xfrm>
            <a:off x="1752600" y="2286000"/>
            <a:ext cx="4419600" cy="1905000"/>
          </a:xfrm>
          <a:prstGeom prst="irregularSeal2">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b="1" dirty="0">
                <a:solidFill>
                  <a:schemeClr val="tx1"/>
                </a:solidFill>
              </a:rPr>
              <a:t>SISTEM TERINTEGRASI</a:t>
            </a:r>
          </a:p>
        </p:txBody>
      </p:sp>
      <p:sp>
        <p:nvSpPr>
          <p:cNvPr id="7" name="Right Arrow 6"/>
          <p:cNvSpPr/>
          <p:nvPr/>
        </p:nvSpPr>
        <p:spPr>
          <a:xfrm>
            <a:off x="762000" y="3124200"/>
            <a:ext cx="990600" cy="533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a:p>
        </p:txBody>
      </p:sp>
      <p:sp>
        <p:nvSpPr>
          <p:cNvPr id="8" name="Right Arrow 7"/>
          <p:cNvSpPr/>
          <p:nvPr/>
        </p:nvSpPr>
        <p:spPr>
          <a:xfrm>
            <a:off x="5791200" y="3048000"/>
            <a:ext cx="1066800" cy="609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a:p>
        </p:txBody>
      </p:sp>
      <p:sp>
        <p:nvSpPr>
          <p:cNvPr id="12" name="Rounded Rectangular Callout 11"/>
          <p:cNvSpPr/>
          <p:nvPr/>
        </p:nvSpPr>
        <p:spPr>
          <a:xfrm>
            <a:off x="990600" y="4495800"/>
            <a:ext cx="3200400" cy="1295400"/>
          </a:xfrm>
          <a:prstGeom prst="wedgeRoundRectCallout">
            <a:avLst>
              <a:gd name="adj1" fmla="val -38916"/>
              <a:gd name="adj2" fmla="val -113898"/>
              <a:gd name="adj3" fmla="val 16667"/>
            </a:avLst>
          </a:prstGeom>
          <a:solidFill>
            <a:srgbClr val="DAFF7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dirty="0" err="1">
                <a:solidFill>
                  <a:schemeClr val="tx1"/>
                </a:solidFill>
                <a:latin typeface="MS Reference Sans Serif" pitchFamily="34" charset="0"/>
              </a:rPr>
              <a:t>Tidak</a:t>
            </a:r>
            <a:r>
              <a:rPr lang="en-US" dirty="0">
                <a:solidFill>
                  <a:schemeClr val="tx1"/>
                </a:solidFill>
                <a:latin typeface="MS Reference Sans Serif" pitchFamily="34" charset="0"/>
              </a:rPr>
              <a:t> </a:t>
            </a:r>
            <a:r>
              <a:rPr lang="en-US" dirty="0" err="1">
                <a:solidFill>
                  <a:schemeClr val="tx1"/>
                </a:solidFill>
                <a:latin typeface="MS Reference Sans Serif" pitchFamily="34" charset="0"/>
              </a:rPr>
              <a:t>boros</a:t>
            </a:r>
            <a:r>
              <a:rPr lang="en-US" dirty="0">
                <a:solidFill>
                  <a:schemeClr val="tx1"/>
                </a:solidFill>
                <a:latin typeface="MS Reference Sans Serif" pitchFamily="34" charset="0"/>
              </a:rPr>
              <a:t> </a:t>
            </a:r>
            <a:r>
              <a:rPr lang="en-US" dirty="0" err="1">
                <a:solidFill>
                  <a:schemeClr val="tx1"/>
                </a:solidFill>
                <a:latin typeface="MS Reference Sans Serif" pitchFamily="34" charset="0"/>
              </a:rPr>
              <a:t>pemakaian</a:t>
            </a:r>
            <a:r>
              <a:rPr lang="en-US" dirty="0">
                <a:solidFill>
                  <a:schemeClr val="tx1"/>
                </a:solidFill>
                <a:latin typeface="MS Reference Sans Serif" pitchFamily="34" charset="0"/>
              </a:rPr>
              <a:t>:</a:t>
            </a:r>
          </a:p>
          <a:p>
            <a:pPr>
              <a:defRPr/>
            </a:pPr>
            <a:r>
              <a:rPr lang="en-US" dirty="0" err="1">
                <a:solidFill>
                  <a:schemeClr val="tx1"/>
                </a:solidFill>
                <a:latin typeface="MS Reference Sans Serif" pitchFamily="34" charset="0"/>
              </a:rPr>
              <a:t>waktu</a:t>
            </a:r>
            <a:r>
              <a:rPr lang="en-US" dirty="0">
                <a:solidFill>
                  <a:schemeClr val="tx1"/>
                </a:solidFill>
                <a:latin typeface="MS Reference Sans Serif" pitchFamily="34" charset="0"/>
              </a:rPr>
              <a:t>, </a:t>
            </a:r>
            <a:r>
              <a:rPr lang="en-US" dirty="0" err="1">
                <a:solidFill>
                  <a:schemeClr val="tx1"/>
                </a:solidFill>
                <a:latin typeface="MS Reference Sans Serif" pitchFamily="34" charset="0"/>
              </a:rPr>
              <a:t>mesin</a:t>
            </a:r>
            <a:r>
              <a:rPr lang="en-US" dirty="0">
                <a:solidFill>
                  <a:schemeClr val="tx1"/>
                </a:solidFill>
                <a:latin typeface="MS Reference Sans Serif" pitchFamily="34" charset="0"/>
              </a:rPr>
              <a:t>, material,</a:t>
            </a:r>
          </a:p>
          <a:p>
            <a:pPr>
              <a:defRPr/>
            </a:pPr>
            <a:r>
              <a:rPr lang="en-US" dirty="0" err="1">
                <a:solidFill>
                  <a:schemeClr val="tx1"/>
                </a:solidFill>
                <a:latin typeface="MS Reference Sans Serif" pitchFamily="34" charset="0"/>
              </a:rPr>
              <a:t>orang</a:t>
            </a:r>
            <a:r>
              <a:rPr lang="en-US" dirty="0">
                <a:solidFill>
                  <a:schemeClr val="tx1"/>
                </a:solidFill>
                <a:latin typeface="MS Reference Sans Serif" pitchFamily="34" charset="0"/>
              </a:rPr>
              <a:t>, </a:t>
            </a:r>
            <a:r>
              <a:rPr lang="en-US" dirty="0" err="1">
                <a:solidFill>
                  <a:schemeClr val="tx1"/>
                </a:solidFill>
                <a:latin typeface="MS Reference Sans Serif" pitchFamily="34" charset="0"/>
              </a:rPr>
              <a:t>uang</a:t>
            </a:r>
            <a:r>
              <a:rPr lang="en-US" dirty="0">
                <a:solidFill>
                  <a:schemeClr val="tx1"/>
                </a:solidFill>
                <a:latin typeface="MS Reference Sans Serif" pitchFamily="34" charset="0"/>
              </a:rPr>
              <a:t>, ……….. </a:t>
            </a:r>
          </a:p>
          <a:p>
            <a:pPr>
              <a:defRPr/>
            </a:pPr>
            <a:r>
              <a:rPr lang="en-US" dirty="0">
                <a:solidFill>
                  <a:schemeClr val="tx1"/>
                </a:solidFill>
                <a:latin typeface="MS Reference Sans Serif" pitchFamily="34" charset="0"/>
              </a:rPr>
              <a:t>(</a:t>
            </a:r>
            <a:r>
              <a:rPr lang="en-US" dirty="0" err="1">
                <a:solidFill>
                  <a:schemeClr val="tx1"/>
                </a:solidFill>
                <a:latin typeface="MS Reference Sans Serif" pitchFamily="34" charset="0"/>
              </a:rPr>
              <a:t>efisiensi</a:t>
            </a:r>
            <a:r>
              <a:rPr lang="en-US" dirty="0">
                <a:solidFill>
                  <a:schemeClr val="tx1"/>
                </a:solidFill>
                <a:latin typeface="MS Reference Sans Serif" pitchFamily="34" charset="0"/>
              </a:rPr>
              <a:t> </a:t>
            </a:r>
            <a:r>
              <a:rPr lang="en-US" dirty="0" err="1">
                <a:solidFill>
                  <a:schemeClr val="tx1"/>
                </a:solidFill>
                <a:latin typeface="MS Reference Sans Serif" pitchFamily="34" charset="0"/>
              </a:rPr>
              <a:t>tinggi</a:t>
            </a:r>
            <a:r>
              <a:rPr lang="en-US" dirty="0">
                <a:solidFill>
                  <a:schemeClr val="tx1"/>
                </a:solidFill>
                <a:latin typeface="MS Reference Sans Serif" pitchFamily="34" charset="0"/>
              </a:rPr>
              <a:t>)</a:t>
            </a:r>
          </a:p>
        </p:txBody>
      </p:sp>
      <p:sp>
        <p:nvSpPr>
          <p:cNvPr id="14" name="Rounded Rectangle 13"/>
          <p:cNvSpPr/>
          <p:nvPr/>
        </p:nvSpPr>
        <p:spPr>
          <a:xfrm>
            <a:off x="4953000" y="1981200"/>
            <a:ext cx="2895600" cy="457200"/>
          </a:xfrm>
          <a:prstGeom prst="roundRect">
            <a:avLst/>
          </a:prstGeom>
          <a:solidFill>
            <a:srgbClr val="FFF2E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dirty="0">
                <a:solidFill>
                  <a:schemeClr val="tx1"/>
                </a:solidFill>
              </a:rPr>
              <a:t>Produktivitas tinggi</a:t>
            </a:r>
          </a:p>
        </p:txBody>
      </p:sp>
      <p:sp>
        <p:nvSpPr>
          <p:cNvPr id="15" name="Rounded Rectangle 14"/>
          <p:cNvSpPr/>
          <p:nvPr/>
        </p:nvSpPr>
        <p:spPr>
          <a:xfrm>
            <a:off x="4953000" y="3886200"/>
            <a:ext cx="2057400" cy="38100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dirty="0">
                <a:solidFill>
                  <a:schemeClr val="tx1"/>
                </a:solidFill>
              </a:rPr>
              <a:t>Kualitas tinggi</a:t>
            </a:r>
          </a:p>
        </p:txBody>
      </p:sp>
      <p:sp>
        <p:nvSpPr>
          <p:cNvPr id="16" name="Down Arrow 15"/>
          <p:cNvSpPr/>
          <p:nvPr/>
        </p:nvSpPr>
        <p:spPr>
          <a:xfrm>
            <a:off x="6553200" y="4572000"/>
            <a:ext cx="1524000" cy="762000"/>
          </a:xfrm>
          <a:prstGeom prst="downArrow">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a:p>
        </p:txBody>
      </p:sp>
      <p:sp>
        <p:nvSpPr>
          <p:cNvPr id="17" name="Oval 16"/>
          <p:cNvSpPr/>
          <p:nvPr/>
        </p:nvSpPr>
        <p:spPr>
          <a:xfrm>
            <a:off x="6019800" y="5562600"/>
            <a:ext cx="2362200" cy="609600"/>
          </a:xfrm>
          <a:prstGeom prst="ellipse">
            <a:avLst/>
          </a:prstGeom>
          <a:solidFill>
            <a:srgbClr val="CCFF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b="1" dirty="0">
                <a:solidFill>
                  <a:schemeClr val="tx1"/>
                </a:solidFill>
              </a:rPr>
              <a:t>KOMPETITIF</a:t>
            </a:r>
          </a:p>
        </p:txBody>
      </p:sp>
      <p:pic>
        <p:nvPicPr>
          <p:cNvPr id="18" name="Picture 7" descr="pe01302_"/>
          <p:cNvPicPr>
            <a:picLocks noChangeAspect="1" noChangeArrowheads="1"/>
          </p:cNvPicPr>
          <p:nvPr/>
        </p:nvPicPr>
        <p:blipFill>
          <a:blip r:embed="rId2" cstate="print"/>
          <a:srcRect/>
          <a:stretch>
            <a:fillRect/>
          </a:stretch>
        </p:blipFill>
        <p:spPr bwMode="auto">
          <a:xfrm>
            <a:off x="7010400" y="2743200"/>
            <a:ext cx="1371600" cy="1282700"/>
          </a:xfrm>
          <a:prstGeom prst="rect">
            <a:avLst/>
          </a:prstGeom>
          <a:noFill/>
          <a:ln w="9525">
            <a:noFill/>
            <a:miter lim="800000"/>
            <a:headEnd/>
            <a:tailEnd/>
          </a:ln>
        </p:spPr>
      </p:pic>
      <p:pic>
        <p:nvPicPr>
          <p:cNvPr id="18447" name="Picture 18"/>
          <p:cNvPicPr>
            <a:picLocks noChangeAspect="1" noChangeArrowheads="1"/>
          </p:cNvPicPr>
          <p:nvPr/>
        </p:nvPicPr>
        <p:blipFill>
          <a:blip r:embed="rId3" cstate="print"/>
          <a:srcRect/>
          <a:stretch>
            <a:fillRect/>
          </a:stretch>
        </p:blipFill>
        <p:spPr bwMode="auto">
          <a:xfrm>
            <a:off x="7924800" y="228600"/>
            <a:ext cx="1001713" cy="868363"/>
          </a:xfrm>
          <a:prstGeom prst="rect">
            <a:avLst/>
          </a:prstGeom>
          <a:noFill/>
          <a:ln w="9525">
            <a:noFill/>
            <a:miter lim="800000"/>
            <a:headEnd/>
            <a:tailEnd/>
          </a:ln>
        </p:spPr>
      </p:pic>
      <p:sp>
        <p:nvSpPr>
          <p:cNvPr id="20" name="Slide Number Placeholder 19"/>
          <p:cNvSpPr>
            <a:spLocks noGrp="1"/>
          </p:cNvSpPr>
          <p:nvPr>
            <p:ph type="sldNum" sz="quarter" idx="12"/>
          </p:nvPr>
        </p:nvSpPr>
        <p:spPr>
          <a:xfrm>
            <a:off x="6858000" y="6400800"/>
            <a:ext cx="2133600" cy="244475"/>
          </a:xfrm>
        </p:spPr>
        <p:txBody>
          <a:bodyPr/>
          <a:lstStyle/>
          <a:p>
            <a:pPr>
              <a:defRPr/>
            </a:pPr>
            <a:fld id="{FA31F6A1-B32C-4595-975B-6416324AAA36}" type="slidenum">
              <a:rPr lang="en-US" smtClean="0"/>
              <a:pPr>
                <a:defRPr/>
              </a:pPr>
              <a:t>15</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linds(horizontal)">
                                      <p:cBhvr>
                                        <p:cTn id="11" dur="5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8"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0-#ppt_w/2"/>
                                          </p:val>
                                        </p:tav>
                                        <p:tav tm="100000">
                                          <p:val>
                                            <p:strVal val="#ppt_x"/>
                                          </p:val>
                                        </p:tav>
                                      </p:tavLst>
                                    </p:anim>
                                    <p:anim calcmode="lin" valueType="num">
                                      <p:cBhvr additive="base">
                                        <p:cTn id="17"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blinds(horizontal)">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0-#ppt_w/2"/>
                                          </p:val>
                                        </p:tav>
                                        <p:tav tm="100000">
                                          <p:val>
                                            <p:strVal val="#ppt_x"/>
                                          </p:val>
                                        </p:tav>
                                      </p:tavLst>
                                    </p:anim>
                                    <p:anim calcmode="lin" valueType="num">
                                      <p:cBhvr additive="base">
                                        <p:cTn id="28"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grpId="0" nodeType="click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blinds(horizontal)">
                                      <p:cBhvr>
                                        <p:cTn id="33" dur="500"/>
                                        <p:tgtEl>
                                          <p:spTgt spid="14"/>
                                        </p:tgtEl>
                                      </p:cBhvr>
                                    </p:animEffect>
                                  </p:childTnLst>
                                </p:cTn>
                              </p:par>
                            </p:childTnLst>
                          </p:cTn>
                        </p:par>
                      </p:childTnLst>
                    </p:cTn>
                  </p:par>
                  <p:par>
                    <p:cTn id="34" fill="hold">
                      <p:stCondLst>
                        <p:cond delay="indefinite"/>
                      </p:stCondLst>
                      <p:childTnLst>
                        <p:par>
                          <p:cTn id="35" fill="hold">
                            <p:stCondLst>
                              <p:cond delay="0"/>
                            </p:stCondLst>
                            <p:childTnLst>
                              <p:par>
                                <p:cTn id="36" presetID="3" presetClass="entr" presetSubtype="10" fill="hold" grpId="0" nodeType="click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blinds(horizontal)">
                                      <p:cBhvr>
                                        <p:cTn id="38" dur="500"/>
                                        <p:tgtEl>
                                          <p:spTgt spid="15"/>
                                        </p:tgtEl>
                                      </p:cBhvr>
                                    </p:animEffec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8"/>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6"/>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3" presetClass="entr" presetSubtype="10" fill="hold" grpId="0" nodeType="click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blinds(horizontal)">
                                      <p:cBhvr>
                                        <p:cTn id="5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2" grpId="0" animBg="1"/>
      <p:bldP spid="14" grpId="0" animBg="1"/>
      <p:bldP spid="15" grpId="0" animBg="1"/>
      <p:bldP spid="16" grpId="0" animBg="1"/>
      <p:bldP spid="1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eaLnBrk="1" hangingPunct="1"/>
            <a:endParaRPr lang="id-ID" smtClean="0"/>
          </a:p>
        </p:txBody>
      </p:sp>
      <p:sp>
        <p:nvSpPr>
          <p:cNvPr id="19459" name="Content Placeholder 2"/>
          <p:cNvSpPr>
            <a:spLocks noGrp="1"/>
          </p:cNvSpPr>
          <p:nvPr>
            <p:ph idx="1"/>
          </p:nvPr>
        </p:nvSpPr>
        <p:spPr>
          <a:xfrm>
            <a:off x="609600" y="1828800"/>
            <a:ext cx="4114800" cy="4525963"/>
          </a:xfrm>
        </p:spPr>
        <p:txBody>
          <a:bodyPr/>
          <a:lstStyle/>
          <a:p>
            <a:pPr eaLnBrk="1" hangingPunct="1"/>
            <a:r>
              <a:rPr lang="en-US" sz="2400" smtClean="0"/>
              <a:t>Jika sistem integral (</a:t>
            </a:r>
            <a:r>
              <a:rPr lang="en-US" sz="2400" i="1" smtClean="0"/>
              <a:t>integrated system</a:t>
            </a:r>
            <a:r>
              <a:rPr lang="en-US" sz="2400" smtClean="0"/>
              <a:t>) dilihat sebagai sistem manufaktur (</a:t>
            </a:r>
            <a:r>
              <a:rPr lang="en-US" sz="2400" i="1" smtClean="0"/>
              <a:t>manufacturing/industrial system</a:t>
            </a:r>
            <a:r>
              <a:rPr lang="en-US" sz="2400" smtClean="0"/>
              <a:t>) maka dapat dibedakan menjadi:</a:t>
            </a:r>
            <a:endParaRPr lang="id-ID" sz="2400" smtClean="0"/>
          </a:p>
          <a:p>
            <a:pPr eaLnBrk="1" hangingPunct="1"/>
            <a:r>
              <a:rPr lang="id-ID" sz="2600" smtClean="0">
                <a:solidFill>
                  <a:srgbClr val="FF0000"/>
                </a:solidFill>
              </a:rPr>
              <a:t>Management Control System (MCS)</a:t>
            </a:r>
          </a:p>
          <a:p>
            <a:pPr eaLnBrk="1" hangingPunct="1"/>
            <a:r>
              <a:rPr lang="id-ID" sz="2600" smtClean="0">
                <a:solidFill>
                  <a:srgbClr val="0070C0"/>
                </a:solidFill>
              </a:rPr>
              <a:t>Human Activity System (HAS)</a:t>
            </a:r>
            <a:endParaRPr lang="en-US" sz="2600" smtClean="0">
              <a:solidFill>
                <a:srgbClr val="0070C0"/>
              </a:solidFill>
            </a:endParaRPr>
          </a:p>
          <a:p>
            <a:pPr eaLnBrk="1" hangingPunct="1">
              <a:buFontTx/>
              <a:buNone/>
            </a:pPr>
            <a:endParaRPr lang="id-ID" smtClean="0"/>
          </a:p>
        </p:txBody>
      </p:sp>
      <p:sp>
        <p:nvSpPr>
          <p:cNvPr id="4" name="Rounded Rectangle 3"/>
          <p:cNvSpPr/>
          <p:nvPr/>
        </p:nvSpPr>
        <p:spPr>
          <a:xfrm>
            <a:off x="2209800" y="533400"/>
            <a:ext cx="5334000" cy="609600"/>
          </a:xfrm>
          <a:prstGeom prst="roundRect">
            <a:avLst/>
          </a:prstGeom>
          <a:solidFill>
            <a:srgbClr val="CCFF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sz="2400" b="1" dirty="0">
                <a:solidFill>
                  <a:schemeClr val="tx1"/>
                </a:solidFill>
              </a:rPr>
              <a:t>KONSEP SISTEM INTEGRAL</a:t>
            </a:r>
          </a:p>
        </p:txBody>
      </p:sp>
      <p:sp>
        <p:nvSpPr>
          <p:cNvPr id="5" name="Rounded Rectangle 4"/>
          <p:cNvSpPr/>
          <p:nvPr/>
        </p:nvSpPr>
        <p:spPr>
          <a:xfrm>
            <a:off x="4800600" y="2057400"/>
            <a:ext cx="3657600" cy="3886200"/>
          </a:xfrm>
          <a:prstGeom prst="roundRect">
            <a:avLst/>
          </a:prstGeom>
          <a:solidFill>
            <a:srgbClr val="F7FFFB"/>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dirty="0"/>
          </a:p>
        </p:txBody>
      </p:sp>
      <p:sp>
        <p:nvSpPr>
          <p:cNvPr id="19462" name="Rectangle 5"/>
          <p:cNvSpPr>
            <a:spLocks noChangeArrowheads="1"/>
          </p:cNvSpPr>
          <p:nvPr/>
        </p:nvSpPr>
        <p:spPr bwMode="auto">
          <a:xfrm>
            <a:off x="5867400" y="2667000"/>
            <a:ext cx="1828800" cy="1143000"/>
          </a:xfrm>
          <a:prstGeom prst="rect">
            <a:avLst/>
          </a:prstGeom>
          <a:solidFill>
            <a:srgbClr val="F0FFC9">
              <a:alpha val="39999"/>
            </a:srgbClr>
          </a:solidFill>
          <a:ln w="25400" algn="ctr">
            <a:solidFill>
              <a:schemeClr val="tx1"/>
            </a:solidFill>
            <a:prstDash val="sysDash"/>
            <a:round/>
            <a:headEnd/>
            <a:tailEnd/>
          </a:ln>
        </p:spPr>
        <p:txBody>
          <a:bodyPr wrap="none"/>
          <a:lstStyle/>
          <a:p>
            <a:endParaRPr lang="id-ID" sz="2400">
              <a:solidFill>
                <a:srgbClr val="000000"/>
              </a:solidFill>
              <a:latin typeface="Times New Roman" pitchFamily="18" charset="0"/>
            </a:endParaRPr>
          </a:p>
        </p:txBody>
      </p:sp>
      <p:sp>
        <p:nvSpPr>
          <p:cNvPr id="7" name="Rectangle 6"/>
          <p:cNvSpPr/>
          <p:nvPr/>
        </p:nvSpPr>
        <p:spPr bwMode="auto">
          <a:xfrm>
            <a:off x="5867400" y="3886200"/>
            <a:ext cx="1828800" cy="1295400"/>
          </a:xfrm>
          <a:prstGeom prst="rect">
            <a:avLst/>
          </a:prstGeom>
          <a:solidFill>
            <a:srgbClr val="FFFFCC">
              <a:alpha val="40000"/>
            </a:srgbClr>
          </a:solidFill>
          <a:ln w="25400" cap="flat" cmpd="sng" algn="ctr">
            <a:solidFill>
              <a:schemeClr val="tx1"/>
            </a:solidFill>
            <a:prstDash val="sysDash"/>
            <a:round/>
            <a:headEnd type="none" w="med" len="med"/>
            <a:tailEnd type="none" w="med" len="med"/>
          </a:ln>
          <a:effectLst>
            <a:outerShdw dist="50800" dir="5400000" algn="ctr" rotWithShape="0">
              <a:schemeClr val="bg1">
                <a:lumMod val="75000"/>
                <a:alpha val="48000"/>
              </a:schemeClr>
            </a:outerShdw>
          </a:effectLst>
        </p:spPr>
        <p:txBody>
          <a:bodyPr wrap="none"/>
          <a:lstStyle/>
          <a:p>
            <a:pPr>
              <a:defRPr/>
            </a:pPr>
            <a:endParaRPr lang="en-US" sz="2400">
              <a:solidFill>
                <a:srgbClr val="000000"/>
              </a:solidFill>
              <a:latin typeface="Times New Roman" pitchFamily="18" charset="0"/>
              <a:cs typeface="+mn-cs"/>
            </a:endParaRPr>
          </a:p>
        </p:txBody>
      </p:sp>
      <p:sp>
        <p:nvSpPr>
          <p:cNvPr id="8" name="Rounded Rectangle 7"/>
          <p:cNvSpPr/>
          <p:nvPr/>
        </p:nvSpPr>
        <p:spPr>
          <a:xfrm>
            <a:off x="6019800" y="3124200"/>
            <a:ext cx="1447800" cy="457200"/>
          </a:xfrm>
          <a:prstGeom prst="roundRect">
            <a:avLst/>
          </a:prstGeom>
          <a:solidFill>
            <a:srgbClr val="FFEEB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sz="1600" dirty="0">
                <a:solidFill>
                  <a:schemeClr val="tx1"/>
                </a:solidFill>
              </a:rPr>
              <a:t>Manajemen</a:t>
            </a:r>
          </a:p>
        </p:txBody>
      </p:sp>
      <p:sp>
        <p:nvSpPr>
          <p:cNvPr id="9" name="Rounded Rectangle 8"/>
          <p:cNvSpPr/>
          <p:nvPr/>
        </p:nvSpPr>
        <p:spPr>
          <a:xfrm>
            <a:off x="6172200" y="4267200"/>
            <a:ext cx="1219200" cy="685800"/>
          </a:xfrm>
          <a:prstGeom prst="roundRect">
            <a:avLst/>
          </a:prstGeom>
          <a:solidFill>
            <a:srgbClr val="DAFF7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sz="1600" dirty="0">
                <a:solidFill>
                  <a:schemeClr val="tx1"/>
                </a:solidFill>
              </a:rPr>
              <a:t>Lantai produksi</a:t>
            </a:r>
          </a:p>
        </p:txBody>
      </p:sp>
      <p:cxnSp>
        <p:nvCxnSpPr>
          <p:cNvPr id="14" name="Straight Arrow Connector 13"/>
          <p:cNvCxnSpPr/>
          <p:nvPr/>
        </p:nvCxnSpPr>
        <p:spPr>
          <a:xfrm rot="5400000">
            <a:off x="6515101" y="3924300"/>
            <a:ext cx="533400" cy="3175"/>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sp>
        <p:nvSpPr>
          <p:cNvPr id="21" name="Right Arrow 20"/>
          <p:cNvSpPr/>
          <p:nvPr/>
        </p:nvSpPr>
        <p:spPr>
          <a:xfrm>
            <a:off x="5486400" y="4495800"/>
            <a:ext cx="6096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a:p>
        </p:txBody>
      </p:sp>
      <p:sp>
        <p:nvSpPr>
          <p:cNvPr id="22" name="Right Arrow 21"/>
          <p:cNvSpPr/>
          <p:nvPr/>
        </p:nvSpPr>
        <p:spPr>
          <a:xfrm>
            <a:off x="7467600" y="4495800"/>
            <a:ext cx="5334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a:p>
        </p:txBody>
      </p:sp>
      <p:sp>
        <p:nvSpPr>
          <p:cNvPr id="23" name="Rounded Rectangle 22"/>
          <p:cNvSpPr/>
          <p:nvPr/>
        </p:nvSpPr>
        <p:spPr>
          <a:xfrm>
            <a:off x="4800600" y="4724400"/>
            <a:ext cx="1371600" cy="7620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sz="1600" dirty="0">
                <a:solidFill>
                  <a:schemeClr val="tx1"/>
                </a:solidFill>
              </a:rPr>
              <a:t>Bahan baku, komponen</a:t>
            </a:r>
          </a:p>
        </p:txBody>
      </p:sp>
      <p:sp>
        <p:nvSpPr>
          <p:cNvPr id="24" name="Rounded Rectangle 23"/>
          <p:cNvSpPr/>
          <p:nvPr/>
        </p:nvSpPr>
        <p:spPr>
          <a:xfrm>
            <a:off x="7543800" y="4724400"/>
            <a:ext cx="1066800" cy="6096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sz="1600" dirty="0">
                <a:solidFill>
                  <a:schemeClr val="tx1"/>
                </a:solidFill>
              </a:rPr>
              <a:t>Produk  jadi</a:t>
            </a:r>
          </a:p>
        </p:txBody>
      </p:sp>
      <p:sp>
        <p:nvSpPr>
          <p:cNvPr id="25" name="Rounded Rectangle 24"/>
          <p:cNvSpPr/>
          <p:nvPr/>
        </p:nvSpPr>
        <p:spPr>
          <a:xfrm>
            <a:off x="6781800" y="2819400"/>
            <a:ext cx="762000" cy="2286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sz="1600" dirty="0">
                <a:solidFill>
                  <a:schemeClr val="tx1"/>
                </a:solidFill>
              </a:rPr>
              <a:t>MCS</a:t>
            </a:r>
          </a:p>
        </p:txBody>
      </p:sp>
      <p:sp>
        <p:nvSpPr>
          <p:cNvPr id="26" name="Rounded Rectangle 25"/>
          <p:cNvSpPr/>
          <p:nvPr/>
        </p:nvSpPr>
        <p:spPr>
          <a:xfrm>
            <a:off x="7010400" y="3962400"/>
            <a:ext cx="762000" cy="2286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sz="1600" dirty="0">
                <a:solidFill>
                  <a:schemeClr val="tx1"/>
                </a:solidFill>
              </a:rPr>
              <a:t>HAS</a:t>
            </a:r>
          </a:p>
        </p:txBody>
      </p:sp>
      <p:pic>
        <p:nvPicPr>
          <p:cNvPr id="19473" name="Picture 17"/>
          <p:cNvPicPr>
            <a:picLocks noChangeAspect="1" noChangeArrowheads="1"/>
          </p:cNvPicPr>
          <p:nvPr/>
        </p:nvPicPr>
        <p:blipFill>
          <a:blip r:embed="rId2" cstate="print"/>
          <a:srcRect/>
          <a:stretch>
            <a:fillRect/>
          </a:stretch>
        </p:blipFill>
        <p:spPr bwMode="auto">
          <a:xfrm>
            <a:off x="7924800" y="228600"/>
            <a:ext cx="1001713" cy="868363"/>
          </a:xfrm>
          <a:prstGeom prst="rect">
            <a:avLst/>
          </a:prstGeom>
          <a:noFill/>
          <a:ln w="9525">
            <a:noFill/>
            <a:miter lim="800000"/>
            <a:headEnd/>
            <a:tailEnd/>
          </a:ln>
        </p:spPr>
      </p:pic>
      <p:sp>
        <p:nvSpPr>
          <p:cNvPr id="19" name="Slide Number Placeholder 18"/>
          <p:cNvSpPr>
            <a:spLocks noGrp="1"/>
          </p:cNvSpPr>
          <p:nvPr>
            <p:ph type="sldNum" sz="quarter" idx="12"/>
          </p:nvPr>
        </p:nvSpPr>
        <p:spPr>
          <a:xfrm>
            <a:off x="6781800" y="6400800"/>
            <a:ext cx="2133600" cy="244475"/>
          </a:xfrm>
        </p:spPr>
        <p:txBody>
          <a:bodyPr/>
          <a:lstStyle/>
          <a:p>
            <a:pPr>
              <a:defRPr/>
            </a:pPr>
            <a:fld id="{358E3E70-E01F-4AB5-A78F-D1E190F2CB44}" type="slidenum">
              <a:rPr lang="en-US" smtClean="0"/>
              <a:pPr>
                <a:defRPr/>
              </a:pPr>
              <a:t>16</a:t>
            </a:fld>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eaLnBrk="1" hangingPunct="1"/>
            <a:endParaRPr lang="id-ID" smtClean="0"/>
          </a:p>
        </p:txBody>
      </p:sp>
      <p:sp>
        <p:nvSpPr>
          <p:cNvPr id="3" name="Content Placeholder 2"/>
          <p:cNvSpPr>
            <a:spLocks noGrp="1"/>
          </p:cNvSpPr>
          <p:nvPr>
            <p:ph idx="1"/>
          </p:nvPr>
        </p:nvSpPr>
        <p:spPr>
          <a:xfrm>
            <a:off x="990600" y="1600200"/>
            <a:ext cx="7696200" cy="4525963"/>
          </a:xfrm>
        </p:spPr>
        <p:txBody>
          <a:bodyPr/>
          <a:lstStyle/>
          <a:p>
            <a:pPr eaLnBrk="1" hangingPunct="1"/>
            <a:r>
              <a:rPr lang="en-US" sz="2400" b="1" smtClean="0">
                <a:solidFill>
                  <a:srgbClr val="990000"/>
                </a:solidFill>
              </a:rPr>
              <a:t>Management Planning System</a:t>
            </a:r>
          </a:p>
          <a:p>
            <a:pPr eaLnBrk="1" hangingPunct="1"/>
            <a:r>
              <a:rPr lang="en-US" sz="2400" b="1" smtClean="0">
                <a:solidFill>
                  <a:srgbClr val="990000"/>
                </a:solidFill>
              </a:rPr>
              <a:t>Forecasting Procedures</a:t>
            </a:r>
          </a:p>
          <a:p>
            <a:pPr eaLnBrk="1" hangingPunct="1"/>
            <a:r>
              <a:rPr lang="en-US" sz="2400" b="1" smtClean="0">
                <a:solidFill>
                  <a:srgbClr val="990000"/>
                </a:solidFill>
              </a:rPr>
              <a:t>Budgeting and Economic Analysis</a:t>
            </a:r>
          </a:p>
          <a:p>
            <a:pPr eaLnBrk="1" hangingPunct="1"/>
            <a:r>
              <a:rPr lang="en-US" sz="2400" b="1" smtClean="0">
                <a:solidFill>
                  <a:srgbClr val="990000"/>
                </a:solidFill>
              </a:rPr>
              <a:t>Wage and Salary Plans</a:t>
            </a:r>
          </a:p>
          <a:p>
            <a:pPr eaLnBrk="1" hangingPunct="1"/>
            <a:r>
              <a:rPr lang="en-US" sz="2400" b="1" smtClean="0">
                <a:solidFill>
                  <a:srgbClr val="990000"/>
                </a:solidFill>
              </a:rPr>
              <a:t>Inventive Plans and Other Employee Relation System</a:t>
            </a:r>
          </a:p>
          <a:p>
            <a:pPr eaLnBrk="1" hangingPunct="1"/>
            <a:r>
              <a:rPr lang="en-US" sz="2400" b="1" smtClean="0">
                <a:solidFill>
                  <a:srgbClr val="990000"/>
                </a:solidFill>
              </a:rPr>
              <a:t>Recruiting, Training, and Placement of Employee</a:t>
            </a:r>
          </a:p>
          <a:p>
            <a:pPr eaLnBrk="1" hangingPunct="1"/>
            <a:r>
              <a:rPr lang="en-US" sz="2400" b="1" smtClean="0">
                <a:solidFill>
                  <a:srgbClr val="990000"/>
                </a:solidFill>
              </a:rPr>
              <a:t>Material Requirement Planning</a:t>
            </a:r>
          </a:p>
          <a:p>
            <a:pPr eaLnBrk="1" hangingPunct="1"/>
            <a:r>
              <a:rPr lang="en-US" sz="2400" b="1" smtClean="0">
                <a:solidFill>
                  <a:srgbClr val="990000"/>
                </a:solidFill>
              </a:rPr>
              <a:t>Inventory Control</a:t>
            </a:r>
          </a:p>
          <a:p>
            <a:pPr eaLnBrk="1" hangingPunct="1"/>
            <a:r>
              <a:rPr lang="en-US" sz="2400" b="1" smtClean="0">
                <a:solidFill>
                  <a:srgbClr val="990000"/>
                </a:solidFill>
              </a:rPr>
              <a:t>Production Scheduling</a:t>
            </a:r>
          </a:p>
          <a:p>
            <a:pPr eaLnBrk="1" hangingPunct="1"/>
            <a:r>
              <a:rPr lang="en-US" sz="2400" b="1" smtClean="0">
                <a:solidFill>
                  <a:srgbClr val="990000"/>
                </a:solidFill>
              </a:rPr>
              <a:t>Dispatching</a:t>
            </a:r>
          </a:p>
          <a:p>
            <a:pPr eaLnBrk="1" hangingPunct="1">
              <a:buFontTx/>
              <a:buNone/>
            </a:pPr>
            <a:endParaRPr lang="id-ID" smtClean="0"/>
          </a:p>
        </p:txBody>
      </p:sp>
      <p:sp>
        <p:nvSpPr>
          <p:cNvPr id="4" name="Rounded Rectangle 3"/>
          <p:cNvSpPr/>
          <p:nvPr/>
        </p:nvSpPr>
        <p:spPr>
          <a:xfrm>
            <a:off x="1600200" y="457200"/>
            <a:ext cx="5791200" cy="609600"/>
          </a:xfrm>
          <a:prstGeom prst="roundRect">
            <a:avLst/>
          </a:prstGeom>
          <a:solidFill>
            <a:srgbClr val="CCFF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800" dirty="0">
                <a:solidFill>
                  <a:srgbClr val="002060"/>
                </a:solidFill>
              </a:rPr>
              <a:t>Management Control System</a:t>
            </a:r>
            <a:r>
              <a:rPr lang="id-ID" sz="2800" dirty="0">
                <a:solidFill>
                  <a:srgbClr val="002060"/>
                </a:solidFill>
              </a:rPr>
              <a:t> (1)</a:t>
            </a:r>
            <a:endParaRPr lang="id-ID" sz="2800" dirty="0"/>
          </a:p>
        </p:txBody>
      </p:sp>
      <p:pic>
        <p:nvPicPr>
          <p:cNvPr id="20485" name="Picture 4"/>
          <p:cNvPicPr>
            <a:picLocks noChangeAspect="1" noChangeArrowheads="1"/>
          </p:cNvPicPr>
          <p:nvPr/>
        </p:nvPicPr>
        <p:blipFill>
          <a:blip r:embed="rId2" cstate="print"/>
          <a:srcRect/>
          <a:stretch>
            <a:fillRect/>
          </a:stretch>
        </p:blipFill>
        <p:spPr bwMode="auto">
          <a:xfrm>
            <a:off x="7924800" y="228600"/>
            <a:ext cx="1001713" cy="868363"/>
          </a:xfrm>
          <a:prstGeom prst="rect">
            <a:avLst/>
          </a:prstGeom>
          <a:noFill/>
          <a:ln w="9525">
            <a:noFill/>
            <a:miter lim="800000"/>
            <a:headEnd/>
            <a:tailEnd/>
          </a:ln>
        </p:spPr>
      </p:pic>
      <p:sp>
        <p:nvSpPr>
          <p:cNvPr id="6" name="Slide Number Placeholder 5"/>
          <p:cNvSpPr>
            <a:spLocks noGrp="1"/>
          </p:cNvSpPr>
          <p:nvPr>
            <p:ph type="sldNum" sz="quarter" idx="12"/>
          </p:nvPr>
        </p:nvSpPr>
        <p:spPr>
          <a:xfrm>
            <a:off x="6781800" y="6400800"/>
            <a:ext cx="2133600" cy="244475"/>
          </a:xfrm>
        </p:spPr>
        <p:txBody>
          <a:bodyPr/>
          <a:lstStyle/>
          <a:p>
            <a:pPr>
              <a:defRPr/>
            </a:pPr>
            <a:fld id="{AF9D4B9F-C1FB-433D-97BF-8468FADF1D0F}" type="slidenum">
              <a:rPr lang="en-US" smtClean="0"/>
              <a:pPr>
                <a:defRPr/>
              </a:pPr>
              <a:t>17</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eaLnBrk="1" hangingPunct="1"/>
            <a:endParaRPr lang="id-ID" smtClean="0"/>
          </a:p>
        </p:txBody>
      </p:sp>
      <p:sp>
        <p:nvSpPr>
          <p:cNvPr id="3" name="Content Placeholder 2"/>
          <p:cNvSpPr>
            <a:spLocks noGrp="1"/>
          </p:cNvSpPr>
          <p:nvPr>
            <p:ph idx="1"/>
          </p:nvPr>
        </p:nvSpPr>
        <p:spPr>
          <a:xfrm>
            <a:off x="1143000" y="1600200"/>
            <a:ext cx="7543800" cy="4525963"/>
          </a:xfrm>
        </p:spPr>
        <p:txBody>
          <a:bodyPr/>
          <a:lstStyle/>
          <a:p>
            <a:pPr eaLnBrk="1" hangingPunct="1"/>
            <a:r>
              <a:rPr lang="en-US" sz="2400" b="1" smtClean="0">
                <a:solidFill>
                  <a:srgbClr val="990000"/>
                </a:solidFill>
              </a:rPr>
              <a:t>Progress and status reporting</a:t>
            </a:r>
          </a:p>
          <a:p>
            <a:pPr eaLnBrk="1" hangingPunct="1"/>
            <a:r>
              <a:rPr lang="en-US" sz="2400" b="1" smtClean="0">
                <a:solidFill>
                  <a:srgbClr val="990000"/>
                </a:solidFill>
              </a:rPr>
              <a:t>Corrective action procedures</a:t>
            </a:r>
          </a:p>
          <a:p>
            <a:pPr eaLnBrk="1" hangingPunct="1"/>
            <a:r>
              <a:rPr lang="en-US" sz="2400" b="1" smtClean="0">
                <a:solidFill>
                  <a:srgbClr val="990000"/>
                </a:solidFill>
              </a:rPr>
              <a:t>Information system</a:t>
            </a:r>
          </a:p>
          <a:p>
            <a:pPr eaLnBrk="1" hangingPunct="1"/>
            <a:r>
              <a:rPr lang="en-US" sz="2400" b="1" smtClean="0">
                <a:solidFill>
                  <a:srgbClr val="990000"/>
                </a:solidFill>
              </a:rPr>
              <a:t>Quality control system</a:t>
            </a:r>
          </a:p>
          <a:p>
            <a:pPr eaLnBrk="1" hangingPunct="1"/>
            <a:r>
              <a:rPr lang="en-US" sz="2400" b="1" smtClean="0">
                <a:solidFill>
                  <a:srgbClr val="990000"/>
                </a:solidFill>
              </a:rPr>
              <a:t>Cost control and reduction</a:t>
            </a:r>
          </a:p>
          <a:p>
            <a:pPr eaLnBrk="1" hangingPunct="1"/>
            <a:r>
              <a:rPr lang="en-US" sz="2400" b="1" smtClean="0">
                <a:solidFill>
                  <a:srgbClr val="990000"/>
                </a:solidFill>
              </a:rPr>
              <a:t>Resources allocation</a:t>
            </a:r>
          </a:p>
          <a:p>
            <a:pPr eaLnBrk="1" hangingPunct="1"/>
            <a:r>
              <a:rPr lang="en-US" sz="2400" b="1" smtClean="0">
                <a:solidFill>
                  <a:srgbClr val="990000"/>
                </a:solidFill>
              </a:rPr>
              <a:t>Organization design</a:t>
            </a:r>
          </a:p>
          <a:p>
            <a:pPr eaLnBrk="1" hangingPunct="1"/>
            <a:r>
              <a:rPr lang="en-US" sz="2400" b="1" smtClean="0">
                <a:solidFill>
                  <a:srgbClr val="990000"/>
                </a:solidFill>
              </a:rPr>
              <a:t>Decision support system</a:t>
            </a:r>
          </a:p>
          <a:p>
            <a:pPr eaLnBrk="1" hangingPunct="1"/>
            <a:r>
              <a:rPr lang="en-US" sz="2400" b="1" smtClean="0">
                <a:solidFill>
                  <a:srgbClr val="990000"/>
                </a:solidFill>
              </a:rPr>
              <a:t>Etc</a:t>
            </a:r>
          </a:p>
          <a:p>
            <a:pPr eaLnBrk="1" hangingPunct="1"/>
            <a:endParaRPr lang="id-ID" smtClean="0"/>
          </a:p>
        </p:txBody>
      </p:sp>
      <p:sp>
        <p:nvSpPr>
          <p:cNvPr id="4" name="Rounded Rectangle 3"/>
          <p:cNvSpPr/>
          <p:nvPr/>
        </p:nvSpPr>
        <p:spPr>
          <a:xfrm>
            <a:off x="1600200" y="533400"/>
            <a:ext cx="5715000" cy="609600"/>
          </a:xfrm>
          <a:prstGeom prst="roundRect">
            <a:avLst/>
          </a:prstGeom>
          <a:solidFill>
            <a:srgbClr val="CCFF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800" dirty="0">
                <a:solidFill>
                  <a:srgbClr val="002060"/>
                </a:solidFill>
              </a:rPr>
              <a:t>Management Control System</a:t>
            </a:r>
            <a:r>
              <a:rPr lang="id-ID" sz="2800" dirty="0">
                <a:solidFill>
                  <a:srgbClr val="002060"/>
                </a:solidFill>
              </a:rPr>
              <a:t> (2)</a:t>
            </a:r>
            <a:endParaRPr lang="id-ID" sz="2800" dirty="0"/>
          </a:p>
        </p:txBody>
      </p:sp>
      <p:pic>
        <p:nvPicPr>
          <p:cNvPr id="21509" name="Picture 4"/>
          <p:cNvPicPr>
            <a:picLocks noChangeAspect="1" noChangeArrowheads="1"/>
          </p:cNvPicPr>
          <p:nvPr/>
        </p:nvPicPr>
        <p:blipFill>
          <a:blip r:embed="rId2" cstate="print"/>
          <a:srcRect/>
          <a:stretch>
            <a:fillRect/>
          </a:stretch>
        </p:blipFill>
        <p:spPr bwMode="auto">
          <a:xfrm>
            <a:off x="7924800" y="228600"/>
            <a:ext cx="1001713" cy="868363"/>
          </a:xfrm>
          <a:prstGeom prst="rect">
            <a:avLst/>
          </a:prstGeom>
          <a:noFill/>
          <a:ln w="9525">
            <a:noFill/>
            <a:miter lim="800000"/>
            <a:headEnd/>
            <a:tailEnd/>
          </a:ln>
        </p:spPr>
      </p:pic>
      <p:sp>
        <p:nvSpPr>
          <p:cNvPr id="6" name="Slide Number Placeholder 5"/>
          <p:cNvSpPr>
            <a:spLocks noGrp="1"/>
          </p:cNvSpPr>
          <p:nvPr>
            <p:ph type="sldNum" sz="quarter" idx="12"/>
          </p:nvPr>
        </p:nvSpPr>
        <p:spPr>
          <a:xfrm>
            <a:off x="6781800" y="6400800"/>
            <a:ext cx="2133600" cy="244475"/>
          </a:xfrm>
        </p:spPr>
        <p:txBody>
          <a:bodyPr/>
          <a:lstStyle/>
          <a:p>
            <a:pPr>
              <a:defRPr/>
            </a:pPr>
            <a:fld id="{40B22F5F-9B68-4C46-9621-A0CAFD0CC2BA}" type="slidenum">
              <a:rPr lang="en-US" smtClean="0"/>
              <a:pPr>
                <a:defRPr/>
              </a:pPr>
              <a:t>18</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eaLnBrk="1" hangingPunct="1"/>
            <a:endParaRPr lang="id-ID" smtClean="0"/>
          </a:p>
        </p:txBody>
      </p:sp>
      <p:sp>
        <p:nvSpPr>
          <p:cNvPr id="3" name="Content Placeholder 2"/>
          <p:cNvSpPr>
            <a:spLocks noGrp="1"/>
          </p:cNvSpPr>
          <p:nvPr>
            <p:ph idx="1"/>
          </p:nvPr>
        </p:nvSpPr>
        <p:spPr>
          <a:xfrm>
            <a:off x="533400" y="1524000"/>
            <a:ext cx="8458200" cy="4525963"/>
          </a:xfrm>
        </p:spPr>
        <p:txBody>
          <a:bodyPr/>
          <a:lstStyle/>
          <a:p>
            <a:pPr eaLnBrk="1" hangingPunct="1">
              <a:lnSpc>
                <a:spcPct val="85000"/>
              </a:lnSpc>
            </a:pPr>
            <a:r>
              <a:rPr lang="en-US" sz="2400" b="1" smtClean="0">
                <a:solidFill>
                  <a:srgbClr val="0033CC"/>
                </a:solidFill>
              </a:rPr>
              <a:t>Manufacturing Process</a:t>
            </a:r>
          </a:p>
          <a:p>
            <a:pPr eaLnBrk="1" hangingPunct="1">
              <a:lnSpc>
                <a:spcPct val="85000"/>
              </a:lnSpc>
            </a:pPr>
            <a:r>
              <a:rPr lang="en-US" sz="2400" b="1" smtClean="0">
                <a:solidFill>
                  <a:srgbClr val="0033CC"/>
                </a:solidFill>
              </a:rPr>
              <a:t>Material and All Other Resources</a:t>
            </a:r>
          </a:p>
          <a:p>
            <a:pPr eaLnBrk="1" hangingPunct="1">
              <a:lnSpc>
                <a:spcPct val="85000"/>
              </a:lnSpc>
            </a:pPr>
            <a:r>
              <a:rPr lang="en-US" sz="2400" b="1" smtClean="0">
                <a:solidFill>
                  <a:srgbClr val="0033CC"/>
                </a:solidFill>
              </a:rPr>
              <a:t>Machines and Equipment</a:t>
            </a:r>
          </a:p>
          <a:p>
            <a:pPr eaLnBrk="1" hangingPunct="1">
              <a:lnSpc>
                <a:spcPct val="85000"/>
              </a:lnSpc>
            </a:pPr>
            <a:r>
              <a:rPr lang="en-US" sz="2400" b="1" smtClean="0">
                <a:solidFill>
                  <a:srgbClr val="0033CC"/>
                </a:solidFill>
              </a:rPr>
              <a:t>Methods by Which Workers Perform Task</a:t>
            </a:r>
          </a:p>
          <a:p>
            <a:pPr eaLnBrk="1" hangingPunct="1">
              <a:lnSpc>
                <a:spcPct val="85000"/>
              </a:lnSpc>
            </a:pPr>
            <a:r>
              <a:rPr lang="en-US" sz="2400" b="1" smtClean="0">
                <a:solidFill>
                  <a:srgbClr val="0033CC"/>
                </a:solidFill>
              </a:rPr>
              <a:t>Layout of Facilities and Specification of Material Flow</a:t>
            </a:r>
          </a:p>
          <a:p>
            <a:pPr eaLnBrk="1" hangingPunct="1">
              <a:lnSpc>
                <a:spcPct val="85000"/>
              </a:lnSpc>
            </a:pPr>
            <a:r>
              <a:rPr lang="en-US" sz="2400" b="1" smtClean="0">
                <a:solidFill>
                  <a:srgbClr val="0033CC"/>
                </a:solidFill>
              </a:rPr>
              <a:t>Material Handling Equipment and Procedures</a:t>
            </a:r>
          </a:p>
          <a:p>
            <a:pPr eaLnBrk="1" hangingPunct="1">
              <a:lnSpc>
                <a:spcPct val="85000"/>
              </a:lnSpc>
            </a:pPr>
            <a:r>
              <a:rPr lang="en-US" sz="2400" b="1" smtClean="0">
                <a:solidFill>
                  <a:srgbClr val="0033CC"/>
                </a:solidFill>
              </a:rPr>
              <a:t>Workplace Design</a:t>
            </a:r>
          </a:p>
          <a:p>
            <a:pPr eaLnBrk="1" hangingPunct="1">
              <a:lnSpc>
                <a:spcPct val="85000"/>
              </a:lnSpc>
            </a:pPr>
            <a:r>
              <a:rPr lang="en-US" sz="2400" b="1" smtClean="0">
                <a:solidFill>
                  <a:srgbClr val="0033CC"/>
                </a:solidFill>
              </a:rPr>
              <a:t>Storage Space Size and Location</a:t>
            </a:r>
          </a:p>
          <a:p>
            <a:pPr eaLnBrk="1" hangingPunct="1">
              <a:lnSpc>
                <a:spcPct val="85000"/>
              </a:lnSpc>
            </a:pPr>
            <a:r>
              <a:rPr lang="en-US" sz="2400" b="1" smtClean="0">
                <a:solidFill>
                  <a:srgbClr val="0033CC"/>
                </a:solidFill>
              </a:rPr>
              <a:t>Data Recording Procedures for Management Reporting</a:t>
            </a:r>
          </a:p>
          <a:p>
            <a:pPr eaLnBrk="1" hangingPunct="1">
              <a:lnSpc>
                <a:spcPct val="85000"/>
              </a:lnSpc>
            </a:pPr>
            <a:r>
              <a:rPr lang="en-US" sz="2400" b="1" smtClean="0">
                <a:solidFill>
                  <a:srgbClr val="0033CC"/>
                </a:solidFill>
              </a:rPr>
              <a:t>Procedures for Maintenance and House Keeping</a:t>
            </a:r>
          </a:p>
          <a:p>
            <a:pPr eaLnBrk="1" hangingPunct="1">
              <a:lnSpc>
                <a:spcPct val="85000"/>
              </a:lnSpc>
            </a:pPr>
            <a:r>
              <a:rPr lang="en-US" sz="2400" b="1" smtClean="0">
                <a:solidFill>
                  <a:srgbClr val="0033CC"/>
                </a:solidFill>
              </a:rPr>
              <a:t>Safety Procedures</a:t>
            </a:r>
            <a:endParaRPr lang="en-US" sz="2400" smtClean="0">
              <a:solidFill>
                <a:srgbClr val="0033CC"/>
              </a:solidFill>
            </a:endParaRPr>
          </a:p>
          <a:p>
            <a:pPr eaLnBrk="1" hangingPunct="1">
              <a:buFontTx/>
              <a:buNone/>
            </a:pPr>
            <a:endParaRPr lang="id-ID" smtClean="0"/>
          </a:p>
        </p:txBody>
      </p:sp>
      <p:sp>
        <p:nvSpPr>
          <p:cNvPr id="4" name="Rounded Rectangle 3"/>
          <p:cNvSpPr/>
          <p:nvPr/>
        </p:nvSpPr>
        <p:spPr>
          <a:xfrm>
            <a:off x="2133600" y="533400"/>
            <a:ext cx="4724400" cy="685800"/>
          </a:xfrm>
          <a:prstGeom prst="roundRect">
            <a:avLst/>
          </a:prstGeom>
          <a:solidFill>
            <a:srgbClr val="CCFF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sz="2800" dirty="0">
                <a:solidFill>
                  <a:schemeClr val="tx1"/>
                </a:solidFill>
              </a:rPr>
              <a:t>Human Activity Systems</a:t>
            </a:r>
          </a:p>
        </p:txBody>
      </p:sp>
      <p:pic>
        <p:nvPicPr>
          <p:cNvPr id="22533" name="Picture 4"/>
          <p:cNvPicPr>
            <a:picLocks noChangeAspect="1" noChangeArrowheads="1"/>
          </p:cNvPicPr>
          <p:nvPr/>
        </p:nvPicPr>
        <p:blipFill>
          <a:blip r:embed="rId2" cstate="print"/>
          <a:srcRect/>
          <a:stretch>
            <a:fillRect/>
          </a:stretch>
        </p:blipFill>
        <p:spPr bwMode="auto">
          <a:xfrm>
            <a:off x="7924800" y="228600"/>
            <a:ext cx="1001713" cy="868363"/>
          </a:xfrm>
          <a:prstGeom prst="rect">
            <a:avLst/>
          </a:prstGeom>
          <a:noFill/>
          <a:ln w="9525">
            <a:noFill/>
            <a:miter lim="800000"/>
            <a:headEnd/>
            <a:tailEnd/>
          </a:ln>
        </p:spPr>
      </p:pic>
      <p:sp>
        <p:nvSpPr>
          <p:cNvPr id="6" name="Slide Number Placeholder 5"/>
          <p:cNvSpPr>
            <a:spLocks noGrp="1"/>
          </p:cNvSpPr>
          <p:nvPr>
            <p:ph type="sldNum" sz="quarter" idx="12"/>
          </p:nvPr>
        </p:nvSpPr>
        <p:spPr>
          <a:xfrm>
            <a:off x="6781800" y="6400800"/>
            <a:ext cx="2133600" cy="244475"/>
          </a:xfrm>
        </p:spPr>
        <p:txBody>
          <a:bodyPr/>
          <a:lstStyle/>
          <a:p>
            <a:pPr>
              <a:defRPr/>
            </a:pPr>
            <a:fld id="{6656EB69-A978-48A8-BDB5-0B1AF221039E}" type="slidenum">
              <a:rPr lang="en-US" smtClean="0"/>
              <a:pPr>
                <a:defRPr/>
              </a:pPr>
              <a:t>19</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7772400" y="6324600"/>
            <a:ext cx="1143000" cy="320675"/>
          </a:xfrm>
        </p:spPr>
        <p:txBody>
          <a:bodyPr/>
          <a:lstStyle/>
          <a:p>
            <a:pPr>
              <a:defRPr/>
            </a:pPr>
            <a:r>
              <a:rPr lang="en-US" dirty="0" smtClean="0"/>
              <a:t>  </a:t>
            </a:r>
            <a:fld id="{0CCE57D6-E3EF-4CCB-8F67-E41B2D3C1242}" type="slidenum">
              <a:rPr lang="en-US" smtClean="0"/>
              <a:pPr>
                <a:defRPr/>
              </a:pPr>
              <a:t>2</a:t>
            </a:fld>
            <a:endParaRPr lang="en-US" dirty="0"/>
          </a:p>
        </p:txBody>
      </p:sp>
      <p:sp>
        <p:nvSpPr>
          <p:cNvPr id="5123" name="Rectangle 2"/>
          <p:cNvSpPr>
            <a:spLocks noGrp="1" noChangeArrowheads="1"/>
          </p:cNvSpPr>
          <p:nvPr>
            <p:ph type="title"/>
          </p:nvPr>
        </p:nvSpPr>
        <p:spPr/>
        <p:txBody>
          <a:bodyPr/>
          <a:lstStyle/>
          <a:p>
            <a:pPr eaLnBrk="1" hangingPunct="1"/>
            <a:r>
              <a:rPr lang="en-US" sz="4000" smtClean="0"/>
              <a:t>Hasil Pembelajaran</a:t>
            </a:r>
          </a:p>
        </p:txBody>
      </p:sp>
      <p:sp>
        <p:nvSpPr>
          <p:cNvPr id="5124" name="Rectangle 3"/>
          <p:cNvSpPr>
            <a:spLocks noGrp="1" noChangeArrowheads="1"/>
          </p:cNvSpPr>
          <p:nvPr>
            <p:ph type="body" idx="1"/>
          </p:nvPr>
        </p:nvSpPr>
        <p:spPr/>
        <p:txBody>
          <a:bodyPr/>
          <a:lstStyle/>
          <a:p>
            <a:pPr eaLnBrk="1" hangingPunct="1"/>
            <a:r>
              <a:rPr lang="en-US" sz="3200" smtClean="0"/>
              <a:t>Mahasiswa mampu menjelaskan kembali ruang lingkup disiplin teknik industri serta kaitannya dengan kurikulum program studi teknik industri.</a:t>
            </a:r>
          </a:p>
          <a:p>
            <a:pPr eaLnBrk="1" hangingPunct="1">
              <a:buFontTx/>
              <a:buNone/>
            </a:pPr>
            <a:endParaRPr lang="id-ID" sz="1600" smtClean="0"/>
          </a:p>
          <a:p>
            <a:pPr eaLnBrk="1" hangingPunct="1"/>
            <a:r>
              <a:rPr lang="en-US" sz="3200" smtClean="0"/>
              <a:t>Mahasiswa mengenali pengertian sistem integral dalam disiplin teknik industri serta pengukuran performansinya</a:t>
            </a:r>
            <a:r>
              <a:rPr lang="id-ID" sz="3200" smtClean="0"/>
              <a:t>.</a:t>
            </a:r>
            <a:endParaRPr lang="en-US" sz="3200" smtClean="0"/>
          </a:p>
          <a:p>
            <a:pPr eaLnBrk="1" hangingPunct="1">
              <a:buFontTx/>
              <a:buNone/>
            </a:pPr>
            <a:endParaRPr lang="en-US" sz="3200" smtClean="0"/>
          </a:p>
        </p:txBody>
      </p:sp>
      <p:pic>
        <p:nvPicPr>
          <p:cNvPr id="5125" name="Picture 4"/>
          <p:cNvPicPr>
            <a:picLocks noChangeAspect="1" noChangeArrowheads="1"/>
          </p:cNvPicPr>
          <p:nvPr/>
        </p:nvPicPr>
        <p:blipFill>
          <a:blip r:embed="rId2" cstate="print"/>
          <a:srcRect/>
          <a:stretch>
            <a:fillRect/>
          </a:stretch>
        </p:blipFill>
        <p:spPr bwMode="auto">
          <a:xfrm>
            <a:off x="7924800" y="228600"/>
            <a:ext cx="1001713" cy="8683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eaLnBrk="1" hangingPunct="1"/>
            <a:endParaRPr lang="id-ID" smtClean="0"/>
          </a:p>
        </p:txBody>
      </p:sp>
      <p:sp>
        <p:nvSpPr>
          <p:cNvPr id="23555" name="Content Placeholder 2"/>
          <p:cNvSpPr>
            <a:spLocks noGrp="1"/>
          </p:cNvSpPr>
          <p:nvPr>
            <p:ph idx="1"/>
          </p:nvPr>
        </p:nvSpPr>
        <p:spPr/>
        <p:txBody>
          <a:bodyPr/>
          <a:lstStyle/>
          <a:p>
            <a:pPr eaLnBrk="1" hangingPunct="1"/>
            <a:endParaRPr lang="id-ID" smtClean="0"/>
          </a:p>
        </p:txBody>
      </p:sp>
      <p:sp>
        <p:nvSpPr>
          <p:cNvPr id="4" name="Rounded Rectangle 3"/>
          <p:cNvSpPr/>
          <p:nvPr/>
        </p:nvSpPr>
        <p:spPr>
          <a:xfrm>
            <a:off x="3276600" y="762000"/>
            <a:ext cx="3505200" cy="533400"/>
          </a:xfrm>
          <a:prstGeom prst="roundRect">
            <a:avLst/>
          </a:prstGeom>
          <a:solidFill>
            <a:srgbClr val="F0FFC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sz="2800" dirty="0">
                <a:solidFill>
                  <a:schemeClr val="tx1"/>
                </a:solidFill>
              </a:rPr>
              <a:t>Perspektif Level</a:t>
            </a:r>
          </a:p>
        </p:txBody>
      </p:sp>
      <p:sp>
        <p:nvSpPr>
          <p:cNvPr id="5" name="Rectangle 4"/>
          <p:cNvSpPr/>
          <p:nvPr/>
        </p:nvSpPr>
        <p:spPr>
          <a:xfrm>
            <a:off x="1066800" y="1600200"/>
            <a:ext cx="7620000" cy="4800600"/>
          </a:xfrm>
          <a:prstGeom prst="rect">
            <a:avLst/>
          </a:prstGeom>
          <a:solidFill>
            <a:srgbClr val="F7FFFB"/>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a:p>
        </p:txBody>
      </p:sp>
      <p:pic>
        <p:nvPicPr>
          <p:cNvPr id="6" name="Picture 455" descr="©MCM-NedCar CB controle  Space Star"/>
          <p:cNvPicPr>
            <a:picLocks noChangeAspect="1" noChangeArrowheads="1"/>
          </p:cNvPicPr>
          <p:nvPr/>
        </p:nvPicPr>
        <p:blipFill>
          <a:blip r:embed="rId2" cstate="print"/>
          <a:srcRect/>
          <a:stretch>
            <a:fillRect/>
          </a:stretch>
        </p:blipFill>
        <p:spPr bwMode="auto">
          <a:xfrm>
            <a:off x="1219200" y="3352800"/>
            <a:ext cx="1600200" cy="1231900"/>
          </a:xfrm>
          <a:prstGeom prst="rect">
            <a:avLst/>
          </a:prstGeom>
          <a:noFill/>
          <a:ln w="9525">
            <a:solidFill>
              <a:schemeClr val="bg1"/>
            </a:solidFill>
            <a:miter lim="800000"/>
            <a:headEnd/>
            <a:tailEnd/>
          </a:ln>
        </p:spPr>
      </p:pic>
      <p:sp>
        <p:nvSpPr>
          <p:cNvPr id="7" name="Rectangle 6"/>
          <p:cNvSpPr/>
          <p:nvPr/>
        </p:nvSpPr>
        <p:spPr>
          <a:xfrm>
            <a:off x="1219200" y="4648200"/>
            <a:ext cx="1600200" cy="381000"/>
          </a:xfrm>
          <a:prstGeom prst="rect">
            <a:avLst/>
          </a:prstGeom>
          <a:solidFill>
            <a:srgbClr val="FFEEB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dirty="0">
                <a:solidFill>
                  <a:schemeClr val="tx1"/>
                </a:solidFill>
              </a:rPr>
              <a:t>Stasiun kerja</a:t>
            </a:r>
          </a:p>
        </p:txBody>
      </p:sp>
      <p:pic>
        <p:nvPicPr>
          <p:cNvPr id="8" name="Picture 8" descr="layout 4"/>
          <p:cNvPicPr>
            <a:picLocks noChangeAspect="1" noChangeArrowheads="1"/>
          </p:cNvPicPr>
          <p:nvPr/>
        </p:nvPicPr>
        <p:blipFill>
          <a:blip r:embed="rId3" cstate="print"/>
          <a:srcRect/>
          <a:stretch>
            <a:fillRect/>
          </a:stretch>
        </p:blipFill>
        <p:spPr bwMode="auto">
          <a:xfrm>
            <a:off x="2895600" y="2590800"/>
            <a:ext cx="2840038" cy="1758950"/>
          </a:xfrm>
          <a:prstGeom prst="rect">
            <a:avLst/>
          </a:prstGeom>
          <a:noFill/>
          <a:ln w="9525">
            <a:noFill/>
            <a:miter lim="800000"/>
            <a:headEnd/>
            <a:tailEnd/>
          </a:ln>
        </p:spPr>
      </p:pic>
      <p:sp>
        <p:nvSpPr>
          <p:cNvPr id="9" name="Rectangle 8"/>
          <p:cNvSpPr/>
          <p:nvPr/>
        </p:nvSpPr>
        <p:spPr>
          <a:xfrm>
            <a:off x="2895600" y="4419600"/>
            <a:ext cx="2743200" cy="381000"/>
          </a:xfrm>
          <a:prstGeom prst="rec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dirty="0">
                <a:solidFill>
                  <a:schemeClr val="tx1"/>
                </a:solidFill>
              </a:rPr>
              <a:t>Lintasan produksi</a:t>
            </a:r>
          </a:p>
        </p:txBody>
      </p:sp>
      <p:pic>
        <p:nvPicPr>
          <p:cNvPr id="10" name="Picture 16" descr="wolfsburg"/>
          <p:cNvPicPr>
            <a:picLocks noChangeAspect="1" noChangeArrowheads="1"/>
          </p:cNvPicPr>
          <p:nvPr/>
        </p:nvPicPr>
        <p:blipFill>
          <a:blip r:embed="rId4" cstate="print"/>
          <a:srcRect/>
          <a:stretch>
            <a:fillRect/>
          </a:stretch>
        </p:blipFill>
        <p:spPr bwMode="auto">
          <a:xfrm>
            <a:off x="5791200" y="1676400"/>
            <a:ext cx="2362200" cy="2362200"/>
          </a:xfrm>
          <a:prstGeom prst="rect">
            <a:avLst/>
          </a:prstGeom>
          <a:noFill/>
          <a:ln w="9525">
            <a:noFill/>
            <a:miter lim="800000"/>
            <a:headEnd/>
            <a:tailEnd/>
          </a:ln>
        </p:spPr>
      </p:pic>
      <p:sp>
        <p:nvSpPr>
          <p:cNvPr id="11" name="Rectangle 10"/>
          <p:cNvSpPr/>
          <p:nvPr/>
        </p:nvSpPr>
        <p:spPr>
          <a:xfrm>
            <a:off x="5867400" y="4114800"/>
            <a:ext cx="2209800" cy="381000"/>
          </a:xfrm>
          <a:prstGeom prst="rect">
            <a:avLst/>
          </a:prstGeom>
          <a:solidFill>
            <a:srgbClr val="FFF2E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dirty="0">
                <a:solidFill>
                  <a:schemeClr val="tx1"/>
                </a:solidFill>
              </a:rPr>
              <a:t>Perusahaan</a:t>
            </a:r>
          </a:p>
        </p:txBody>
      </p:sp>
      <p:cxnSp>
        <p:nvCxnSpPr>
          <p:cNvPr id="13" name="Straight Arrow Connector 12"/>
          <p:cNvCxnSpPr/>
          <p:nvPr/>
        </p:nvCxnSpPr>
        <p:spPr>
          <a:xfrm flipV="1">
            <a:off x="1447800" y="5181600"/>
            <a:ext cx="4876800" cy="609600"/>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sp>
        <p:nvSpPr>
          <p:cNvPr id="14" name="Rounded Rectangle 13"/>
          <p:cNvSpPr/>
          <p:nvPr/>
        </p:nvSpPr>
        <p:spPr>
          <a:xfrm>
            <a:off x="4800600" y="5486400"/>
            <a:ext cx="3124200" cy="6858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dirty="0">
                <a:solidFill>
                  <a:schemeClr val="tx1"/>
                </a:solidFill>
              </a:rPr>
              <a:t>bank, rumah sakit, perguruan tinggi</a:t>
            </a:r>
          </a:p>
        </p:txBody>
      </p:sp>
      <p:sp>
        <p:nvSpPr>
          <p:cNvPr id="15" name="Rounded Rectangle 14"/>
          <p:cNvSpPr/>
          <p:nvPr/>
        </p:nvSpPr>
        <p:spPr>
          <a:xfrm>
            <a:off x="6553200" y="4648200"/>
            <a:ext cx="2362200" cy="609600"/>
          </a:xfrm>
          <a:prstGeom prst="roundRect">
            <a:avLst/>
          </a:prstGeom>
          <a:solidFill>
            <a:srgbClr val="CCFFCC"/>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sz="1600" dirty="0">
                <a:solidFill>
                  <a:schemeClr val="tx1"/>
                </a:solidFill>
              </a:rPr>
              <a:t>Sistem rantai pasok (</a:t>
            </a:r>
            <a:r>
              <a:rPr lang="id-ID" sz="1600" i="1" dirty="0">
                <a:solidFill>
                  <a:schemeClr val="tx1"/>
                </a:solidFill>
              </a:rPr>
              <a:t>supply chain</a:t>
            </a:r>
            <a:r>
              <a:rPr lang="id-ID" sz="1600" dirty="0">
                <a:solidFill>
                  <a:schemeClr val="tx1"/>
                </a:solidFill>
              </a:rPr>
              <a:t>)</a:t>
            </a:r>
          </a:p>
        </p:txBody>
      </p:sp>
      <p:pic>
        <p:nvPicPr>
          <p:cNvPr id="23567" name="Picture 15"/>
          <p:cNvPicPr>
            <a:picLocks noChangeAspect="1" noChangeArrowheads="1"/>
          </p:cNvPicPr>
          <p:nvPr/>
        </p:nvPicPr>
        <p:blipFill>
          <a:blip r:embed="rId5" cstate="print"/>
          <a:srcRect/>
          <a:stretch>
            <a:fillRect/>
          </a:stretch>
        </p:blipFill>
        <p:spPr bwMode="auto">
          <a:xfrm>
            <a:off x="7924800" y="228600"/>
            <a:ext cx="1001713" cy="868363"/>
          </a:xfrm>
          <a:prstGeom prst="rect">
            <a:avLst/>
          </a:prstGeom>
          <a:noFill/>
          <a:ln w="9525">
            <a:noFill/>
            <a:miter lim="800000"/>
            <a:headEnd/>
            <a:tailEnd/>
          </a:ln>
        </p:spPr>
      </p:pic>
      <p:sp>
        <p:nvSpPr>
          <p:cNvPr id="17" name="Slide Number Placeholder 16"/>
          <p:cNvSpPr>
            <a:spLocks noGrp="1"/>
          </p:cNvSpPr>
          <p:nvPr>
            <p:ph type="sldNum" sz="quarter" idx="12"/>
          </p:nvPr>
        </p:nvSpPr>
        <p:spPr>
          <a:xfrm>
            <a:off x="6858000" y="6400800"/>
            <a:ext cx="2133600" cy="244475"/>
          </a:xfrm>
        </p:spPr>
        <p:txBody>
          <a:bodyPr/>
          <a:lstStyle/>
          <a:p>
            <a:pPr>
              <a:defRPr/>
            </a:pPr>
            <a:fld id="{00D2BE1E-CFF3-4E4F-B577-9BD4CC6D9A87}" type="slidenum">
              <a:rPr lang="en-US" smtClean="0"/>
              <a:pPr>
                <a:defRPr/>
              </a:pPr>
              <a:t>20</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linds(horizontal)">
                                      <p:cBhvr>
                                        <p:cTn id="11" dur="5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9"/>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blinds(horizontal)">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nodeType="click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blinds(horizontal)">
                                      <p:cBhvr>
                                        <p:cTn id="29" dur="500"/>
                                        <p:tgtEl>
                                          <p:spTgt spid="10"/>
                                        </p:tgtEl>
                                      </p:cBhvr>
                                    </p:animEffec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13"/>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3" presetClass="entr" presetSubtype="10" fill="hold" grpId="0" nodeType="click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blinds(horizontal)">
                                      <p:cBhvr>
                                        <p:cTn id="38" dur="500"/>
                                        <p:tgtEl>
                                          <p:spTgt spid="14"/>
                                        </p:tgtEl>
                                      </p:cBhvr>
                                    </p:animEffec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1" grpId="0" animBg="1"/>
      <p:bldP spid="14" grpId="0"/>
      <p:bldP spid="1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pPr eaLnBrk="1" hangingPunct="1"/>
            <a:r>
              <a:rPr lang="en-US" smtClean="0"/>
              <a:t>Bidang Kerja</a:t>
            </a:r>
          </a:p>
        </p:txBody>
      </p:sp>
      <p:pic>
        <p:nvPicPr>
          <p:cNvPr id="33794" name="Picture 2"/>
          <p:cNvPicPr>
            <a:picLocks noChangeAspect="1" noChangeArrowheads="1"/>
          </p:cNvPicPr>
          <p:nvPr/>
        </p:nvPicPr>
        <p:blipFill>
          <a:blip r:embed="rId3" cstate="print"/>
          <a:srcRect/>
          <a:stretch>
            <a:fillRect/>
          </a:stretch>
        </p:blipFill>
        <p:spPr bwMode="auto">
          <a:xfrm>
            <a:off x="533400" y="1600200"/>
            <a:ext cx="8229600" cy="4648200"/>
          </a:xfrm>
          <a:prstGeom prst="rect">
            <a:avLst/>
          </a:prstGeom>
          <a:noFill/>
          <a:ln w="9525">
            <a:noFill/>
            <a:miter lim="800000"/>
            <a:headEnd/>
            <a:tailEnd/>
          </a:ln>
        </p:spPr>
      </p:pic>
      <p:pic>
        <p:nvPicPr>
          <p:cNvPr id="24580" name="Picture 5"/>
          <p:cNvPicPr>
            <a:picLocks noChangeAspect="1" noChangeArrowheads="1"/>
          </p:cNvPicPr>
          <p:nvPr/>
        </p:nvPicPr>
        <p:blipFill>
          <a:blip r:embed="rId4" cstate="print"/>
          <a:srcRect/>
          <a:stretch>
            <a:fillRect/>
          </a:stretch>
        </p:blipFill>
        <p:spPr bwMode="auto">
          <a:xfrm>
            <a:off x="7924800" y="228600"/>
            <a:ext cx="1001713" cy="868363"/>
          </a:xfrm>
          <a:prstGeom prst="rect">
            <a:avLst/>
          </a:prstGeom>
          <a:noFill/>
          <a:ln w="9525">
            <a:noFill/>
            <a:miter lim="800000"/>
            <a:headEnd/>
            <a:tailEnd/>
          </a:ln>
        </p:spPr>
      </p:pic>
      <p:sp>
        <p:nvSpPr>
          <p:cNvPr id="7" name="Slide Number Placeholder 6"/>
          <p:cNvSpPr>
            <a:spLocks noGrp="1"/>
          </p:cNvSpPr>
          <p:nvPr>
            <p:ph type="sldNum" sz="quarter" idx="12"/>
          </p:nvPr>
        </p:nvSpPr>
        <p:spPr>
          <a:xfrm>
            <a:off x="6858000" y="6400800"/>
            <a:ext cx="2133600" cy="244475"/>
          </a:xfrm>
        </p:spPr>
        <p:txBody>
          <a:bodyPr/>
          <a:lstStyle/>
          <a:p>
            <a:pPr>
              <a:defRPr/>
            </a:pPr>
            <a:fld id="{F83027D9-9C0E-41FE-A107-8031DD9AB90B}" type="slidenum">
              <a:rPr lang="en-US" smtClean="0"/>
              <a:pPr>
                <a:defRPr/>
              </a:pPr>
              <a:t>21</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3794"/>
                                        </p:tgtEl>
                                        <p:attrNameLst>
                                          <p:attrName>style.visibility</p:attrName>
                                        </p:attrNameLst>
                                      </p:cBhvr>
                                      <p:to>
                                        <p:strVal val="visible"/>
                                      </p:to>
                                    </p:set>
                                    <p:animEffect transition="in" filter="dissolve">
                                      <p:cBhvr>
                                        <p:cTn id="7" dur="500"/>
                                        <p:tgtEl>
                                          <p:spTgt spid="337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p:cNvPicPr>
            <a:picLocks noChangeAspect="1" noChangeArrowheads="1"/>
          </p:cNvPicPr>
          <p:nvPr/>
        </p:nvPicPr>
        <p:blipFill>
          <a:blip r:embed="rId3" cstate="print"/>
          <a:srcRect/>
          <a:stretch>
            <a:fillRect/>
          </a:stretch>
        </p:blipFill>
        <p:spPr bwMode="auto">
          <a:xfrm>
            <a:off x="1143000" y="457200"/>
            <a:ext cx="7620000" cy="5715000"/>
          </a:xfrm>
          <a:prstGeom prst="rect">
            <a:avLst/>
          </a:prstGeom>
          <a:noFill/>
          <a:ln w="9525">
            <a:noFill/>
            <a:miter lim="800000"/>
            <a:headEnd/>
            <a:tailEnd/>
          </a:ln>
        </p:spPr>
      </p:pic>
      <p:pic>
        <p:nvPicPr>
          <p:cNvPr id="25603" name="Picture 4"/>
          <p:cNvPicPr>
            <a:picLocks noChangeAspect="1" noChangeArrowheads="1"/>
          </p:cNvPicPr>
          <p:nvPr/>
        </p:nvPicPr>
        <p:blipFill>
          <a:blip r:embed="rId4" cstate="print"/>
          <a:srcRect/>
          <a:stretch>
            <a:fillRect/>
          </a:stretch>
        </p:blipFill>
        <p:spPr bwMode="auto">
          <a:xfrm>
            <a:off x="7924800" y="228600"/>
            <a:ext cx="1001713" cy="868363"/>
          </a:xfrm>
          <a:prstGeom prst="rect">
            <a:avLst/>
          </a:prstGeom>
          <a:noFill/>
          <a:ln w="9525">
            <a:noFill/>
            <a:miter lim="800000"/>
            <a:headEnd/>
            <a:tailEnd/>
          </a:ln>
        </p:spPr>
      </p:pic>
      <p:sp>
        <p:nvSpPr>
          <p:cNvPr id="6" name="Slide Number Placeholder 5"/>
          <p:cNvSpPr>
            <a:spLocks noGrp="1"/>
          </p:cNvSpPr>
          <p:nvPr>
            <p:ph type="sldNum" sz="quarter" idx="12"/>
          </p:nvPr>
        </p:nvSpPr>
        <p:spPr>
          <a:xfrm>
            <a:off x="6858000" y="6400800"/>
            <a:ext cx="2133600" cy="244475"/>
          </a:xfrm>
        </p:spPr>
        <p:txBody>
          <a:bodyPr/>
          <a:lstStyle/>
          <a:p>
            <a:pPr>
              <a:defRPr/>
            </a:pPr>
            <a:fld id="{A6F93F71-11D7-4A18-965C-615D9116F72F}" type="slidenum">
              <a:rPr lang="en-US" smtClean="0"/>
              <a:pPr>
                <a:defRPr/>
              </a:pPr>
              <a:t>22</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4818"/>
                                        </p:tgtEl>
                                        <p:attrNameLst>
                                          <p:attrName>style.visibility</p:attrName>
                                        </p:attrNameLst>
                                      </p:cBhvr>
                                      <p:to>
                                        <p:strVal val="visible"/>
                                      </p:to>
                                    </p:set>
                                    <p:animEffect transition="in" filter="dissolve">
                                      <p:cBhvr>
                                        <p:cTn id="7" dur="500"/>
                                        <p:tgtEl>
                                          <p:spTgt spid="348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5"/>
          <p:cNvSpPr>
            <a:spLocks noGrp="1"/>
          </p:cNvSpPr>
          <p:nvPr>
            <p:ph type="title"/>
          </p:nvPr>
        </p:nvSpPr>
        <p:spPr>
          <a:xfrm>
            <a:off x="685800" y="762000"/>
            <a:ext cx="8077200" cy="1143000"/>
          </a:xfrm>
        </p:spPr>
        <p:txBody>
          <a:bodyPr/>
          <a:lstStyle/>
          <a:p>
            <a:pPr algn="l" eaLnBrk="1" hangingPunct="1"/>
            <a:r>
              <a:rPr lang="en-US" sz="3200" smtClean="0"/>
              <a:t>Perubahan Fungsi TEKNIK INDUSTRI (1)</a:t>
            </a:r>
          </a:p>
        </p:txBody>
      </p:sp>
      <p:pic>
        <p:nvPicPr>
          <p:cNvPr id="9221" name="Picture 2"/>
          <p:cNvPicPr>
            <a:picLocks noChangeAspect="1" noChangeArrowheads="1"/>
          </p:cNvPicPr>
          <p:nvPr/>
        </p:nvPicPr>
        <p:blipFill>
          <a:blip r:embed="rId3" cstate="print"/>
          <a:srcRect/>
          <a:stretch>
            <a:fillRect/>
          </a:stretch>
        </p:blipFill>
        <p:spPr bwMode="auto">
          <a:xfrm>
            <a:off x="1066800" y="1752600"/>
            <a:ext cx="7772400" cy="4429125"/>
          </a:xfrm>
          <a:prstGeom prst="rect">
            <a:avLst/>
          </a:prstGeom>
          <a:noFill/>
          <a:ln w="9525">
            <a:noFill/>
            <a:miter lim="800000"/>
            <a:headEnd/>
            <a:tailEnd/>
          </a:ln>
        </p:spPr>
      </p:pic>
      <p:pic>
        <p:nvPicPr>
          <p:cNvPr id="26628" name="Picture 5"/>
          <p:cNvPicPr>
            <a:picLocks noChangeAspect="1" noChangeArrowheads="1"/>
          </p:cNvPicPr>
          <p:nvPr/>
        </p:nvPicPr>
        <p:blipFill>
          <a:blip r:embed="rId4" cstate="print"/>
          <a:srcRect/>
          <a:stretch>
            <a:fillRect/>
          </a:stretch>
        </p:blipFill>
        <p:spPr bwMode="auto">
          <a:xfrm>
            <a:off x="7924800" y="152400"/>
            <a:ext cx="1001713" cy="868363"/>
          </a:xfrm>
          <a:prstGeom prst="rect">
            <a:avLst/>
          </a:prstGeom>
          <a:noFill/>
          <a:ln w="9525">
            <a:noFill/>
            <a:miter lim="800000"/>
            <a:headEnd/>
            <a:tailEnd/>
          </a:ln>
        </p:spPr>
      </p:pic>
      <p:sp>
        <p:nvSpPr>
          <p:cNvPr id="7" name="Slide Number Placeholder 6"/>
          <p:cNvSpPr>
            <a:spLocks noGrp="1"/>
          </p:cNvSpPr>
          <p:nvPr>
            <p:ph type="sldNum" sz="quarter" idx="12"/>
          </p:nvPr>
        </p:nvSpPr>
        <p:spPr>
          <a:xfrm>
            <a:off x="6858000" y="6400800"/>
            <a:ext cx="2133600" cy="244475"/>
          </a:xfrm>
        </p:spPr>
        <p:txBody>
          <a:bodyPr/>
          <a:lstStyle/>
          <a:p>
            <a:pPr>
              <a:defRPr/>
            </a:pPr>
            <a:fld id="{5A515B8A-6DC0-45E6-B0F0-F9DAA724CC6D}" type="slidenum">
              <a:rPr lang="en-US" smtClean="0"/>
              <a:pPr>
                <a:defRPr/>
              </a:pPr>
              <a:t>23</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9221"/>
                                        </p:tgtEl>
                                        <p:attrNameLst>
                                          <p:attrName>style.visibility</p:attrName>
                                        </p:attrNameLst>
                                      </p:cBhvr>
                                      <p:to>
                                        <p:strVal val="visible"/>
                                      </p:to>
                                    </p:set>
                                    <p:animEffect transition="in" filter="dissolve">
                                      <p:cBhvr>
                                        <p:cTn id="7" dur="500"/>
                                        <p:tgtEl>
                                          <p:spTgt spid="92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609600" y="685800"/>
            <a:ext cx="8229600" cy="1143000"/>
          </a:xfrm>
        </p:spPr>
        <p:txBody>
          <a:bodyPr/>
          <a:lstStyle/>
          <a:p>
            <a:pPr algn="l" eaLnBrk="1" hangingPunct="1"/>
            <a:r>
              <a:rPr lang="id-ID" sz="3200" smtClean="0"/>
              <a:t>Pe</a:t>
            </a:r>
            <a:r>
              <a:rPr lang="en-US" sz="3200" smtClean="0"/>
              <a:t>rubahan Fungsi TEKNIK INDUSTRI (2) </a:t>
            </a:r>
          </a:p>
        </p:txBody>
      </p:sp>
      <p:pic>
        <p:nvPicPr>
          <p:cNvPr id="10245" name="Picture 2"/>
          <p:cNvPicPr>
            <a:picLocks noChangeAspect="1" noChangeArrowheads="1"/>
          </p:cNvPicPr>
          <p:nvPr/>
        </p:nvPicPr>
        <p:blipFill>
          <a:blip r:embed="rId3" cstate="print"/>
          <a:srcRect/>
          <a:stretch>
            <a:fillRect/>
          </a:stretch>
        </p:blipFill>
        <p:spPr bwMode="auto">
          <a:xfrm>
            <a:off x="1143000" y="1752600"/>
            <a:ext cx="7472363" cy="4410075"/>
          </a:xfrm>
          <a:prstGeom prst="rect">
            <a:avLst/>
          </a:prstGeom>
          <a:noFill/>
          <a:ln w="9525">
            <a:noFill/>
            <a:miter lim="800000"/>
            <a:headEnd/>
            <a:tailEnd/>
          </a:ln>
        </p:spPr>
      </p:pic>
      <p:pic>
        <p:nvPicPr>
          <p:cNvPr id="27652" name="Picture 5"/>
          <p:cNvPicPr>
            <a:picLocks noChangeAspect="1" noChangeArrowheads="1"/>
          </p:cNvPicPr>
          <p:nvPr/>
        </p:nvPicPr>
        <p:blipFill>
          <a:blip r:embed="rId4" cstate="print"/>
          <a:srcRect/>
          <a:stretch>
            <a:fillRect/>
          </a:stretch>
        </p:blipFill>
        <p:spPr bwMode="auto">
          <a:xfrm>
            <a:off x="8047038" y="152400"/>
            <a:ext cx="879475" cy="762000"/>
          </a:xfrm>
          <a:prstGeom prst="rect">
            <a:avLst/>
          </a:prstGeom>
          <a:noFill/>
          <a:ln w="9525">
            <a:noFill/>
            <a:miter lim="800000"/>
            <a:headEnd/>
            <a:tailEnd/>
          </a:ln>
        </p:spPr>
      </p:pic>
      <p:sp>
        <p:nvSpPr>
          <p:cNvPr id="7" name="Slide Number Placeholder 6"/>
          <p:cNvSpPr>
            <a:spLocks noGrp="1"/>
          </p:cNvSpPr>
          <p:nvPr>
            <p:ph type="sldNum" sz="quarter" idx="12"/>
          </p:nvPr>
        </p:nvSpPr>
        <p:spPr>
          <a:xfrm>
            <a:off x="6781800" y="6400800"/>
            <a:ext cx="2133600" cy="244475"/>
          </a:xfrm>
        </p:spPr>
        <p:txBody>
          <a:bodyPr/>
          <a:lstStyle/>
          <a:p>
            <a:pPr>
              <a:defRPr/>
            </a:pPr>
            <a:fld id="{AC292F92-0445-4A99-AE36-728F9CDE7AD7}" type="slidenum">
              <a:rPr lang="en-US" smtClean="0"/>
              <a:pPr>
                <a:defRPr/>
              </a:pPr>
              <a:t>24</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0245"/>
                                        </p:tgtEl>
                                        <p:attrNameLst>
                                          <p:attrName>style.visibility</p:attrName>
                                        </p:attrNameLst>
                                      </p:cBhvr>
                                      <p:to>
                                        <p:strVal val="visible"/>
                                      </p:to>
                                    </p:set>
                                    <p:animEffect transition="in" filter="dissolve">
                                      <p:cBhvr>
                                        <p:cTn id="7" dur="500"/>
                                        <p:tgtEl>
                                          <p:spTgt spid="102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endParaRPr lang="id-ID" sz="3200" smtClean="0"/>
          </a:p>
        </p:txBody>
      </p:sp>
      <p:sp>
        <p:nvSpPr>
          <p:cNvPr id="28675" name="Content Placeholder 3"/>
          <p:cNvSpPr>
            <a:spLocks noGrp="1"/>
          </p:cNvSpPr>
          <p:nvPr>
            <p:ph idx="1"/>
          </p:nvPr>
        </p:nvSpPr>
        <p:spPr/>
        <p:txBody>
          <a:bodyPr/>
          <a:lstStyle/>
          <a:p>
            <a:r>
              <a:rPr lang="en-US" sz="2800" smtClean="0"/>
              <a:t>Konsep-konsep:</a:t>
            </a:r>
          </a:p>
          <a:p>
            <a:pPr lvl="1">
              <a:buFontTx/>
              <a:buChar char="-"/>
            </a:pPr>
            <a:r>
              <a:rPr lang="en-US" sz="2600" smtClean="0"/>
              <a:t>Wealth of nations: spesialisasi/keahlian untuk produktivitas</a:t>
            </a:r>
          </a:p>
          <a:p>
            <a:pPr lvl="1">
              <a:buFontTx/>
              <a:buChar char="-"/>
            </a:pPr>
            <a:r>
              <a:rPr lang="en-US" sz="2600" smtClean="0"/>
              <a:t>Economy of machinery and manufature: pembagian kerja</a:t>
            </a:r>
          </a:p>
          <a:p>
            <a:pPr lvl="1">
              <a:buFontTx/>
              <a:buChar char="-"/>
            </a:pPr>
            <a:r>
              <a:rPr lang="en-US" sz="2600" smtClean="0"/>
              <a:t>Principles of Scientific Management</a:t>
            </a:r>
          </a:p>
          <a:p>
            <a:pPr lvl="1">
              <a:buFontTx/>
              <a:buChar char="-"/>
            </a:pPr>
            <a:r>
              <a:rPr lang="en-US" sz="2600" smtClean="0"/>
              <a:t>Human factors: micro-motion economy</a:t>
            </a:r>
          </a:p>
          <a:p>
            <a:pPr lvl="1">
              <a:buFontTx/>
              <a:buChar char="-"/>
            </a:pPr>
            <a:r>
              <a:rPr lang="en-US" sz="2600" smtClean="0"/>
              <a:t>Principle of management</a:t>
            </a:r>
          </a:p>
        </p:txBody>
      </p:sp>
      <p:sp>
        <p:nvSpPr>
          <p:cNvPr id="3" name="Slide Number Placeholder 2"/>
          <p:cNvSpPr>
            <a:spLocks noGrp="1"/>
          </p:cNvSpPr>
          <p:nvPr>
            <p:ph type="sldNum" sz="quarter" idx="12"/>
          </p:nvPr>
        </p:nvSpPr>
        <p:spPr/>
        <p:txBody>
          <a:bodyPr/>
          <a:lstStyle/>
          <a:p>
            <a:pPr>
              <a:defRPr/>
            </a:pPr>
            <a:fld id="{DA8717F0-B8F2-49D2-BEF6-C33AD787ED17}" type="slidenum">
              <a:rPr lang="en-US" smtClean="0"/>
              <a:pPr>
                <a:defRPr/>
              </a:pPr>
              <a:t>25</a:t>
            </a:fld>
            <a:endParaRPr lang="en-US"/>
          </a:p>
        </p:txBody>
      </p:sp>
      <p:sp>
        <p:nvSpPr>
          <p:cNvPr id="5" name="Rounded Rectangle 4"/>
          <p:cNvSpPr/>
          <p:nvPr/>
        </p:nvSpPr>
        <p:spPr>
          <a:xfrm>
            <a:off x="914400" y="533400"/>
            <a:ext cx="7315200" cy="762000"/>
          </a:xfrm>
          <a:prstGeom prst="roundRect">
            <a:avLst/>
          </a:prstGeom>
          <a:solidFill>
            <a:srgbClr val="CCFFCC"/>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800" dirty="0" err="1">
                <a:solidFill>
                  <a:schemeClr val="tx1"/>
                </a:solidFill>
              </a:rPr>
              <a:t>Perkembangan</a:t>
            </a:r>
            <a:r>
              <a:rPr lang="en-US" sz="2800" dirty="0">
                <a:solidFill>
                  <a:schemeClr val="tx1"/>
                </a:solidFill>
              </a:rPr>
              <a:t> </a:t>
            </a:r>
            <a:r>
              <a:rPr lang="en-US" sz="2800" dirty="0" err="1">
                <a:solidFill>
                  <a:schemeClr val="tx1"/>
                </a:solidFill>
              </a:rPr>
              <a:t>Teknik</a:t>
            </a:r>
            <a:r>
              <a:rPr lang="en-US" sz="2800" dirty="0">
                <a:solidFill>
                  <a:schemeClr val="tx1"/>
                </a:solidFill>
              </a:rPr>
              <a:t> </a:t>
            </a:r>
            <a:r>
              <a:rPr lang="en-US" sz="2800" dirty="0" err="1">
                <a:solidFill>
                  <a:schemeClr val="tx1"/>
                </a:solidFill>
              </a:rPr>
              <a:t>Industri</a:t>
            </a:r>
            <a:r>
              <a:rPr lang="en-US" sz="2800" dirty="0">
                <a:solidFill>
                  <a:schemeClr val="tx1"/>
                </a:solidFill>
              </a:rPr>
              <a:t> s/d 1950</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endParaRPr lang="id-ID" sz="3200" smtClean="0"/>
          </a:p>
        </p:txBody>
      </p:sp>
      <p:sp>
        <p:nvSpPr>
          <p:cNvPr id="4" name="Content Placeholder 3"/>
          <p:cNvSpPr>
            <a:spLocks noGrp="1"/>
          </p:cNvSpPr>
          <p:nvPr>
            <p:ph idx="1"/>
          </p:nvPr>
        </p:nvSpPr>
        <p:spPr>
          <a:xfrm>
            <a:off x="381000" y="1295400"/>
            <a:ext cx="8534400" cy="4525963"/>
          </a:xfrm>
        </p:spPr>
        <p:txBody>
          <a:bodyPr/>
          <a:lstStyle/>
          <a:p>
            <a:pPr>
              <a:defRPr/>
            </a:pPr>
            <a:r>
              <a:rPr lang="en-US" sz="2400" dirty="0" smtClean="0"/>
              <a:t>AIIE: </a:t>
            </a:r>
            <a:r>
              <a:rPr lang="en-US" sz="2400" i="1" dirty="0" smtClean="0"/>
              <a:t>American Institute of Industrial Engineers </a:t>
            </a:r>
            <a:r>
              <a:rPr lang="en-US" sz="2400" dirty="0" smtClean="0"/>
              <a:t>(1948)</a:t>
            </a:r>
          </a:p>
          <a:p>
            <a:pPr>
              <a:buFontTx/>
              <a:buNone/>
              <a:defRPr/>
            </a:pPr>
            <a:r>
              <a:rPr lang="en-US" sz="2800" dirty="0" smtClean="0"/>
              <a:t>	- </a:t>
            </a:r>
            <a:r>
              <a:rPr lang="en-US" sz="2400" u="sng" dirty="0" err="1" smtClean="0"/>
              <a:t>Bidang</a:t>
            </a:r>
            <a:r>
              <a:rPr lang="en-US" sz="2400" u="sng" dirty="0" smtClean="0"/>
              <a:t> </a:t>
            </a:r>
            <a:r>
              <a:rPr lang="en-US" sz="2400" u="sng" dirty="0" err="1" smtClean="0"/>
              <a:t>perhatian</a:t>
            </a:r>
            <a:r>
              <a:rPr lang="en-US" sz="2400" dirty="0" smtClean="0"/>
              <a:t>:</a:t>
            </a:r>
          </a:p>
          <a:p>
            <a:pPr lvl="1">
              <a:buFont typeface="Arial" pitchFamily="34" charset="0"/>
              <a:buChar char="•"/>
              <a:defRPr/>
            </a:pPr>
            <a:r>
              <a:rPr lang="en-US" sz="2200" dirty="0" err="1" smtClean="0"/>
              <a:t>Teknik</a:t>
            </a:r>
            <a:r>
              <a:rPr lang="en-US" sz="2200" dirty="0" smtClean="0"/>
              <a:t> Tata Cara </a:t>
            </a:r>
            <a:r>
              <a:rPr lang="en-US" sz="2200" dirty="0" err="1" smtClean="0"/>
              <a:t>dan</a:t>
            </a:r>
            <a:r>
              <a:rPr lang="en-US" sz="2200" dirty="0" smtClean="0"/>
              <a:t> </a:t>
            </a:r>
            <a:r>
              <a:rPr lang="en-US" sz="2200" dirty="0" err="1" smtClean="0"/>
              <a:t>Pengukuran</a:t>
            </a:r>
            <a:r>
              <a:rPr lang="en-US" sz="2200" dirty="0" smtClean="0"/>
              <a:t> </a:t>
            </a:r>
            <a:r>
              <a:rPr lang="en-US" sz="2200" dirty="0" err="1" smtClean="0"/>
              <a:t>Kerja</a:t>
            </a:r>
            <a:r>
              <a:rPr lang="en-US" sz="2200" dirty="0" smtClean="0"/>
              <a:t>,</a:t>
            </a:r>
          </a:p>
          <a:p>
            <a:pPr lvl="1">
              <a:buFont typeface="Arial" pitchFamily="34" charset="0"/>
              <a:buChar char="•"/>
              <a:defRPr/>
            </a:pPr>
            <a:r>
              <a:rPr lang="en-US" sz="2200" dirty="0" err="1" smtClean="0"/>
              <a:t>Pengendalian</a:t>
            </a:r>
            <a:r>
              <a:rPr lang="en-US" sz="2200" dirty="0" smtClean="0"/>
              <a:t>: </a:t>
            </a:r>
            <a:r>
              <a:rPr lang="en-US" sz="2200" dirty="0" err="1" smtClean="0"/>
              <a:t>Produksi</a:t>
            </a:r>
            <a:r>
              <a:rPr lang="en-US" sz="2200" dirty="0" smtClean="0"/>
              <a:t>, </a:t>
            </a:r>
            <a:r>
              <a:rPr lang="en-US" sz="2200" dirty="0" err="1" smtClean="0"/>
              <a:t>Persediaan</a:t>
            </a:r>
            <a:r>
              <a:rPr lang="en-US" sz="2200" dirty="0" smtClean="0"/>
              <a:t>, </a:t>
            </a:r>
            <a:r>
              <a:rPr lang="en-US" sz="2200" dirty="0" err="1" smtClean="0"/>
              <a:t>Mutu</a:t>
            </a:r>
            <a:r>
              <a:rPr lang="en-US" sz="2200" dirty="0" smtClean="0"/>
              <a:t>, </a:t>
            </a:r>
            <a:r>
              <a:rPr lang="en-US" sz="2200" dirty="0" err="1" smtClean="0"/>
              <a:t>Anggaran</a:t>
            </a:r>
            <a:r>
              <a:rPr lang="en-US" sz="2200" dirty="0" smtClean="0"/>
              <a:t>, </a:t>
            </a:r>
            <a:r>
              <a:rPr lang="en-US" sz="2200" dirty="0" err="1" smtClean="0"/>
              <a:t>Biaya</a:t>
            </a:r>
            <a:r>
              <a:rPr lang="en-US" sz="2200" dirty="0" smtClean="0"/>
              <a:t>.</a:t>
            </a:r>
          </a:p>
          <a:p>
            <a:pPr lvl="1">
              <a:buFont typeface="Arial" pitchFamily="34" charset="0"/>
              <a:buChar char="•"/>
              <a:defRPr/>
            </a:pPr>
            <a:r>
              <a:rPr lang="en-US" sz="2200" dirty="0" err="1" smtClean="0"/>
              <a:t>Evaluasi</a:t>
            </a:r>
            <a:r>
              <a:rPr lang="en-US" sz="2200" dirty="0" smtClean="0"/>
              <a:t> </a:t>
            </a:r>
            <a:r>
              <a:rPr lang="en-US" sz="2200" dirty="0" err="1" smtClean="0"/>
              <a:t>jabatan</a:t>
            </a:r>
            <a:r>
              <a:rPr lang="en-US" sz="2200" dirty="0" smtClean="0"/>
              <a:t>, </a:t>
            </a:r>
            <a:r>
              <a:rPr lang="en-US" sz="2200" dirty="0" err="1" smtClean="0"/>
              <a:t>Sistem</a:t>
            </a:r>
            <a:r>
              <a:rPr lang="en-US" sz="2200" dirty="0" smtClean="0"/>
              <a:t> </a:t>
            </a:r>
            <a:r>
              <a:rPr lang="en-US" sz="2200" dirty="0" err="1" smtClean="0"/>
              <a:t>Pengupahan</a:t>
            </a:r>
            <a:r>
              <a:rPr lang="en-US" sz="2200" dirty="0" smtClean="0"/>
              <a:t>: </a:t>
            </a:r>
            <a:r>
              <a:rPr lang="en-US" sz="2200" dirty="0" err="1" smtClean="0"/>
              <a:t>analisis</a:t>
            </a:r>
            <a:r>
              <a:rPr lang="en-US" sz="2200" dirty="0" smtClean="0"/>
              <a:t> </a:t>
            </a:r>
            <a:r>
              <a:rPr lang="en-US" sz="2200" dirty="0" err="1" smtClean="0"/>
              <a:t>jabatan</a:t>
            </a:r>
            <a:r>
              <a:rPr lang="en-US" sz="2200" dirty="0" smtClean="0"/>
              <a:t>, </a:t>
            </a:r>
            <a:r>
              <a:rPr lang="en-US" sz="2200" dirty="0" err="1" smtClean="0"/>
              <a:t>analisis</a:t>
            </a:r>
            <a:r>
              <a:rPr lang="en-US" sz="2200" dirty="0" smtClean="0"/>
              <a:t> </a:t>
            </a:r>
            <a:r>
              <a:rPr lang="en-US" sz="2200" dirty="0" err="1" smtClean="0"/>
              <a:t>kerja</a:t>
            </a:r>
            <a:r>
              <a:rPr lang="en-US" sz="2200" dirty="0" smtClean="0"/>
              <a:t>, </a:t>
            </a:r>
            <a:r>
              <a:rPr lang="en-US" sz="2200" dirty="0" err="1" smtClean="0"/>
              <a:t>upah</a:t>
            </a:r>
            <a:r>
              <a:rPr lang="en-US" sz="2200" dirty="0" smtClean="0"/>
              <a:t> </a:t>
            </a:r>
            <a:r>
              <a:rPr lang="en-US" sz="2200" dirty="0" err="1" smtClean="0"/>
              <a:t>perangsang</a:t>
            </a:r>
            <a:r>
              <a:rPr lang="en-US" sz="2200" dirty="0" smtClean="0"/>
              <a:t>, </a:t>
            </a:r>
            <a:r>
              <a:rPr lang="en-US" sz="2200" dirty="0" err="1" smtClean="0"/>
              <a:t>administrasi</a:t>
            </a:r>
            <a:r>
              <a:rPr lang="en-US" sz="2200" dirty="0" smtClean="0"/>
              <a:t> </a:t>
            </a:r>
            <a:r>
              <a:rPr lang="en-US" sz="2200" dirty="0" err="1" smtClean="0"/>
              <a:t>pengupahan</a:t>
            </a:r>
            <a:r>
              <a:rPr lang="en-US" sz="2200" dirty="0" smtClean="0"/>
              <a:t>.</a:t>
            </a:r>
          </a:p>
          <a:p>
            <a:pPr lvl="1">
              <a:buFont typeface="Arial" pitchFamily="34" charset="0"/>
              <a:buChar char="•"/>
              <a:defRPr/>
            </a:pPr>
            <a:r>
              <a:rPr lang="en-US" sz="2200" dirty="0" err="1" smtClean="0"/>
              <a:t>Rancangan</a:t>
            </a:r>
            <a:r>
              <a:rPr lang="en-US" sz="2200" dirty="0" smtClean="0"/>
              <a:t> </a:t>
            </a:r>
            <a:r>
              <a:rPr lang="en-US" sz="2200" dirty="0" err="1" smtClean="0"/>
              <a:t>dan</a:t>
            </a:r>
            <a:r>
              <a:rPr lang="en-US" sz="2200" dirty="0" smtClean="0"/>
              <a:t> </a:t>
            </a:r>
            <a:r>
              <a:rPr lang="en-US" sz="2200" dirty="0" err="1" smtClean="0"/>
              <a:t>fasilitas</a:t>
            </a:r>
            <a:r>
              <a:rPr lang="en-US" sz="2200" dirty="0" smtClean="0"/>
              <a:t> </a:t>
            </a:r>
            <a:r>
              <a:rPr lang="en-US" sz="2200" dirty="0" err="1" smtClean="0"/>
              <a:t>pabrik</a:t>
            </a:r>
            <a:r>
              <a:rPr lang="en-US" sz="2200" dirty="0" smtClean="0"/>
              <a:t>: Tata </a:t>
            </a:r>
            <a:r>
              <a:rPr lang="en-US" sz="2200" dirty="0" err="1" smtClean="0"/>
              <a:t>letak</a:t>
            </a:r>
            <a:r>
              <a:rPr lang="en-US" sz="2200" dirty="0" smtClean="0"/>
              <a:t>, </a:t>
            </a:r>
            <a:r>
              <a:rPr lang="en-US" sz="2200" dirty="0" err="1" smtClean="0"/>
              <a:t>pengadaan</a:t>
            </a:r>
            <a:r>
              <a:rPr lang="en-US" sz="2200" dirty="0" smtClean="0"/>
              <a:t> </a:t>
            </a:r>
            <a:r>
              <a:rPr lang="en-US" sz="2200" dirty="0" err="1" smtClean="0"/>
              <a:t>dan</a:t>
            </a:r>
            <a:r>
              <a:rPr lang="en-US" sz="2200" dirty="0" smtClean="0"/>
              <a:t> </a:t>
            </a:r>
            <a:r>
              <a:rPr lang="en-US" sz="2200" dirty="0" err="1" smtClean="0"/>
              <a:t>peremajaan</a:t>
            </a:r>
            <a:r>
              <a:rPr lang="en-US" sz="2200" dirty="0" smtClean="0"/>
              <a:t> </a:t>
            </a:r>
            <a:r>
              <a:rPr lang="en-US" sz="2200" dirty="0" err="1" smtClean="0"/>
              <a:t>peralatan</a:t>
            </a:r>
            <a:r>
              <a:rPr lang="en-US" sz="2200" dirty="0" smtClean="0"/>
              <a:t>, </a:t>
            </a:r>
            <a:r>
              <a:rPr lang="en-US" sz="2200" dirty="0" err="1" smtClean="0"/>
              <a:t>perancangan</a:t>
            </a:r>
            <a:r>
              <a:rPr lang="en-US" sz="2200" dirty="0" smtClean="0"/>
              <a:t> </a:t>
            </a:r>
            <a:r>
              <a:rPr lang="en-US" sz="2200" dirty="0" err="1" smtClean="0"/>
              <a:t>produk</a:t>
            </a:r>
            <a:r>
              <a:rPr lang="en-US" sz="2200" dirty="0" smtClean="0"/>
              <a:t>, </a:t>
            </a:r>
            <a:r>
              <a:rPr lang="en-US" sz="2200" dirty="0" err="1" smtClean="0"/>
              <a:t>perkakas</a:t>
            </a:r>
            <a:r>
              <a:rPr lang="en-US" sz="2200" dirty="0" smtClean="0"/>
              <a:t>, </a:t>
            </a:r>
            <a:r>
              <a:rPr lang="en-US" sz="2200" dirty="0" err="1" smtClean="0"/>
              <a:t>peralatan</a:t>
            </a:r>
            <a:r>
              <a:rPr lang="en-US" sz="2200" dirty="0" smtClean="0"/>
              <a:t>. </a:t>
            </a:r>
          </a:p>
          <a:p>
            <a:pPr marL="530225" lvl="1" indent="-176213">
              <a:buFontTx/>
              <a:buChar char="-"/>
              <a:defRPr/>
            </a:pPr>
            <a:r>
              <a:rPr lang="en-US" sz="2400" u="sng" dirty="0" err="1" smtClean="0"/>
              <a:t>Sarana</a:t>
            </a:r>
            <a:r>
              <a:rPr lang="en-US" sz="2400" dirty="0" smtClean="0"/>
              <a:t>:</a:t>
            </a:r>
          </a:p>
          <a:p>
            <a:pPr marL="722313" lvl="2" indent="-279400">
              <a:buFont typeface="Arial" pitchFamily="34" charset="0"/>
              <a:buChar char="•"/>
              <a:defRPr/>
            </a:pPr>
            <a:r>
              <a:rPr lang="en-US" sz="2200" dirty="0" err="1" smtClean="0"/>
              <a:t>Statistika</a:t>
            </a:r>
            <a:r>
              <a:rPr lang="en-US" sz="2200" dirty="0" smtClean="0"/>
              <a:t>, </a:t>
            </a:r>
            <a:r>
              <a:rPr lang="en-US" sz="2200" dirty="0" err="1" smtClean="0"/>
              <a:t>Penelitian</a:t>
            </a:r>
            <a:r>
              <a:rPr lang="en-US" sz="2200" dirty="0" smtClean="0"/>
              <a:t> </a:t>
            </a:r>
            <a:r>
              <a:rPr lang="en-US" sz="2200" dirty="0" err="1" smtClean="0"/>
              <a:t>Operasional</a:t>
            </a:r>
            <a:r>
              <a:rPr lang="en-US" sz="2200" dirty="0" smtClean="0"/>
              <a:t>, </a:t>
            </a:r>
            <a:r>
              <a:rPr lang="en-US" sz="2200" dirty="0" err="1" smtClean="0"/>
              <a:t>Psikologi</a:t>
            </a:r>
            <a:r>
              <a:rPr lang="en-US" sz="2200" dirty="0" smtClean="0"/>
              <a:t> </a:t>
            </a:r>
            <a:r>
              <a:rPr lang="en-US" sz="2200" dirty="0" err="1" smtClean="0"/>
              <a:t>Industri</a:t>
            </a:r>
            <a:endParaRPr lang="en-US" sz="2200" dirty="0" smtClean="0"/>
          </a:p>
          <a:p>
            <a:pPr lvl="1">
              <a:buFontTx/>
              <a:buNone/>
              <a:defRPr/>
            </a:pPr>
            <a:endParaRPr lang="en-US" sz="2400" dirty="0"/>
          </a:p>
        </p:txBody>
      </p:sp>
      <p:sp>
        <p:nvSpPr>
          <p:cNvPr id="3" name="Slide Number Placeholder 2"/>
          <p:cNvSpPr>
            <a:spLocks noGrp="1"/>
          </p:cNvSpPr>
          <p:nvPr>
            <p:ph type="sldNum" sz="quarter" idx="12"/>
          </p:nvPr>
        </p:nvSpPr>
        <p:spPr/>
        <p:txBody>
          <a:bodyPr/>
          <a:lstStyle/>
          <a:p>
            <a:pPr>
              <a:defRPr/>
            </a:pPr>
            <a:fld id="{B46A107E-9B4F-42CD-ACAB-9861B46F74FF}" type="slidenum">
              <a:rPr lang="en-US" smtClean="0"/>
              <a:pPr>
                <a:defRPr/>
              </a:pPr>
              <a:t>26</a:t>
            </a:fld>
            <a:endParaRPr lang="en-US"/>
          </a:p>
        </p:txBody>
      </p:sp>
      <p:sp>
        <p:nvSpPr>
          <p:cNvPr id="5" name="Rounded Rectangle 4"/>
          <p:cNvSpPr/>
          <p:nvPr/>
        </p:nvSpPr>
        <p:spPr>
          <a:xfrm>
            <a:off x="914400" y="381000"/>
            <a:ext cx="7315200" cy="762000"/>
          </a:xfrm>
          <a:prstGeom prst="roundRect">
            <a:avLst/>
          </a:prstGeom>
          <a:solidFill>
            <a:srgbClr val="CCFFCC"/>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800" dirty="0" err="1">
                <a:solidFill>
                  <a:schemeClr val="tx1"/>
                </a:solidFill>
              </a:rPr>
              <a:t>Perkembangan</a:t>
            </a:r>
            <a:r>
              <a:rPr lang="en-US" sz="2800" dirty="0">
                <a:solidFill>
                  <a:schemeClr val="tx1"/>
                </a:solidFill>
              </a:rPr>
              <a:t> </a:t>
            </a:r>
            <a:r>
              <a:rPr lang="en-US" sz="2800" dirty="0" err="1">
                <a:solidFill>
                  <a:schemeClr val="tx1"/>
                </a:solidFill>
              </a:rPr>
              <a:t>Teknik</a:t>
            </a:r>
            <a:r>
              <a:rPr lang="en-US" sz="2800" dirty="0">
                <a:solidFill>
                  <a:schemeClr val="tx1"/>
                </a:solidFill>
              </a:rPr>
              <a:t> </a:t>
            </a:r>
            <a:r>
              <a:rPr lang="en-US" sz="2800" dirty="0" err="1">
                <a:solidFill>
                  <a:schemeClr val="tx1"/>
                </a:solidFill>
              </a:rPr>
              <a:t>Industri</a:t>
            </a:r>
            <a:r>
              <a:rPr lang="en-US" sz="2800" dirty="0">
                <a:solidFill>
                  <a:schemeClr val="tx1"/>
                </a:solidFill>
              </a:rPr>
              <a:t> 1950 - 1970</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endParaRPr lang="id-ID" sz="3200" smtClean="0"/>
          </a:p>
        </p:txBody>
      </p:sp>
      <p:sp>
        <p:nvSpPr>
          <p:cNvPr id="30723" name="Content Placeholder 3"/>
          <p:cNvSpPr>
            <a:spLocks noGrp="1"/>
          </p:cNvSpPr>
          <p:nvPr>
            <p:ph idx="1"/>
          </p:nvPr>
        </p:nvSpPr>
        <p:spPr>
          <a:xfrm>
            <a:off x="381000" y="1295400"/>
            <a:ext cx="8534400" cy="4525963"/>
          </a:xfrm>
        </p:spPr>
        <p:txBody>
          <a:bodyPr/>
          <a:lstStyle/>
          <a:p>
            <a:r>
              <a:rPr lang="en-US" sz="2400" smtClean="0"/>
              <a:t>AIIE menjadi IIE: </a:t>
            </a:r>
            <a:r>
              <a:rPr lang="en-US" sz="2400" i="1" smtClean="0"/>
              <a:t>Institute of Industrial Engineers </a:t>
            </a:r>
            <a:endParaRPr lang="en-US" sz="2400" smtClean="0"/>
          </a:p>
          <a:p>
            <a:pPr>
              <a:buFontTx/>
              <a:buNone/>
            </a:pPr>
            <a:r>
              <a:rPr lang="en-US" sz="2800" smtClean="0"/>
              <a:t>	- </a:t>
            </a:r>
            <a:r>
              <a:rPr lang="en-US" sz="2400" u="sng" smtClean="0"/>
              <a:t>Bidang perhatian</a:t>
            </a:r>
            <a:r>
              <a:rPr lang="en-US" sz="2400" smtClean="0"/>
              <a:t>:</a:t>
            </a:r>
          </a:p>
          <a:p>
            <a:pPr lvl="1">
              <a:buFont typeface="Arial" pitchFamily="34" charset="0"/>
              <a:buChar char="•"/>
            </a:pPr>
            <a:r>
              <a:rPr lang="en-US" sz="2200" u="sng" smtClean="0"/>
              <a:t>Bidang Industri</a:t>
            </a:r>
            <a:r>
              <a:rPr lang="en-US" sz="2200" smtClean="0"/>
              <a:t>: Antariksa, Bank dan Keuangan, Industri Elektronika, Pemerintahan, Seni Grafis, Pelayanan Kesehatan, Retail, Industri Baja, Transportasi dan Distribusi, Utilitas.</a:t>
            </a:r>
          </a:p>
          <a:p>
            <a:pPr lvl="1">
              <a:buFont typeface="Arial" pitchFamily="34" charset="0"/>
              <a:buChar char="•"/>
            </a:pPr>
            <a:r>
              <a:rPr lang="en-US" sz="2200" u="sng" smtClean="0"/>
              <a:t>Bidang Sistem Manusia dan Informasi</a:t>
            </a:r>
            <a:r>
              <a:rPr lang="en-US" sz="2200" smtClean="0"/>
              <a:t>: Komputer dan Sistem Informasi, Ekonomi Teknik, Ergonomi, Hubungan Kerja dan Industri, Manajemen, Pengukuran Kerja, Tata Cara.</a:t>
            </a:r>
          </a:p>
          <a:p>
            <a:pPr lvl="1">
              <a:buFont typeface="Arial" pitchFamily="34" charset="0"/>
              <a:buChar char="•"/>
            </a:pPr>
            <a:r>
              <a:rPr lang="en-US" sz="2200" u="sng" smtClean="0"/>
              <a:t>Bidang Sistem Produksi</a:t>
            </a:r>
            <a:r>
              <a:rPr lang="en-US" sz="2200" smtClean="0"/>
              <a:t>: Manajemen Energi, Perancangan dan Perencanaan Fasilitas, Sistem Manufaktur, Penelitian Operasional, Pengendalian Produksi dan Persediaan, Pengendalian Mutu, Keandalan. </a:t>
            </a:r>
            <a:endParaRPr lang="en-US" sz="2400" smtClean="0"/>
          </a:p>
        </p:txBody>
      </p:sp>
      <p:sp>
        <p:nvSpPr>
          <p:cNvPr id="3" name="Slide Number Placeholder 2"/>
          <p:cNvSpPr>
            <a:spLocks noGrp="1"/>
          </p:cNvSpPr>
          <p:nvPr>
            <p:ph type="sldNum" sz="quarter" idx="12"/>
          </p:nvPr>
        </p:nvSpPr>
        <p:spPr/>
        <p:txBody>
          <a:bodyPr/>
          <a:lstStyle/>
          <a:p>
            <a:pPr>
              <a:defRPr/>
            </a:pPr>
            <a:fld id="{E658624F-F531-4BD2-83D2-AFC28B58B94A}" type="slidenum">
              <a:rPr lang="en-US" smtClean="0"/>
              <a:pPr>
                <a:defRPr/>
              </a:pPr>
              <a:t>27</a:t>
            </a:fld>
            <a:endParaRPr lang="en-US" dirty="0"/>
          </a:p>
        </p:txBody>
      </p:sp>
      <p:sp>
        <p:nvSpPr>
          <p:cNvPr id="5" name="Rounded Rectangle 4"/>
          <p:cNvSpPr/>
          <p:nvPr/>
        </p:nvSpPr>
        <p:spPr>
          <a:xfrm>
            <a:off x="914400" y="381000"/>
            <a:ext cx="7315200" cy="762000"/>
          </a:xfrm>
          <a:prstGeom prst="roundRect">
            <a:avLst/>
          </a:prstGeom>
          <a:solidFill>
            <a:srgbClr val="CCFFCC"/>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800" dirty="0" err="1">
                <a:solidFill>
                  <a:schemeClr val="tx1"/>
                </a:solidFill>
              </a:rPr>
              <a:t>Perkembangan</a:t>
            </a:r>
            <a:r>
              <a:rPr lang="en-US" sz="2800" dirty="0">
                <a:solidFill>
                  <a:schemeClr val="tx1"/>
                </a:solidFill>
              </a:rPr>
              <a:t> </a:t>
            </a:r>
            <a:r>
              <a:rPr lang="en-US" sz="2800" dirty="0" err="1">
                <a:solidFill>
                  <a:schemeClr val="tx1"/>
                </a:solidFill>
              </a:rPr>
              <a:t>Teknik</a:t>
            </a:r>
            <a:r>
              <a:rPr lang="en-US" sz="2800" dirty="0">
                <a:solidFill>
                  <a:schemeClr val="tx1"/>
                </a:solidFill>
              </a:rPr>
              <a:t> </a:t>
            </a:r>
            <a:r>
              <a:rPr lang="en-US" sz="2800" dirty="0" err="1">
                <a:solidFill>
                  <a:schemeClr val="tx1"/>
                </a:solidFill>
              </a:rPr>
              <a:t>Industri</a:t>
            </a:r>
            <a:r>
              <a:rPr lang="en-US" sz="2800" dirty="0">
                <a:solidFill>
                  <a:schemeClr val="tx1"/>
                </a:solidFill>
              </a:rPr>
              <a:t> 1970 - 1990</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endParaRPr lang="id-ID" sz="3200" smtClean="0"/>
          </a:p>
        </p:txBody>
      </p:sp>
      <p:sp>
        <p:nvSpPr>
          <p:cNvPr id="31747" name="Content Placeholder 3"/>
          <p:cNvSpPr>
            <a:spLocks noGrp="1"/>
          </p:cNvSpPr>
          <p:nvPr>
            <p:ph idx="1"/>
          </p:nvPr>
        </p:nvSpPr>
        <p:spPr>
          <a:xfrm>
            <a:off x="381000" y="1295400"/>
            <a:ext cx="8534400" cy="4525963"/>
          </a:xfrm>
        </p:spPr>
        <p:txBody>
          <a:bodyPr/>
          <a:lstStyle/>
          <a:p>
            <a:r>
              <a:rPr lang="en-US" sz="2400" smtClean="0"/>
              <a:t>Topik-topik baru:</a:t>
            </a:r>
          </a:p>
          <a:p>
            <a:pPr lvl="1"/>
            <a:r>
              <a:rPr lang="en-US" sz="2000" smtClean="0"/>
              <a:t>CIM: Computer Integrated Manufacturing</a:t>
            </a:r>
          </a:p>
          <a:p>
            <a:pPr lvl="1"/>
            <a:r>
              <a:rPr lang="en-US" sz="2000" smtClean="0"/>
              <a:t>DSS: Decision Support System</a:t>
            </a:r>
          </a:p>
          <a:p>
            <a:pPr lvl="1"/>
            <a:r>
              <a:rPr lang="en-US" sz="2000" smtClean="0"/>
              <a:t>JIT: Just-in-Time Process Planning, Lean Manufacturing, TOC ( Theory of Constraint)</a:t>
            </a:r>
          </a:p>
          <a:p>
            <a:pPr lvl="1"/>
            <a:r>
              <a:rPr lang="en-US" sz="2000" smtClean="0"/>
              <a:t>Supply Chain</a:t>
            </a:r>
          </a:p>
          <a:p>
            <a:pPr lvl="1"/>
            <a:r>
              <a:rPr lang="en-US" sz="2000" smtClean="0"/>
              <a:t>Perkembangan variasi dari Sistem Produksi, Penelitian Operasional, Manajemen Sumber Daya Manusia, dsb.</a:t>
            </a:r>
          </a:p>
          <a:p>
            <a:pPr lvl="1"/>
            <a:r>
              <a:rPr lang="en-US" sz="2000" smtClean="0"/>
              <a:t>Knowledge-based Management, dll.</a:t>
            </a:r>
          </a:p>
          <a:p>
            <a:pPr lvl="1">
              <a:buFontTx/>
              <a:buNone/>
            </a:pPr>
            <a:r>
              <a:rPr lang="en-US" sz="2400" smtClean="0"/>
              <a:t>Topik-topik lama tetap berkembang:</a:t>
            </a:r>
          </a:p>
          <a:p>
            <a:pPr lvl="1">
              <a:buFontTx/>
              <a:buChar char="-"/>
            </a:pPr>
            <a:r>
              <a:rPr lang="en-US" sz="2000" smtClean="0"/>
              <a:t>Ergonomi</a:t>
            </a:r>
          </a:p>
          <a:p>
            <a:pPr lvl="1">
              <a:buFontTx/>
              <a:buChar char="-"/>
            </a:pPr>
            <a:r>
              <a:rPr lang="en-US" sz="2000" smtClean="0"/>
              <a:t>Perancangan Produk, Perencanaan Fasilitas, dsb.</a:t>
            </a:r>
          </a:p>
          <a:p>
            <a:r>
              <a:rPr lang="en-US" sz="2400" smtClean="0"/>
              <a:t>Didasari oleh perkembangan komputer dan teknologi informasi.</a:t>
            </a:r>
          </a:p>
          <a:p>
            <a:pPr>
              <a:buFontTx/>
              <a:buNone/>
            </a:pPr>
            <a:r>
              <a:rPr lang="en-US" sz="2800" smtClean="0"/>
              <a:t>	</a:t>
            </a:r>
            <a:endParaRPr lang="en-US" sz="2400" smtClean="0"/>
          </a:p>
        </p:txBody>
      </p:sp>
      <p:sp>
        <p:nvSpPr>
          <p:cNvPr id="3" name="Slide Number Placeholder 2"/>
          <p:cNvSpPr>
            <a:spLocks noGrp="1"/>
          </p:cNvSpPr>
          <p:nvPr>
            <p:ph type="sldNum" sz="quarter" idx="12"/>
          </p:nvPr>
        </p:nvSpPr>
        <p:spPr/>
        <p:txBody>
          <a:bodyPr/>
          <a:lstStyle/>
          <a:p>
            <a:pPr>
              <a:defRPr/>
            </a:pPr>
            <a:fld id="{883F2456-624E-47BD-A2F9-91813A440E8B}" type="slidenum">
              <a:rPr lang="en-US" smtClean="0"/>
              <a:pPr>
                <a:defRPr/>
              </a:pPr>
              <a:t>28</a:t>
            </a:fld>
            <a:endParaRPr lang="en-US" dirty="0"/>
          </a:p>
        </p:txBody>
      </p:sp>
      <p:sp>
        <p:nvSpPr>
          <p:cNvPr id="5" name="Rounded Rectangle 4"/>
          <p:cNvSpPr/>
          <p:nvPr/>
        </p:nvSpPr>
        <p:spPr>
          <a:xfrm>
            <a:off x="914400" y="381000"/>
            <a:ext cx="7315200" cy="762000"/>
          </a:xfrm>
          <a:prstGeom prst="roundRect">
            <a:avLst/>
          </a:prstGeom>
          <a:solidFill>
            <a:srgbClr val="CCFFCC"/>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800" dirty="0" err="1">
                <a:solidFill>
                  <a:schemeClr val="tx1"/>
                </a:solidFill>
              </a:rPr>
              <a:t>Perkembangan</a:t>
            </a:r>
            <a:r>
              <a:rPr lang="en-US" sz="2800" dirty="0">
                <a:solidFill>
                  <a:schemeClr val="tx1"/>
                </a:solidFill>
              </a:rPr>
              <a:t> </a:t>
            </a:r>
            <a:r>
              <a:rPr lang="en-US" sz="2800" dirty="0" err="1">
                <a:solidFill>
                  <a:schemeClr val="tx1"/>
                </a:solidFill>
              </a:rPr>
              <a:t>Teknik</a:t>
            </a:r>
            <a:r>
              <a:rPr lang="en-US" sz="2800" dirty="0">
                <a:solidFill>
                  <a:schemeClr val="tx1"/>
                </a:solidFill>
              </a:rPr>
              <a:t> </a:t>
            </a:r>
            <a:r>
              <a:rPr lang="en-US" sz="2800" dirty="0" err="1">
                <a:solidFill>
                  <a:schemeClr val="tx1"/>
                </a:solidFill>
              </a:rPr>
              <a:t>Industri</a:t>
            </a:r>
            <a:r>
              <a:rPr lang="en-US" sz="2800" dirty="0">
                <a:solidFill>
                  <a:schemeClr val="tx1"/>
                </a:solidFill>
              </a:rPr>
              <a:t> sejak1990</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Slide Number Placeholder 4"/>
          <p:cNvSpPr>
            <a:spLocks noGrp="1"/>
          </p:cNvSpPr>
          <p:nvPr>
            <p:ph type="sldNum" sz="quarter" idx="12"/>
          </p:nvPr>
        </p:nvSpPr>
        <p:spPr>
          <a:xfrm>
            <a:off x="4038600" y="6477000"/>
            <a:ext cx="5105400" cy="228600"/>
          </a:xfrm>
        </p:spPr>
        <p:txBody>
          <a:bodyPr/>
          <a:lstStyle/>
          <a:p>
            <a:pPr>
              <a:defRPr/>
            </a:pPr>
            <a:r>
              <a:rPr lang="en-US" dirty="0" smtClean="0"/>
              <a:t>29</a:t>
            </a:r>
            <a:endParaRPr lang="en-US" dirty="0"/>
          </a:p>
        </p:txBody>
      </p:sp>
      <p:sp>
        <p:nvSpPr>
          <p:cNvPr id="32771" name="Rectangle 1026"/>
          <p:cNvSpPr>
            <a:spLocks noGrp="1" noChangeArrowheads="1"/>
          </p:cNvSpPr>
          <p:nvPr>
            <p:ph type="title"/>
          </p:nvPr>
        </p:nvSpPr>
        <p:spPr>
          <a:xfrm>
            <a:off x="0" y="333375"/>
            <a:ext cx="9144000" cy="792163"/>
          </a:xfrm>
          <a:solidFill>
            <a:srgbClr val="FFFF99"/>
          </a:solidFill>
        </p:spPr>
        <p:txBody>
          <a:bodyPr/>
          <a:lstStyle/>
          <a:p>
            <a:r>
              <a:rPr lang="en-US" sz="3200" b="1" smtClean="0">
                <a:solidFill>
                  <a:srgbClr val="336600"/>
                </a:solidFill>
              </a:rPr>
              <a:t>Chronology of Development In the Evolution of IE</a:t>
            </a:r>
            <a:endParaRPr lang="en-US" smtClean="0"/>
          </a:p>
        </p:txBody>
      </p:sp>
      <p:sp>
        <p:nvSpPr>
          <p:cNvPr id="32772" name="Line 1027"/>
          <p:cNvSpPr>
            <a:spLocks noChangeShapeType="1"/>
          </p:cNvSpPr>
          <p:nvPr/>
        </p:nvSpPr>
        <p:spPr bwMode="auto">
          <a:xfrm>
            <a:off x="539750" y="5280025"/>
            <a:ext cx="8077200" cy="0"/>
          </a:xfrm>
          <a:prstGeom prst="line">
            <a:avLst/>
          </a:prstGeom>
          <a:noFill/>
          <a:ln w="9525">
            <a:solidFill>
              <a:schemeClr val="tx1"/>
            </a:solidFill>
            <a:round/>
            <a:headEnd/>
            <a:tailEnd/>
          </a:ln>
        </p:spPr>
        <p:txBody>
          <a:bodyPr wrap="none" anchor="ctr"/>
          <a:lstStyle/>
          <a:p>
            <a:endParaRPr lang="id-ID"/>
          </a:p>
        </p:txBody>
      </p:sp>
      <p:sp>
        <p:nvSpPr>
          <p:cNvPr id="32773" name="Text Box 1028"/>
          <p:cNvSpPr txBox="1">
            <a:spLocks noChangeArrowheads="1"/>
          </p:cNvSpPr>
          <p:nvPr/>
        </p:nvSpPr>
        <p:spPr bwMode="auto">
          <a:xfrm>
            <a:off x="304800" y="5334000"/>
            <a:ext cx="9067800" cy="338138"/>
          </a:xfrm>
          <a:prstGeom prst="rect">
            <a:avLst/>
          </a:prstGeom>
          <a:noFill/>
          <a:ln w="9525">
            <a:noFill/>
            <a:miter lim="800000"/>
            <a:headEnd/>
            <a:tailEnd/>
          </a:ln>
        </p:spPr>
        <p:txBody>
          <a:bodyPr>
            <a:spAutoFit/>
          </a:bodyPr>
          <a:lstStyle/>
          <a:p>
            <a:pPr>
              <a:spcBef>
                <a:spcPct val="50000"/>
              </a:spcBef>
            </a:pPr>
            <a:r>
              <a:rPr lang="en-US" sz="1600" b="1"/>
              <a:t>1494       1750         1890     1900    1915      1929       1941       1958         1980       1990   2000</a:t>
            </a:r>
          </a:p>
        </p:txBody>
      </p:sp>
      <p:sp>
        <p:nvSpPr>
          <p:cNvPr id="32774" name="Text Box 1029"/>
          <p:cNvSpPr txBox="1">
            <a:spLocks noChangeArrowheads="1"/>
          </p:cNvSpPr>
          <p:nvPr/>
        </p:nvSpPr>
        <p:spPr bwMode="auto">
          <a:xfrm>
            <a:off x="0" y="5661025"/>
            <a:ext cx="9372600" cy="501650"/>
          </a:xfrm>
          <a:prstGeom prst="rect">
            <a:avLst/>
          </a:prstGeom>
          <a:noFill/>
          <a:ln w="9525">
            <a:noFill/>
            <a:miter lim="800000"/>
            <a:headEnd/>
            <a:tailEnd/>
          </a:ln>
        </p:spPr>
        <p:txBody>
          <a:bodyPr>
            <a:spAutoFit/>
          </a:bodyPr>
          <a:lstStyle/>
          <a:p>
            <a:pPr>
              <a:lnSpc>
                <a:spcPct val="30000"/>
              </a:lnSpc>
              <a:spcBef>
                <a:spcPct val="50000"/>
              </a:spcBef>
            </a:pPr>
            <a:endParaRPr lang="en-US" sz="1400" b="1"/>
          </a:p>
          <a:p>
            <a:pPr>
              <a:lnSpc>
                <a:spcPct val="30000"/>
              </a:lnSpc>
              <a:spcBef>
                <a:spcPct val="50000"/>
              </a:spcBef>
            </a:pPr>
            <a:r>
              <a:rPr lang="en-US" sz="1400" b="1"/>
              <a:t>                       </a:t>
            </a:r>
            <a:r>
              <a:rPr lang="en-US" sz="1400" b="1">
                <a:solidFill>
                  <a:srgbClr val="9900CC"/>
                </a:solidFill>
              </a:rPr>
              <a:t>Industrial                                World     Depres     World       Space              High       Globalization</a:t>
            </a:r>
          </a:p>
          <a:p>
            <a:pPr>
              <a:lnSpc>
                <a:spcPct val="30000"/>
              </a:lnSpc>
              <a:spcBef>
                <a:spcPct val="50000"/>
              </a:spcBef>
            </a:pPr>
            <a:r>
              <a:rPr lang="en-US" sz="1400" b="1">
                <a:solidFill>
                  <a:srgbClr val="9900CC"/>
                </a:solidFill>
              </a:rPr>
              <a:t>                      Revolution                                War I       sion        War II        Age           Technology</a:t>
            </a:r>
            <a:endParaRPr lang="en-US" sz="1400"/>
          </a:p>
        </p:txBody>
      </p:sp>
      <p:sp>
        <p:nvSpPr>
          <p:cNvPr id="32775" name="Text Box 1030"/>
          <p:cNvSpPr txBox="1">
            <a:spLocks noChangeArrowheads="1"/>
          </p:cNvSpPr>
          <p:nvPr/>
        </p:nvSpPr>
        <p:spPr bwMode="auto">
          <a:xfrm>
            <a:off x="0" y="4581525"/>
            <a:ext cx="9144000" cy="533400"/>
          </a:xfrm>
          <a:prstGeom prst="rect">
            <a:avLst/>
          </a:prstGeom>
          <a:noFill/>
          <a:ln w="9525">
            <a:noFill/>
            <a:miter lim="800000"/>
            <a:headEnd/>
            <a:tailEnd/>
          </a:ln>
        </p:spPr>
        <p:txBody>
          <a:bodyPr>
            <a:spAutoFit/>
          </a:bodyPr>
          <a:lstStyle/>
          <a:p>
            <a:pPr>
              <a:lnSpc>
                <a:spcPct val="35000"/>
              </a:lnSpc>
              <a:spcBef>
                <a:spcPct val="50000"/>
              </a:spcBef>
            </a:pPr>
            <a:endParaRPr lang="en-US" sz="1400" b="1"/>
          </a:p>
          <a:p>
            <a:pPr>
              <a:lnSpc>
                <a:spcPct val="35000"/>
              </a:lnSpc>
              <a:spcBef>
                <a:spcPct val="50000"/>
              </a:spcBef>
            </a:pPr>
            <a:r>
              <a:rPr lang="en-US" sz="1400" b="1"/>
              <a:t>                                               </a:t>
            </a:r>
            <a:r>
              <a:rPr lang="en-US" sz="1400" b="1">
                <a:solidFill>
                  <a:srgbClr val="CC0000"/>
                </a:solidFill>
              </a:rPr>
              <a:t>Time                  Piece                        Layout       Net-   Optimi-     Auto-     CIM</a:t>
            </a:r>
          </a:p>
          <a:p>
            <a:pPr>
              <a:lnSpc>
                <a:spcPct val="35000"/>
              </a:lnSpc>
              <a:spcBef>
                <a:spcPct val="50000"/>
              </a:spcBef>
            </a:pPr>
            <a:r>
              <a:rPr lang="en-US" sz="1400" b="1">
                <a:solidFill>
                  <a:srgbClr val="CC0000"/>
                </a:solidFill>
              </a:rPr>
              <a:t>Accounting                           Studi                 Work         SQC                         work   zation      mation</a:t>
            </a:r>
            <a:endParaRPr lang="en-US" sz="1400" b="1"/>
          </a:p>
        </p:txBody>
      </p:sp>
      <p:sp>
        <p:nvSpPr>
          <p:cNvPr id="32776" name="Line 1031"/>
          <p:cNvSpPr>
            <a:spLocks noChangeShapeType="1"/>
          </p:cNvSpPr>
          <p:nvPr/>
        </p:nvSpPr>
        <p:spPr bwMode="auto">
          <a:xfrm>
            <a:off x="1447800" y="3124200"/>
            <a:ext cx="2590800" cy="0"/>
          </a:xfrm>
          <a:prstGeom prst="line">
            <a:avLst/>
          </a:prstGeom>
          <a:noFill/>
          <a:ln w="9525">
            <a:solidFill>
              <a:schemeClr val="tx1"/>
            </a:solidFill>
            <a:round/>
            <a:headEnd/>
            <a:tailEnd type="triangle" w="med" len="med"/>
          </a:ln>
        </p:spPr>
        <p:txBody>
          <a:bodyPr wrap="none" anchor="ctr"/>
          <a:lstStyle/>
          <a:p>
            <a:endParaRPr lang="id-ID"/>
          </a:p>
        </p:txBody>
      </p:sp>
      <p:sp>
        <p:nvSpPr>
          <p:cNvPr id="32777" name="Line 1032"/>
          <p:cNvSpPr>
            <a:spLocks noChangeShapeType="1"/>
          </p:cNvSpPr>
          <p:nvPr/>
        </p:nvSpPr>
        <p:spPr bwMode="auto">
          <a:xfrm>
            <a:off x="3810000" y="2819400"/>
            <a:ext cx="2362200" cy="0"/>
          </a:xfrm>
          <a:prstGeom prst="line">
            <a:avLst/>
          </a:prstGeom>
          <a:noFill/>
          <a:ln w="9525">
            <a:solidFill>
              <a:schemeClr val="tx1"/>
            </a:solidFill>
            <a:round/>
            <a:headEnd/>
            <a:tailEnd type="triangle" w="med" len="med"/>
          </a:ln>
        </p:spPr>
        <p:txBody>
          <a:bodyPr wrap="none" anchor="ctr"/>
          <a:lstStyle/>
          <a:p>
            <a:endParaRPr lang="id-ID"/>
          </a:p>
        </p:txBody>
      </p:sp>
      <p:sp>
        <p:nvSpPr>
          <p:cNvPr id="32778" name="Line 1033"/>
          <p:cNvSpPr>
            <a:spLocks noChangeShapeType="1"/>
          </p:cNvSpPr>
          <p:nvPr/>
        </p:nvSpPr>
        <p:spPr bwMode="auto">
          <a:xfrm>
            <a:off x="6096000" y="2362200"/>
            <a:ext cx="2362200" cy="0"/>
          </a:xfrm>
          <a:prstGeom prst="line">
            <a:avLst/>
          </a:prstGeom>
          <a:noFill/>
          <a:ln w="9525">
            <a:solidFill>
              <a:schemeClr val="tx1"/>
            </a:solidFill>
            <a:round/>
            <a:headEnd/>
            <a:tailEnd type="triangle" w="med" len="med"/>
          </a:ln>
        </p:spPr>
        <p:txBody>
          <a:bodyPr wrap="none" anchor="ctr"/>
          <a:lstStyle/>
          <a:p>
            <a:endParaRPr lang="id-ID"/>
          </a:p>
        </p:txBody>
      </p:sp>
      <p:sp>
        <p:nvSpPr>
          <p:cNvPr id="32779" name="Text Box 1034"/>
          <p:cNvSpPr txBox="1">
            <a:spLocks noChangeArrowheads="1"/>
          </p:cNvSpPr>
          <p:nvPr/>
        </p:nvSpPr>
        <p:spPr bwMode="auto">
          <a:xfrm>
            <a:off x="1752600" y="2819400"/>
            <a:ext cx="1981200" cy="304800"/>
          </a:xfrm>
          <a:prstGeom prst="rect">
            <a:avLst/>
          </a:prstGeom>
          <a:noFill/>
          <a:ln w="9525">
            <a:noFill/>
            <a:miter lim="800000"/>
            <a:headEnd/>
            <a:tailEnd/>
          </a:ln>
        </p:spPr>
        <p:txBody>
          <a:bodyPr>
            <a:spAutoFit/>
          </a:bodyPr>
          <a:lstStyle/>
          <a:p>
            <a:pPr algn="ctr">
              <a:spcBef>
                <a:spcPct val="50000"/>
              </a:spcBef>
            </a:pPr>
            <a:r>
              <a:rPr lang="en-US" sz="1400" b="1"/>
              <a:t>Scientific Management</a:t>
            </a:r>
          </a:p>
        </p:txBody>
      </p:sp>
      <p:sp>
        <p:nvSpPr>
          <p:cNvPr id="32780" name="Text Box 1035"/>
          <p:cNvSpPr txBox="1">
            <a:spLocks noChangeArrowheads="1"/>
          </p:cNvSpPr>
          <p:nvPr/>
        </p:nvSpPr>
        <p:spPr bwMode="auto">
          <a:xfrm>
            <a:off x="3886200" y="2590800"/>
            <a:ext cx="1981200" cy="304800"/>
          </a:xfrm>
          <a:prstGeom prst="rect">
            <a:avLst/>
          </a:prstGeom>
          <a:noFill/>
          <a:ln w="9525">
            <a:noFill/>
            <a:miter lim="800000"/>
            <a:headEnd/>
            <a:tailEnd/>
          </a:ln>
        </p:spPr>
        <p:txBody>
          <a:bodyPr>
            <a:spAutoFit/>
          </a:bodyPr>
          <a:lstStyle/>
          <a:p>
            <a:pPr algn="ctr">
              <a:spcBef>
                <a:spcPct val="50000"/>
              </a:spcBef>
            </a:pPr>
            <a:r>
              <a:rPr lang="en-US" sz="1400" b="1"/>
              <a:t>Industrial Engineering</a:t>
            </a:r>
          </a:p>
        </p:txBody>
      </p:sp>
      <p:sp>
        <p:nvSpPr>
          <p:cNvPr id="32781" name="Text Box 1036"/>
          <p:cNvSpPr txBox="1">
            <a:spLocks noChangeArrowheads="1"/>
          </p:cNvSpPr>
          <p:nvPr/>
        </p:nvSpPr>
        <p:spPr bwMode="auto">
          <a:xfrm>
            <a:off x="6172200" y="1905000"/>
            <a:ext cx="1981200" cy="495300"/>
          </a:xfrm>
          <a:prstGeom prst="rect">
            <a:avLst/>
          </a:prstGeom>
          <a:noFill/>
          <a:ln w="9525">
            <a:noFill/>
            <a:miter lim="800000"/>
            <a:headEnd/>
            <a:tailEnd/>
          </a:ln>
        </p:spPr>
        <p:txBody>
          <a:bodyPr>
            <a:spAutoFit/>
          </a:bodyPr>
          <a:lstStyle/>
          <a:p>
            <a:pPr algn="ctr">
              <a:lnSpc>
                <a:spcPct val="30000"/>
              </a:lnSpc>
              <a:spcBef>
                <a:spcPct val="50000"/>
              </a:spcBef>
            </a:pPr>
            <a:endParaRPr lang="en-US" sz="1400" b="1"/>
          </a:p>
          <a:p>
            <a:pPr algn="ctr">
              <a:lnSpc>
                <a:spcPct val="30000"/>
              </a:lnSpc>
              <a:spcBef>
                <a:spcPct val="50000"/>
              </a:spcBef>
            </a:pPr>
            <a:r>
              <a:rPr lang="en-US" sz="1400" b="1"/>
              <a:t>Industrial &amp; System</a:t>
            </a:r>
          </a:p>
          <a:p>
            <a:pPr algn="ctr">
              <a:lnSpc>
                <a:spcPct val="30000"/>
              </a:lnSpc>
              <a:spcBef>
                <a:spcPct val="50000"/>
              </a:spcBef>
            </a:pPr>
            <a:r>
              <a:rPr lang="en-US" sz="1400" b="1"/>
              <a:t>Engineering</a:t>
            </a:r>
          </a:p>
        </p:txBody>
      </p:sp>
      <p:sp>
        <p:nvSpPr>
          <p:cNvPr id="32782" name="Line 1037"/>
          <p:cNvSpPr>
            <a:spLocks noChangeShapeType="1"/>
          </p:cNvSpPr>
          <p:nvPr/>
        </p:nvSpPr>
        <p:spPr bwMode="auto">
          <a:xfrm>
            <a:off x="1447800" y="2057400"/>
            <a:ext cx="4191000" cy="0"/>
          </a:xfrm>
          <a:prstGeom prst="line">
            <a:avLst/>
          </a:prstGeom>
          <a:noFill/>
          <a:ln w="9525">
            <a:solidFill>
              <a:srgbClr val="CC0000"/>
            </a:solidFill>
            <a:prstDash val="lgDash"/>
            <a:round/>
            <a:headEnd type="triangle" w="med" len="med"/>
            <a:tailEnd type="triangle" w="med" len="med"/>
          </a:ln>
        </p:spPr>
        <p:txBody>
          <a:bodyPr wrap="none" anchor="ctr"/>
          <a:lstStyle/>
          <a:p>
            <a:endParaRPr lang="id-ID"/>
          </a:p>
        </p:txBody>
      </p:sp>
      <p:sp>
        <p:nvSpPr>
          <p:cNvPr id="32783" name="Line 1038"/>
          <p:cNvSpPr>
            <a:spLocks noChangeShapeType="1"/>
          </p:cNvSpPr>
          <p:nvPr/>
        </p:nvSpPr>
        <p:spPr bwMode="auto">
          <a:xfrm>
            <a:off x="5562600" y="1752600"/>
            <a:ext cx="2895600" cy="0"/>
          </a:xfrm>
          <a:prstGeom prst="line">
            <a:avLst/>
          </a:prstGeom>
          <a:noFill/>
          <a:ln w="9525">
            <a:solidFill>
              <a:srgbClr val="CC0000"/>
            </a:solidFill>
            <a:prstDash val="lgDash"/>
            <a:round/>
            <a:headEnd type="triangle" w="med" len="med"/>
            <a:tailEnd type="triangle" w="med" len="med"/>
          </a:ln>
        </p:spPr>
        <p:txBody>
          <a:bodyPr wrap="none" anchor="ctr"/>
          <a:lstStyle/>
          <a:p>
            <a:endParaRPr lang="id-ID"/>
          </a:p>
        </p:txBody>
      </p:sp>
      <p:sp>
        <p:nvSpPr>
          <p:cNvPr id="32784" name="Line 1039"/>
          <p:cNvSpPr>
            <a:spLocks noChangeShapeType="1"/>
          </p:cNvSpPr>
          <p:nvPr/>
        </p:nvSpPr>
        <p:spPr bwMode="auto">
          <a:xfrm>
            <a:off x="4876800" y="2514600"/>
            <a:ext cx="1295400" cy="0"/>
          </a:xfrm>
          <a:prstGeom prst="line">
            <a:avLst/>
          </a:prstGeom>
          <a:noFill/>
          <a:ln w="9525">
            <a:solidFill>
              <a:schemeClr val="tx1"/>
            </a:solidFill>
            <a:round/>
            <a:headEnd/>
            <a:tailEnd type="triangle" w="med" len="med"/>
          </a:ln>
        </p:spPr>
        <p:txBody>
          <a:bodyPr wrap="none" anchor="ctr"/>
          <a:lstStyle/>
          <a:p>
            <a:endParaRPr lang="id-ID"/>
          </a:p>
        </p:txBody>
      </p:sp>
      <p:sp>
        <p:nvSpPr>
          <p:cNvPr id="32785" name="Text Box 1040"/>
          <p:cNvSpPr txBox="1">
            <a:spLocks noChangeArrowheads="1"/>
          </p:cNvSpPr>
          <p:nvPr/>
        </p:nvSpPr>
        <p:spPr bwMode="auto">
          <a:xfrm>
            <a:off x="3886200" y="2209800"/>
            <a:ext cx="2514600" cy="304800"/>
          </a:xfrm>
          <a:prstGeom prst="rect">
            <a:avLst/>
          </a:prstGeom>
          <a:noFill/>
          <a:ln w="9525">
            <a:noFill/>
            <a:miter lim="800000"/>
            <a:headEnd/>
            <a:tailEnd/>
          </a:ln>
        </p:spPr>
        <p:txBody>
          <a:bodyPr>
            <a:spAutoFit/>
          </a:bodyPr>
          <a:lstStyle/>
          <a:p>
            <a:pPr algn="ctr">
              <a:spcBef>
                <a:spcPct val="50000"/>
              </a:spcBef>
            </a:pPr>
            <a:r>
              <a:rPr lang="en-US" sz="1400" b="1"/>
              <a:t>Operation Research</a:t>
            </a:r>
          </a:p>
        </p:txBody>
      </p:sp>
      <p:sp>
        <p:nvSpPr>
          <p:cNvPr id="32786" name="Line 1041"/>
          <p:cNvSpPr>
            <a:spLocks noChangeShapeType="1"/>
          </p:cNvSpPr>
          <p:nvPr/>
        </p:nvSpPr>
        <p:spPr bwMode="auto">
          <a:xfrm flipV="1">
            <a:off x="6172200" y="2362200"/>
            <a:ext cx="228600" cy="152400"/>
          </a:xfrm>
          <a:prstGeom prst="line">
            <a:avLst/>
          </a:prstGeom>
          <a:noFill/>
          <a:ln w="9525">
            <a:solidFill>
              <a:schemeClr val="tx1"/>
            </a:solidFill>
            <a:round/>
            <a:headEnd/>
            <a:tailEnd type="triangle" w="med" len="med"/>
          </a:ln>
        </p:spPr>
        <p:txBody>
          <a:bodyPr wrap="none" anchor="ctr"/>
          <a:lstStyle/>
          <a:p>
            <a:endParaRPr lang="id-ID"/>
          </a:p>
        </p:txBody>
      </p:sp>
      <p:sp>
        <p:nvSpPr>
          <p:cNvPr id="32787" name="Line 1042"/>
          <p:cNvSpPr>
            <a:spLocks noChangeShapeType="1"/>
          </p:cNvSpPr>
          <p:nvPr/>
        </p:nvSpPr>
        <p:spPr bwMode="auto">
          <a:xfrm flipV="1">
            <a:off x="6096000" y="2362200"/>
            <a:ext cx="609600" cy="457200"/>
          </a:xfrm>
          <a:prstGeom prst="line">
            <a:avLst/>
          </a:prstGeom>
          <a:noFill/>
          <a:ln w="9525">
            <a:solidFill>
              <a:schemeClr val="tx1"/>
            </a:solidFill>
            <a:round/>
            <a:headEnd/>
            <a:tailEnd type="triangle" w="med" len="med"/>
          </a:ln>
        </p:spPr>
        <p:txBody>
          <a:bodyPr wrap="none" anchor="ctr"/>
          <a:lstStyle/>
          <a:p>
            <a:endParaRPr lang="id-ID"/>
          </a:p>
        </p:txBody>
      </p:sp>
      <p:sp>
        <p:nvSpPr>
          <p:cNvPr id="32788" name="Text Box 1043"/>
          <p:cNvSpPr txBox="1">
            <a:spLocks noChangeArrowheads="1"/>
          </p:cNvSpPr>
          <p:nvPr/>
        </p:nvSpPr>
        <p:spPr bwMode="auto">
          <a:xfrm>
            <a:off x="1905000" y="1676400"/>
            <a:ext cx="3352800" cy="457200"/>
          </a:xfrm>
          <a:prstGeom prst="rect">
            <a:avLst/>
          </a:prstGeom>
          <a:noFill/>
          <a:ln w="9525">
            <a:noFill/>
            <a:miter lim="800000"/>
            <a:headEnd/>
            <a:tailEnd/>
          </a:ln>
        </p:spPr>
        <p:txBody>
          <a:bodyPr>
            <a:spAutoFit/>
          </a:bodyPr>
          <a:lstStyle/>
          <a:p>
            <a:pPr algn="ctr">
              <a:spcBef>
                <a:spcPct val="50000"/>
              </a:spcBef>
            </a:pPr>
            <a:r>
              <a:rPr lang="en-US" b="1"/>
              <a:t>Micro View</a:t>
            </a:r>
            <a:endParaRPr lang="en-US" sz="1600" b="1"/>
          </a:p>
        </p:txBody>
      </p:sp>
      <p:sp>
        <p:nvSpPr>
          <p:cNvPr id="32789" name="Text Box 1044"/>
          <p:cNvSpPr txBox="1">
            <a:spLocks noChangeArrowheads="1"/>
          </p:cNvSpPr>
          <p:nvPr/>
        </p:nvSpPr>
        <p:spPr bwMode="auto">
          <a:xfrm>
            <a:off x="533400" y="4572000"/>
            <a:ext cx="1905000" cy="528638"/>
          </a:xfrm>
          <a:prstGeom prst="rect">
            <a:avLst/>
          </a:prstGeom>
          <a:noFill/>
          <a:ln w="9525">
            <a:noFill/>
            <a:miter lim="800000"/>
            <a:headEnd/>
            <a:tailEnd/>
          </a:ln>
        </p:spPr>
        <p:txBody>
          <a:bodyPr>
            <a:spAutoFit/>
          </a:bodyPr>
          <a:lstStyle/>
          <a:p>
            <a:pPr algn="ctr">
              <a:lnSpc>
                <a:spcPct val="35000"/>
              </a:lnSpc>
              <a:spcBef>
                <a:spcPct val="50000"/>
              </a:spcBef>
            </a:pPr>
            <a:endParaRPr lang="en-US" sz="1400" b="1"/>
          </a:p>
          <a:p>
            <a:pPr algn="ctr">
              <a:lnSpc>
                <a:spcPct val="35000"/>
              </a:lnSpc>
              <a:spcBef>
                <a:spcPct val="50000"/>
              </a:spcBef>
            </a:pPr>
            <a:r>
              <a:rPr lang="en-US" sz="1400" b="1"/>
              <a:t>Interchangeable</a:t>
            </a:r>
          </a:p>
          <a:p>
            <a:pPr algn="ctr">
              <a:lnSpc>
                <a:spcPct val="35000"/>
              </a:lnSpc>
              <a:spcBef>
                <a:spcPct val="50000"/>
              </a:spcBef>
            </a:pPr>
            <a:r>
              <a:rPr lang="en-US" sz="1400" b="1"/>
              <a:t>Part</a:t>
            </a:r>
          </a:p>
        </p:txBody>
      </p:sp>
      <p:sp>
        <p:nvSpPr>
          <p:cNvPr id="32790" name="Line 1045"/>
          <p:cNvSpPr>
            <a:spLocks noChangeShapeType="1"/>
          </p:cNvSpPr>
          <p:nvPr/>
        </p:nvSpPr>
        <p:spPr bwMode="auto">
          <a:xfrm>
            <a:off x="1454150" y="4670425"/>
            <a:ext cx="0" cy="609600"/>
          </a:xfrm>
          <a:prstGeom prst="line">
            <a:avLst/>
          </a:prstGeom>
          <a:noFill/>
          <a:ln w="9525">
            <a:solidFill>
              <a:schemeClr val="tx1"/>
            </a:solidFill>
            <a:prstDash val="dash"/>
            <a:round/>
            <a:headEnd/>
            <a:tailEnd type="triangle" w="med" len="med"/>
          </a:ln>
        </p:spPr>
        <p:txBody>
          <a:bodyPr wrap="none" anchor="ctr"/>
          <a:lstStyle/>
          <a:p>
            <a:endParaRPr lang="id-ID"/>
          </a:p>
        </p:txBody>
      </p:sp>
      <p:sp>
        <p:nvSpPr>
          <p:cNvPr id="32791" name="Line 1046"/>
          <p:cNvSpPr>
            <a:spLocks noChangeShapeType="1"/>
          </p:cNvSpPr>
          <p:nvPr/>
        </p:nvSpPr>
        <p:spPr bwMode="auto">
          <a:xfrm>
            <a:off x="2368550" y="5127625"/>
            <a:ext cx="0" cy="152400"/>
          </a:xfrm>
          <a:prstGeom prst="line">
            <a:avLst/>
          </a:prstGeom>
          <a:noFill/>
          <a:ln w="9525">
            <a:solidFill>
              <a:schemeClr val="tx1"/>
            </a:solidFill>
            <a:round/>
            <a:headEnd/>
            <a:tailEnd type="triangle" w="med" len="med"/>
          </a:ln>
        </p:spPr>
        <p:txBody>
          <a:bodyPr wrap="none" anchor="ctr"/>
          <a:lstStyle/>
          <a:p>
            <a:endParaRPr lang="id-ID"/>
          </a:p>
        </p:txBody>
      </p:sp>
      <p:sp>
        <p:nvSpPr>
          <p:cNvPr id="32792" name="Line 1047"/>
          <p:cNvSpPr>
            <a:spLocks noChangeShapeType="1"/>
          </p:cNvSpPr>
          <p:nvPr/>
        </p:nvSpPr>
        <p:spPr bwMode="auto">
          <a:xfrm>
            <a:off x="3587750" y="5203825"/>
            <a:ext cx="0" cy="76200"/>
          </a:xfrm>
          <a:prstGeom prst="line">
            <a:avLst/>
          </a:prstGeom>
          <a:noFill/>
          <a:ln w="9525">
            <a:solidFill>
              <a:schemeClr val="tx1"/>
            </a:solidFill>
            <a:round/>
            <a:headEnd/>
            <a:tailEnd type="triangle" w="med" len="med"/>
          </a:ln>
        </p:spPr>
        <p:txBody>
          <a:bodyPr wrap="none" anchor="ctr"/>
          <a:lstStyle/>
          <a:p>
            <a:endParaRPr lang="id-ID"/>
          </a:p>
        </p:txBody>
      </p:sp>
      <p:sp>
        <p:nvSpPr>
          <p:cNvPr id="32793" name="Line 1048"/>
          <p:cNvSpPr>
            <a:spLocks noChangeShapeType="1"/>
          </p:cNvSpPr>
          <p:nvPr/>
        </p:nvSpPr>
        <p:spPr bwMode="auto">
          <a:xfrm>
            <a:off x="4349750" y="5127625"/>
            <a:ext cx="0" cy="152400"/>
          </a:xfrm>
          <a:prstGeom prst="line">
            <a:avLst/>
          </a:prstGeom>
          <a:noFill/>
          <a:ln w="9525">
            <a:solidFill>
              <a:schemeClr val="tx1"/>
            </a:solidFill>
            <a:round/>
            <a:headEnd/>
            <a:tailEnd type="triangle" w="med" len="med"/>
          </a:ln>
        </p:spPr>
        <p:txBody>
          <a:bodyPr wrap="none" anchor="ctr"/>
          <a:lstStyle/>
          <a:p>
            <a:endParaRPr lang="id-ID"/>
          </a:p>
        </p:txBody>
      </p:sp>
      <p:sp>
        <p:nvSpPr>
          <p:cNvPr id="32794" name="Line 1049"/>
          <p:cNvSpPr>
            <a:spLocks noChangeShapeType="1"/>
          </p:cNvSpPr>
          <p:nvPr/>
        </p:nvSpPr>
        <p:spPr bwMode="auto">
          <a:xfrm>
            <a:off x="5111750" y="4975225"/>
            <a:ext cx="0" cy="304800"/>
          </a:xfrm>
          <a:prstGeom prst="line">
            <a:avLst/>
          </a:prstGeom>
          <a:noFill/>
          <a:ln w="9525">
            <a:solidFill>
              <a:schemeClr val="tx1"/>
            </a:solidFill>
            <a:prstDash val="dash"/>
            <a:round/>
            <a:headEnd/>
            <a:tailEnd type="triangle" w="med" len="med"/>
          </a:ln>
        </p:spPr>
        <p:txBody>
          <a:bodyPr wrap="none" anchor="ctr"/>
          <a:lstStyle/>
          <a:p>
            <a:endParaRPr lang="id-ID"/>
          </a:p>
        </p:txBody>
      </p:sp>
      <p:sp>
        <p:nvSpPr>
          <p:cNvPr id="32795" name="Line 1050"/>
          <p:cNvSpPr>
            <a:spLocks noChangeShapeType="1"/>
          </p:cNvSpPr>
          <p:nvPr/>
        </p:nvSpPr>
        <p:spPr bwMode="auto">
          <a:xfrm>
            <a:off x="5873750" y="5203825"/>
            <a:ext cx="0" cy="76200"/>
          </a:xfrm>
          <a:prstGeom prst="line">
            <a:avLst/>
          </a:prstGeom>
          <a:noFill/>
          <a:ln w="9525">
            <a:solidFill>
              <a:schemeClr val="tx1"/>
            </a:solidFill>
            <a:round/>
            <a:headEnd/>
            <a:tailEnd type="triangle" w="med" len="med"/>
          </a:ln>
        </p:spPr>
        <p:txBody>
          <a:bodyPr wrap="none" anchor="ctr"/>
          <a:lstStyle/>
          <a:p>
            <a:endParaRPr lang="id-ID"/>
          </a:p>
        </p:txBody>
      </p:sp>
      <p:sp>
        <p:nvSpPr>
          <p:cNvPr id="32796" name="Line 1051"/>
          <p:cNvSpPr>
            <a:spLocks noChangeShapeType="1"/>
          </p:cNvSpPr>
          <p:nvPr/>
        </p:nvSpPr>
        <p:spPr bwMode="auto">
          <a:xfrm>
            <a:off x="6788150" y="4899025"/>
            <a:ext cx="0" cy="381000"/>
          </a:xfrm>
          <a:prstGeom prst="line">
            <a:avLst/>
          </a:prstGeom>
          <a:noFill/>
          <a:ln w="9525">
            <a:solidFill>
              <a:schemeClr val="tx1"/>
            </a:solidFill>
            <a:prstDash val="dash"/>
            <a:round/>
            <a:headEnd/>
            <a:tailEnd type="triangle" w="med" len="med"/>
          </a:ln>
        </p:spPr>
        <p:txBody>
          <a:bodyPr wrap="none" anchor="ctr"/>
          <a:lstStyle/>
          <a:p>
            <a:endParaRPr lang="id-ID"/>
          </a:p>
        </p:txBody>
      </p:sp>
      <p:sp>
        <p:nvSpPr>
          <p:cNvPr id="32797" name="Line 1052"/>
          <p:cNvSpPr>
            <a:spLocks noChangeShapeType="1"/>
          </p:cNvSpPr>
          <p:nvPr/>
        </p:nvSpPr>
        <p:spPr bwMode="auto">
          <a:xfrm>
            <a:off x="7626350" y="4899025"/>
            <a:ext cx="0" cy="381000"/>
          </a:xfrm>
          <a:prstGeom prst="line">
            <a:avLst/>
          </a:prstGeom>
          <a:noFill/>
          <a:ln w="9525">
            <a:solidFill>
              <a:schemeClr val="tx1"/>
            </a:solidFill>
            <a:prstDash val="dash"/>
            <a:round/>
            <a:headEnd/>
            <a:tailEnd type="triangle" w="med" len="med"/>
          </a:ln>
        </p:spPr>
        <p:txBody>
          <a:bodyPr wrap="none" anchor="ctr"/>
          <a:lstStyle/>
          <a:p>
            <a:endParaRPr lang="id-ID"/>
          </a:p>
        </p:txBody>
      </p:sp>
      <p:sp>
        <p:nvSpPr>
          <p:cNvPr id="32798" name="Text Box 1053"/>
          <p:cNvSpPr txBox="1">
            <a:spLocks noChangeArrowheads="1"/>
          </p:cNvSpPr>
          <p:nvPr/>
        </p:nvSpPr>
        <p:spPr bwMode="auto">
          <a:xfrm>
            <a:off x="5334000" y="1295400"/>
            <a:ext cx="3352800" cy="457200"/>
          </a:xfrm>
          <a:prstGeom prst="rect">
            <a:avLst/>
          </a:prstGeom>
          <a:noFill/>
          <a:ln w="9525">
            <a:noFill/>
            <a:miter lim="800000"/>
            <a:headEnd/>
            <a:tailEnd/>
          </a:ln>
        </p:spPr>
        <p:txBody>
          <a:bodyPr>
            <a:spAutoFit/>
          </a:bodyPr>
          <a:lstStyle/>
          <a:p>
            <a:pPr algn="ctr">
              <a:spcBef>
                <a:spcPct val="50000"/>
              </a:spcBef>
            </a:pPr>
            <a:r>
              <a:rPr lang="en-US" b="1"/>
              <a:t>Macro View</a:t>
            </a:r>
            <a:endParaRPr lang="en-US" sz="1600" b="1"/>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algn="l" eaLnBrk="1" hangingPunct="1"/>
            <a:r>
              <a:rPr lang="en-US" sz="4000" smtClean="0"/>
              <a:t>  Mengapa ada Teknik Industri?</a:t>
            </a:r>
          </a:p>
        </p:txBody>
      </p:sp>
      <p:sp>
        <p:nvSpPr>
          <p:cNvPr id="6147" name="Content Placeholder 2"/>
          <p:cNvSpPr>
            <a:spLocks noGrp="1"/>
          </p:cNvSpPr>
          <p:nvPr>
            <p:ph idx="1"/>
          </p:nvPr>
        </p:nvSpPr>
        <p:spPr/>
        <p:txBody>
          <a:bodyPr/>
          <a:lstStyle/>
          <a:p>
            <a:pPr eaLnBrk="1" hangingPunct="1"/>
            <a:r>
              <a:rPr lang="en-US" smtClean="0"/>
              <a:t>Disiplin Teknik Industri lahir pada saat revolusi industri.</a:t>
            </a:r>
          </a:p>
          <a:p>
            <a:pPr eaLnBrk="1" hangingPunct="1"/>
            <a:r>
              <a:rPr lang="en-US" smtClean="0"/>
              <a:t>Revolusi industri membuat cara produksi berubah dari </a:t>
            </a:r>
            <a:r>
              <a:rPr lang="en-US" i="1" smtClean="0"/>
              <a:t>craft industry </a:t>
            </a:r>
            <a:r>
              <a:rPr lang="en-US" smtClean="0"/>
              <a:t>menjadi </a:t>
            </a:r>
            <a:r>
              <a:rPr lang="en-US" i="1" smtClean="0"/>
              <a:t>mass production</a:t>
            </a:r>
            <a:endParaRPr lang="id-ID" smtClean="0"/>
          </a:p>
          <a:p>
            <a:pPr eaLnBrk="1" hangingPunct="1">
              <a:buFontTx/>
              <a:buNone/>
            </a:pPr>
            <a:endParaRPr lang="id-ID" smtClean="0"/>
          </a:p>
          <a:p>
            <a:pPr eaLnBrk="1" hangingPunct="1"/>
            <a:endParaRPr lang="en-US" smtClean="0"/>
          </a:p>
        </p:txBody>
      </p:sp>
      <p:sp>
        <p:nvSpPr>
          <p:cNvPr id="6" name="Slide Number Placeholder 5"/>
          <p:cNvSpPr>
            <a:spLocks noGrp="1"/>
          </p:cNvSpPr>
          <p:nvPr>
            <p:ph type="sldNum" sz="quarter" idx="12"/>
          </p:nvPr>
        </p:nvSpPr>
        <p:spPr>
          <a:xfrm>
            <a:off x="6858000" y="6400800"/>
            <a:ext cx="2133600" cy="244475"/>
          </a:xfrm>
        </p:spPr>
        <p:txBody>
          <a:bodyPr/>
          <a:lstStyle/>
          <a:p>
            <a:pPr>
              <a:defRPr/>
            </a:pPr>
            <a:fld id="{5D03A5E6-93CC-4A85-A263-C093C47953F0}" type="slidenum">
              <a:rPr lang="en-US" smtClean="0"/>
              <a:pPr>
                <a:defRPr/>
              </a:pPr>
              <a:t>3</a:t>
            </a:fld>
            <a:endParaRPr lang="en-US" dirty="0"/>
          </a:p>
        </p:txBody>
      </p:sp>
      <p:pic>
        <p:nvPicPr>
          <p:cNvPr id="6149" name="Picture 4"/>
          <p:cNvPicPr>
            <a:picLocks noChangeAspect="1" noChangeArrowheads="1"/>
          </p:cNvPicPr>
          <p:nvPr/>
        </p:nvPicPr>
        <p:blipFill>
          <a:blip r:embed="rId2" cstate="print"/>
          <a:srcRect/>
          <a:stretch>
            <a:fillRect/>
          </a:stretch>
        </p:blipFill>
        <p:spPr bwMode="auto">
          <a:xfrm>
            <a:off x="7924800" y="228600"/>
            <a:ext cx="1001713" cy="8683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Title 1"/>
          <p:cNvSpPr>
            <a:spLocks noGrp="1"/>
          </p:cNvSpPr>
          <p:nvPr>
            <p:ph type="title"/>
          </p:nvPr>
        </p:nvSpPr>
        <p:spPr/>
        <p:txBody>
          <a:bodyPr/>
          <a:lstStyle/>
          <a:p>
            <a:r>
              <a:rPr lang="en-US" sz="3200" smtClean="0"/>
              <a:t>Structure body of knowledge </a:t>
            </a:r>
            <a:br>
              <a:rPr lang="en-US" sz="3200" smtClean="0"/>
            </a:br>
            <a:r>
              <a:rPr lang="en-US" sz="2400" smtClean="0"/>
              <a:t>(Billes, 1991)</a:t>
            </a:r>
          </a:p>
        </p:txBody>
      </p:sp>
      <p:sp>
        <p:nvSpPr>
          <p:cNvPr id="1028" name="Content Placeholder 2"/>
          <p:cNvSpPr>
            <a:spLocks noGrp="1"/>
          </p:cNvSpPr>
          <p:nvPr>
            <p:ph idx="1"/>
          </p:nvPr>
        </p:nvSpPr>
        <p:spPr/>
        <p:txBody>
          <a:bodyPr/>
          <a:lstStyle/>
          <a:p>
            <a:endParaRPr lang="id-ID" smtClean="0"/>
          </a:p>
        </p:txBody>
      </p:sp>
      <p:sp>
        <p:nvSpPr>
          <p:cNvPr id="4" name="Slide Number Placeholder 3"/>
          <p:cNvSpPr>
            <a:spLocks noGrp="1"/>
          </p:cNvSpPr>
          <p:nvPr>
            <p:ph type="sldNum" sz="quarter" idx="12"/>
          </p:nvPr>
        </p:nvSpPr>
        <p:spPr/>
        <p:txBody>
          <a:bodyPr/>
          <a:lstStyle/>
          <a:p>
            <a:pPr>
              <a:defRPr/>
            </a:pPr>
            <a:fld id="{CF04C4B5-9BCE-48B1-A02F-C150132C2640}" type="slidenum">
              <a:rPr lang="en-US" smtClean="0"/>
              <a:pPr>
                <a:defRPr/>
              </a:pPr>
              <a:t>30</a:t>
            </a:fld>
            <a:endParaRPr lang="en-US"/>
          </a:p>
        </p:txBody>
      </p:sp>
      <p:graphicFrame>
        <p:nvGraphicFramePr>
          <p:cNvPr id="1026" name="Object 2"/>
          <p:cNvGraphicFramePr>
            <a:graphicFrameLocks noChangeAspect="1"/>
          </p:cNvGraphicFramePr>
          <p:nvPr/>
        </p:nvGraphicFramePr>
        <p:xfrm>
          <a:off x="685800" y="1600200"/>
          <a:ext cx="7851775" cy="4343400"/>
        </p:xfrm>
        <a:graphic>
          <a:graphicData uri="http://schemas.openxmlformats.org/presentationml/2006/ole">
            <mc:AlternateContent xmlns:mc="http://schemas.openxmlformats.org/markup-compatibility/2006">
              <mc:Choice xmlns:v="urn:schemas-microsoft-com:vml" Requires="v">
                <p:oleObj spid="_x0000_s1027" name="Visio" r:id="rId3" imgW="5086766" imgH="2566798" progId="Visio.Drawing.11">
                  <p:embed/>
                </p:oleObj>
              </mc:Choice>
              <mc:Fallback>
                <p:oleObj name="Visio" r:id="rId3" imgW="5086766" imgH="2566798" progId="Visio.Drawing.11">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1600200"/>
                        <a:ext cx="7851775" cy="434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US" sz="3200" smtClean="0"/>
              <a:t>Lingkup fungsi utama Teknik Industri</a:t>
            </a:r>
          </a:p>
        </p:txBody>
      </p:sp>
      <p:sp>
        <p:nvSpPr>
          <p:cNvPr id="33795" name="Content Placeholder 2"/>
          <p:cNvSpPr>
            <a:spLocks noGrp="1"/>
          </p:cNvSpPr>
          <p:nvPr>
            <p:ph idx="1"/>
          </p:nvPr>
        </p:nvSpPr>
        <p:spPr/>
        <p:txBody>
          <a:bodyPr/>
          <a:lstStyle/>
          <a:p>
            <a:pPr>
              <a:buFontTx/>
              <a:buNone/>
            </a:pPr>
            <a:endParaRPr lang="en-US" smtClean="0"/>
          </a:p>
          <a:p>
            <a:pPr>
              <a:buFontTx/>
              <a:buNone/>
            </a:pPr>
            <a:endParaRPr lang="en-US" smtClean="0"/>
          </a:p>
          <a:p>
            <a:pPr>
              <a:buFontTx/>
              <a:buNone/>
            </a:pPr>
            <a:endParaRPr lang="en-US" smtClean="0"/>
          </a:p>
          <a:p>
            <a:pPr>
              <a:buFontTx/>
              <a:buNone/>
            </a:pPr>
            <a:endParaRPr lang="en-US" smtClean="0"/>
          </a:p>
          <a:p>
            <a:pPr>
              <a:buFontTx/>
              <a:buNone/>
            </a:pPr>
            <a:endParaRPr lang="en-US" smtClean="0"/>
          </a:p>
          <a:p>
            <a:pPr>
              <a:buFontTx/>
              <a:buNone/>
            </a:pPr>
            <a:endParaRPr lang="en-US" smtClean="0"/>
          </a:p>
          <a:p>
            <a:pPr>
              <a:buFontTx/>
              <a:buNone/>
            </a:pPr>
            <a:r>
              <a:rPr lang="en-US" sz="1800" smtClean="0"/>
              <a:t>    (Biles, 1991)</a:t>
            </a:r>
          </a:p>
        </p:txBody>
      </p:sp>
      <p:sp>
        <p:nvSpPr>
          <p:cNvPr id="4" name="Slide Number Placeholder 3"/>
          <p:cNvSpPr>
            <a:spLocks noGrp="1"/>
          </p:cNvSpPr>
          <p:nvPr>
            <p:ph type="sldNum" sz="quarter" idx="12"/>
          </p:nvPr>
        </p:nvSpPr>
        <p:spPr/>
        <p:txBody>
          <a:bodyPr/>
          <a:lstStyle/>
          <a:p>
            <a:pPr>
              <a:defRPr/>
            </a:pPr>
            <a:fld id="{059208D3-84DB-4143-88BA-DB8A0FEFC15B}" type="slidenum">
              <a:rPr lang="en-US" smtClean="0"/>
              <a:pPr>
                <a:defRPr/>
              </a:pPr>
              <a:t>31</a:t>
            </a:fld>
            <a:endParaRPr lang="en-US"/>
          </a:p>
        </p:txBody>
      </p:sp>
      <p:sp>
        <p:nvSpPr>
          <p:cNvPr id="5" name="Oval 4"/>
          <p:cNvSpPr/>
          <p:nvPr/>
        </p:nvSpPr>
        <p:spPr>
          <a:xfrm>
            <a:off x="2133600" y="1600200"/>
            <a:ext cx="5257800" cy="4419600"/>
          </a:xfrm>
          <a:prstGeom prst="ellipse">
            <a:avLst/>
          </a:prstGeom>
          <a:solidFill>
            <a:srgbClr val="CCFFCC"/>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Oval 5"/>
          <p:cNvSpPr/>
          <p:nvPr/>
        </p:nvSpPr>
        <p:spPr>
          <a:xfrm>
            <a:off x="4419600" y="2209800"/>
            <a:ext cx="2590800" cy="1981200"/>
          </a:xfrm>
          <a:prstGeom prst="ellipse">
            <a:avLst/>
          </a:prstGeom>
          <a:solidFill>
            <a:srgbClr val="FEE2F5"/>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solidFill>
                  <a:schemeClr val="tx1"/>
                </a:solidFill>
              </a:rPr>
              <a:t>Production Engineering</a:t>
            </a:r>
          </a:p>
        </p:txBody>
      </p:sp>
      <p:sp>
        <p:nvSpPr>
          <p:cNvPr id="7" name="Oval 6"/>
          <p:cNvSpPr/>
          <p:nvPr/>
        </p:nvSpPr>
        <p:spPr>
          <a:xfrm>
            <a:off x="3581400" y="3810000"/>
            <a:ext cx="2514600" cy="1981200"/>
          </a:xfrm>
          <a:prstGeom prst="ellipse">
            <a:avLst/>
          </a:prstGeom>
          <a:solidFill>
            <a:srgbClr val="FFD4C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solidFill>
                  <a:schemeClr val="tx1"/>
                </a:solidFill>
              </a:rPr>
              <a:t>Ergonomics/Human Factors Engineering</a:t>
            </a:r>
          </a:p>
        </p:txBody>
      </p:sp>
      <p:sp>
        <p:nvSpPr>
          <p:cNvPr id="8" name="Oval 7"/>
          <p:cNvSpPr/>
          <p:nvPr/>
        </p:nvSpPr>
        <p:spPr>
          <a:xfrm>
            <a:off x="2362200" y="2590800"/>
            <a:ext cx="2514600" cy="1676400"/>
          </a:xfrm>
          <a:prstGeom prst="ellipse">
            <a:avLst/>
          </a:prstGeom>
          <a:solidFill>
            <a:srgbClr val="CFF9F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solidFill>
                  <a:schemeClr val="tx1"/>
                </a:solidFill>
              </a:rPr>
              <a:t>Operational Science</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en-US" sz="3200" smtClean="0"/>
              <a:t>Body of knowledge (1)</a:t>
            </a:r>
          </a:p>
        </p:txBody>
      </p:sp>
      <p:sp>
        <p:nvSpPr>
          <p:cNvPr id="34819" name="Content Placeholder 2"/>
          <p:cNvSpPr>
            <a:spLocks noGrp="1"/>
          </p:cNvSpPr>
          <p:nvPr>
            <p:ph idx="1"/>
          </p:nvPr>
        </p:nvSpPr>
        <p:spPr>
          <a:xfrm>
            <a:off x="457200" y="1600200"/>
            <a:ext cx="8458200" cy="4525963"/>
          </a:xfrm>
        </p:spPr>
        <p:txBody>
          <a:bodyPr/>
          <a:lstStyle/>
          <a:p>
            <a:r>
              <a:rPr lang="en-US" sz="2800" b="1" i="1" smtClean="0"/>
              <a:t>Production Engineering</a:t>
            </a:r>
            <a:r>
              <a:rPr lang="en-US" smtClean="0"/>
              <a:t>:                          </a:t>
            </a:r>
            <a:r>
              <a:rPr lang="en-US" sz="2800" smtClean="0"/>
              <a:t>ilmu dan pengetahuan yang berkenaan dengan perancangan dan pengelolaan proses manufaktur serta perencanaaan dan pengendalian produksi, seperti Perencanaan dan Pengendalian Produksi, Tata Letak Pabrik, dll.</a:t>
            </a:r>
          </a:p>
        </p:txBody>
      </p:sp>
      <p:sp>
        <p:nvSpPr>
          <p:cNvPr id="4" name="Slide Number Placeholder 3"/>
          <p:cNvSpPr>
            <a:spLocks noGrp="1"/>
          </p:cNvSpPr>
          <p:nvPr>
            <p:ph type="sldNum" sz="quarter" idx="12"/>
          </p:nvPr>
        </p:nvSpPr>
        <p:spPr/>
        <p:txBody>
          <a:bodyPr/>
          <a:lstStyle/>
          <a:p>
            <a:pPr>
              <a:defRPr/>
            </a:pPr>
            <a:fld id="{C93D89BE-98C4-4926-97EA-33A3F8493C89}" type="slidenum">
              <a:rPr lang="en-US" smtClean="0"/>
              <a:pPr>
                <a:defRPr/>
              </a:pPr>
              <a:t>32</a:t>
            </a:fld>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r>
              <a:rPr lang="en-US" sz="3200" smtClean="0"/>
              <a:t>Body of knowledge (2)</a:t>
            </a:r>
          </a:p>
        </p:txBody>
      </p:sp>
      <p:sp>
        <p:nvSpPr>
          <p:cNvPr id="35843" name="Content Placeholder 2"/>
          <p:cNvSpPr>
            <a:spLocks noGrp="1"/>
          </p:cNvSpPr>
          <p:nvPr>
            <p:ph idx="1"/>
          </p:nvPr>
        </p:nvSpPr>
        <p:spPr/>
        <p:txBody>
          <a:bodyPr/>
          <a:lstStyle/>
          <a:p>
            <a:r>
              <a:rPr lang="en-US" sz="2800" b="1" i="1" smtClean="0"/>
              <a:t>Operational Science</a:t>
            </a:r>
            <a:r>
              <a:rPr lang="en-US" sz="2800" smtClean="0"/>
              <a:t>:</a:t>
            </a:r>
          </a:p>
          <a:p>
            <a:pPr>
              <a:buFontTx/>
              <a:buNone/>
            </a:pPr>
            <a:r>
              <a:rPr lang="en-US" sz="2800" smtClean="0"/>
              <a:t>	ilmu dan pengetahuan yang berkaitan dengan pengaturan perilaku dan pengelolaan kelompok kerja, seperti Penelitian Operasional, Perancangan Organisasi, Sistem Informasi Manajemen, Analisis Ekonomi, dll.</a:t>
            </a:r>
          </a:p>
        </p:txBody>
      </p:sp>
      <p:sp>
        <p:nvSpPr>
          <p:cNvPr id="4" name="Slide Number Placeholder 3"/>
          <p:cNvSpPr>
            <a:spLocks noGrp="1"/>
          </p:cNvSpPr>
          <p:nvPr>
            <p:ph type="sldNum" sz="quarter" idx="12"/>
          </p:nvPr>
        </p:nvSpPr>
        <p:spPr/>
        <p:txBody>
          <a:bodyPr/>
          <a:lstStyle/>
          <a:p>
            <a:pPr>
              <a:defRPr/>
            </a:pPr>
            <a:fld id="{17093A7C-ADE4-41D1-8238-2D4859BFF4FC}" type="slidenum">
              <a:rPr lang="en-US" smtClean="0"/>
              <a:pPr>
                <a:defRPr/>
              </a:pPr>
              <a:t>33</a:t>
            </a:fld>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r>
              <a:rPr lang="en-US" sz="3200" smtClean="0"/>
              <a:t>Body of knowledge (3)</a:t>
            </a:r>
          </a:p>
        </p:txBody>
      </p:sp>
      <p:sp>
        <p:nvSpPr>
          <p:cNvPr id="36867" name="Content Placeholder 2"/>
          <p:cNvSpPr>
            <a:spLocks noGrp="1"/>
          </p:cNvSpPr>
          <p:nvPr>
            <p:ph idx="1"/>
          </p:nvPr>
        </p:nvSpPr>
        <p:spPr/>
        <p:txBody>
          <a:bodyPr/>
          <a:lstStyle/>
          <a:p>
            <a:r>
              <a:rPr lang="en-US" sz="2800" b="1" i="1" smtClean="0"/>
              <a:t>Ergonomics/Human Factors Engineering:</a:t>
            </a:r>
          </a:p>
          <a:p>
            <a:pPr>
              <a:buFontTx/>
              <a:buNone/>
            </a:pPr>
            <a:r>
              <a:rPr lang="en-US" sz="2800" smtClean="0"/>
              <a:t>	ilmu dan pengetahuan yang berkaitan dengan pemberdayaan manusia dalam sistem integral seperti Ergonomi, Perancangan Kerja, Administrasi Pengupahan, Keselamatan dan Kesehatan Kerja, dll.</a:t>
            </a:r>
            <a:endParaRPr lang="en-US" sz="2400" smtClean="0"/>
          </a:p>
          <a:p>
            <a:endParaRPr lang="en-US" smtClean="0"/>
          </a:p>
        </p:txBody>
      </p:sp>
      <p:sp>
        <p:nvSpPr>
          <p:cNvPr id="4" name="Slide Number Placeholder 3"/>
          <p:cNvSpPr>
            <a:spLocks noGrp="1"/>
          </p:cNvSpPr>
          <p:nvPr>
            <p:ph type="sldNum" sz="quarter" idx="12"/>
          </p:nvPr>
        </p:nvSpPr>
        <p:spPr/>
        <p:txBody>
          <a:bodyPr/>
          <a:lstStyle/>
          <a:p>
            <a:pPr>
              <a:defRPr/>
            </a:pPr>
            <a:fld id="{D51ACB8B-FF8E-4FC4-989B-3200C8E3CC10}" type="slidenum">
              <a:rPr lang="en-US" smtClean="0"/>
              <a:pPr>
                <a:defRPr/>
              </a:pPr>
              <a:t>34</a:t>
            </a:fld>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r>
              <a:rPr lang="en-US" sz="3200" smtClean="0"/>
              <a:t>Profesi Teknik Industri (1)</a:t>
            </a:r>
          </a:p>
        </p:txBody>
      </p:sp>
      <p:sp>
        <p:nvSpPr>
          <p:cNvPr id="37891" name="Content Placeholder 2"/>
          <p:cNvSpPr>
            <a:spLocks noGrp="1"/>
          </p:cNvSpPr>
          <p:nvPr>
            <p:ph idx="1"/>
          </p:nvPr>
        </p:nvSpPr>
        <p:spPr>
          <a:xfrm>
            <a:off x="457200" y="1600200"/>
            <a:ext cx="8686800" cy="4525963"/>
          </a:xfrm>
        </p:spPr>
        <p:txBody>
          <a:bodyPr/>
          <a:lstStyle/>
          <a:p>
            <a:pPr>
              <a:buFontTx/>
              <a:buNone/>
            </a:pPr>
            <a:r>
              <a:rPr lang="en-US" sz="2700" smtClean="0"/>
              <a:t>Ketrampilan dan kualitas yang dibutuhkan (IIE, 2001):</a:t>
            </a:r>
          </a:p>
          <a:p>
            <a:r>
              <a:rPr lang="en-US" sz="2600" smtClean="0"/>
              <a:t>Good math skills</a:t>
            </a:r>
          </a:p>
          <a:p>
            <a:r>
              <a:rPr lang="en-US" sz="2600" smtClean="0"/>
              <a:t>Strong time management skills</a:t>
            </a:r>
          </a:p>
          <a:p>
            <a:r>
              <a:rPr lang="en-US" sz="2600" smtClean="0"/>
              <a:t>Mechanical aptitude</a:t>
            </a:r>
          </a:p>
          <a:p>
            <a:r>
              <a:rPr lang="en-US" sz="2600" smtClean="0"/>
              <a:t>Good common sense</a:t>
            </a:r>
          </a:p>
          <a:p>
            <a:r>
              <a:rPr lang="en-US" sz="2600" smtClean="0"/>
              <a:t>A strong desire for organization and efficiency</a:t>
            </a:r>
          </a:p>
          <a:p>
            <a:r>
              <a:rPr lang="en-US" sz="2600" smtClean="0"/>
              <a:t>Excellent communication/salesmanship</a:t>
            </a:r>
          </a:p>
          <a:p>
            <a:r>
              <a:rPr lang="en-US" sz="2600" smtClean="0"/>
              <a:t>Creative problem solving </a:t>
            </a:r>
          </a:p>
        </p:txBody>
      </p:sp>
      <p:sp>
        <p:nvSpPr>
          <p:cNvPr id="4" name="Slide Number Placeholder 3"/>
          <p:cNvSpPr>
            <a:spLocks noGrp="1"/>
          </p:cNvSpPr>
          <p:nvPr>
            <p:ph type="sldNum" sz="quarter" idx="12"/>
          </p:nvPr>
        </p:nvSpPr>
        <p:spPr/>
        <p:txBody>
          <a:bodyPr/>
          <a:lstStyle/>
          <a:p>
            <a:pPr>
              <a:defRPr/>
            </a:pPr>
            <a:fld id="{F627A6B8-E50E-4849-93F4-3C841130814B}" type="slidenum">
              <a:rPr lang="en-US" smtClean="0"/>
              <a:pPr>
                <a:defRPr/>
              </a:pPr>
              <a:t>35</a:t>
            </a:fld>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sz="3200" smtClean="0"/>
              <a:t>Profesi Teknik Industri (2)</a:t>
            </a:r>
          </a:p>
        </p:txBody>
      </p:sp>
      <p:sp>
        <p:nvSpPr>
          <p:cNvPr id="38915" name="Content Placeholder 2"/>
          <p:cNvSpPr>
            <a:spLocks noGrp="1"/>
          </p:cNvSpPr>
          <p:nvPr>
            <p:ph idx="1"/>
          </p:nvPr>
        </p:nvSpPr>
        <p:spPr>
          <a:xfrm>
            <a:off x="457200" y="1600200"/>
            <a:ext cx="8686800" cy="4525963"/>
          </a:xfrm>
        </p:spPr>
        <p:txBody>
          <a:bodyPr/>
          <a:lstStyle/>
          <a:p>
            <a:pPr>
              <a:buFontTx/>
              <a:buNone/>
            </a:pPr>
            <a:r>
              <a:rPr lang="en-US" sz="2400" smtClean="0"/>
              <a:t>Ketrampilan dan kualitas yang dibutuhkan (IIE, 2001):</a:t>
            </a:r>
          </a:p>
          <a:p>
            <a:r>
              <a:rPr lang="en-US" sz="2600" smtClean="0"/>
              <a:t>Quantitative skills</a:t>
            </a:r>
          </a:p>
          <a:p>
            <a:r>
              <a:rPr lang="en-US" sz="2600" smtClean="0"/>
              <a:t>Technical competency</a:t>
            </a:r>
          </a:p>
          <a:p>
            <a:r>
              <a:rPr lang="en-US" sz="2600" smtClean="0"/>
              <a:t>Continuous drive for improvement</a:t>
            </a:r>
          </a:p>
          <a:p>
            <a:r>
              <a:rPr lang="en-US" sz="2600" smtClean="0"/>
              <a:t>Resourcefulness</a:t>
            </a:r>
          </a:p>
          <a:p>
            <a:r>
              <a:rPr lang="en-US" sz="2600" smtClean="0"/>
              <a:t>Listening skills</a:t>
            </a:r>
          </a:p>
          <a:p>
            <a:r>
              <a:rPr lang="en-US" sz="2600" smtClean="0"/>
              <a:t>Negotiation skills</a:t>
            </a:r>
          </a:p>
          <a:p>
            <a:r>
              <a:rPr lang="en-US" sz="2600" smtClean="0"/>
              <a:t>Diplomacy</a:t>
            </a:r>
          </a:p>
          <a:p>
            <a:r>
              <a:rPr lang="en-US" sz="2600" smtClean="0"/>
              <a:t>Patience</a:t>
            </a:r>
          </a:p>
        </p:txBody>
      </p:sp>
      <p:sp>
        <p:nvSpPr>
          <p:cNvPr id="4" name="Slide Number Placeholder 3"/>
          <p:cNvSpPr>
            <a:spLocks noGrp="1"/>
          </p:cNvSpPr>
          <p:nvPr>
            <p:ph type="sldNum" sz="quarter" idx="12"/>
          </p:nvPr>
        </p:nvSpPr>
        <p:spPr/>
        <p:txBody>
          <a:bodyPr/>
          <a:lstStyle/>
          <a:p>
            <a:pPr>
              <a:defRPr/>
            </a:pPr>
            <a:fld id="{F94F637E-146C-4885-A5E7-9654EDE74644}" type="slidenum">
              <a:rPr lang="en-US" smtClean="0"/>
              <a:pPr>
                <a:defRPr/>
              </a:pPr>
              <a:t>36</a:t>
            </a:fld>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r>
              <a:rPr lang="en-US" sz="3200" smtClean="0"/>
              <a:t>Profesi Teknik Industri (3)</a:t>
            </a:r>
          </a:p>
        </p:txBody>
      </p:sp>
      <p:sp>
        <p:nvSpPr>
          <p:cNvPr id="39939" name="Content Placeholder 2"/>
          <p:cNvSpPr>
            <a:spLocks noGrp="1"/>
          </p:cNvSpPr>
          <p:nvPr>
            <p:ph idx="1"/>
          </p:nvPr>
        </p:nvSpPr>
        <p:spPr>
          <a:xfrm>
            <a:off x="457200" y="1600200"/>
            <a:ext cx="8686800" cy="4525963"/>
          </a:xfrm>
        </p:spPr>
        <p:txBody>
          <a:bodyPr/>
          <a:lstStyle/>
          <a:p>
            <a:pPr>
              <a:buFontTx/>
              <a:buNone/>
            </a:pPr>
            <a:r>
              <a:rPr lang="en-US" sz="2400" smtClean="0"/>
              <a:t>Ketrampilan dan kualitas yang dibutuhkan (IIE, 2001):</a:t>
            </a:r>
          </a:p>
          <a:p>
            <a:r>
              <a:rPr lang="en-US" sz="2600" smtClean="0"/>
              <a:t>Ability to adapt to many environments, wear many hats and interact with a diverse group of individuals.</a:t>
            </a:r>
          </a:p>
          <a:p>
            <a:r>
              <a:rPr lang="en-US" sz="2600" smtClean="0"/>
              <a:t>Inquisitive mind</a:t>
            </a:r>
          </a:p>
          <a:p>
            <a:r>
              <a:rPr lang="en-US" sz="2600" smtClean="0"/>
              <a:t>Continuous desire to learn</a:t>
            </a:r>
          </a:p>
          <a:p>
            <a:r>
              <a:rPr lang="en-US" sz="2600" smtClean="0"/>
              <a:t>Leadership skills</a:t>
            </a:r>
          </a:p>
          <a:p>
            <a:r>
              <a:rPr lang="en-US" sz="2600" smtClean="0"/>
              <a:t>Ethics</a:t>
            </a:r>
          </a:p>
          <a:p>
            <a:r>
              <a:rPr lang="en-US" sz="2600" smtClean="0"/>
              <a:t>Passion for improvement</a:t>
            </a:r>
          </a:p>
          <a:p>
            <a:pPr>
              <a:buFontTx/>
              <a:buNone/>
            </a:pPr>
            <a:endParaRPr lang="en-US" sz="2600" smtClean="0"/>
          </a:p>
        </p:txBody>
      </p:sp>
      <p:sp>
        <p:nvSpPr>
          <p:cNvPr id="4" name="Slide Number Placeholder 3"/>
          <p:cNvSpPr>
            <a:spLocks noGrp="1"/>
          </p:cNvSpPr>
          <p:nvPr>
            <p:ph type="sldNum" sz="quarter" idx="12"/>
          </p:nvPr>
        </p:nvSpPr>
        <p:spPr/>
        <p:txBody>
          <a:bodyPr/>
          <a:lstStyle/>
          <a:p>
            <a:pPr>
              <a:defRPr/>
            </a:pPr>
            <a:fld id="{4681C5FE-C894-4FC9-A1FD-F0D61BDB9778}" type="slidenum">
              <a:rPr lang="en-US" smtClean="0"/>
              <a:pPr>
                <a:defRPr/>
              </a:pPr>
              <a:t>37</a:t>
            </a:fld>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r>
              <a:rPr lang="en-US" sz="3200" smtClean="0"/>
              <a:t>Kualifikasi Global (1)</a:t>
            </a:r>
          </a:p>
        </p:txBody>
      </p:sp>
      <p:sp>
        <p:nvSpPr>
          <p:cNvPr id="3" name="Content Placeholder 2"/>
          <p:cNvSpPr>
            <a:spLocks noGrp="1"/>
          </p:cNvSpPr>
          <p:nvPr>
            <p:ph idx="1"/>
          </p:nvPr>
        </p:nvSpPr>
        <p:spPr/>
        <p:txBody>
          <a:bodyPr/>
          <a:lstStyle/>
          <a:p>
            <a:pPr>
              <a:defRPr/>
            </a:pPr>
            <a:r>
              <a:rPr lang="en-US" sz="2800" dirty="0" err="1" smtClean="0"/>
              <a:t>Kualifikasi</a:t>
            </a:r>
            <a:r>
              <a:rPr lang="en-US" sz="2800" dirty="0" smtClean="0"/>
              <a:t> </a:t>
            </a:r>
            <a:r>
              <a:rPr lang="en-US" sz="2800" dirty="0" err="1" smtClean="0"/>
              <a:t>Keteknikan</a:t>
            </a:r>
            <a:r>
              <a:rPr lang="en-US" sz="2800" dirty="0" smtClean="0"/>
              <a:t>: (ABET)</a:t>
            </a:r>
          </a:p>
          <a:p>
            <a:pPr marL="914400" lvl="1" indent="-457200">
              <a:buFontTx/>
              <a:buAutoNum type="alphaLcParenBoth"/>
              <a:defRPr/>
            </a:pPr>
            <a:r>
              <a:rPr lang="en-US" sz="2400" dirty="0" smtClean="0"/>
              <a:t>An ability to apply knowledge of mathematics, science, and engineering.</a:t>
            </a:r>
          </a:p>
          <a:p>
            <a:pPr marL="914400" lvl="1" indent="-457200">
              <a:buFontTx/>
              <a:buAutoNum type="alphaLcParenBoth"/>
              <a:defRPr/>
            </a:pPr>
            <a:r>
              <a:rPr lang="en-US" sz="2400" dirty="0" smtClean="0"/>
              <a:t>An ability to design and conduct experiments, as well as to analyze and interpret data.</a:t>
            </a:r>
          </a:p>
          <a:p>
            <a:pPr marL="914400" lvl="1" indent="-457200">
              <a:buFontTx/>
              <a:buAutoNum type="alphaLcParenBoth"/>
              <a:defRPr/>
            </a:pPr>
            <a:r>
              <a:rPr lang="en-US" sz="2400" dirty="0" smtClean="0"/>
              <a:t>An ability to design a system, component, or process to meet desired needs.</a:t>
            </a:r>
          </a:p>
          <a:p>
            <a:pPr marL="914400" lvl="1" indent="-457200">
              <a:buFontTx/>
              <a:buAutoNum type="alphaLcParenBoth"/>
              <a:defRPr/>
            </a:pPr>
            <a:r>
              <a:rPr lang="en-US" sz="2400" dirty="0" smtClean="0"/>
              <a:t>An ability to function on multi-disciplinary teams.</a:t>
            </a:r>
          </a:p>
          <a:p>
            <a:pPr marL="914400" lvl="1" indent="-457200">
              <a:buFontTx/>
              <a:buAutoNum type="alphaLcParenBoth"/>
              <a:defRPr/>
            </a:pPr>
            <a:r>
              <a:rPr lang="en-US" sz="2400" dirty="0" smtClean="0"/>
              <a:t>An ability to identify, formulate, and solve engineering problems.</a:t>
            </a:r>
          </a:p>
          <a:p>
            <a:pPr lvl="1">
              <a:defRPr/>
            </a:pPr>
            <a:endParaRPr lang="en-US" sz="2400" dirty="0"/>
          </a:p>
        </p:txBody>
      </p:sp>
      <p:sp>
        <p:nvSpPr>
          <p:cNvPr id="4" name="Slide Number Placeholder 3"/>
          <p:cNvSpPr>
            <a:spLocks noGrp="1"/>
          </p:cNvSpPr>
          <p:nvPr>
            <p:ph type="sldNum" sz="quarter" idx="12"/>
          </p:nvPr>
        </p:nvSpPr>
        <p:spPr/>
        <p:txBody>
          <a:bodyPr/>
          <a:lstStyle/>
          <a:p>
            <a:pPr>
              <a:defRPr/>
            </a:pPr>
            <a:fld id="{3365E9E9-3129-4BE2-97C8-6F25D63A6FFF}" type="slidenum">
              <a:rPr lang="en-US" smtClean="0"/>
              <a:pPr>
                <a:defRPr/>
              </a:pPr>
              <a:t>38</a:t>
            </a:fld>
            <a:endParaRPr 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r>
              <a:rPr lang="en-US" sz="3200" smtClean="0"/>
              <a:t>Kualifikasi Global (2)</a:t>
            </a:r>
          </a:p>
        </p:txBody>
      </p:sp>
      <p:sp>
        <p:nvSpPr>
          <p:cNvPr id="3" name="Content Placeholder 2"/>
          <p:cNvSpPr>
            <a:spLocks noGrp="1"/>
          </p:cNvSpPr>
          <p:nvPr>
            <p:ph idx="1"/>
          </p:nvPr>
        </p:nvSpPr>
        <p:spPr>
          <a:xfrm>
            <a:off x="381000" y="1295400"/>
            <a:ext cx="8458200" cy="4525963"/>
          </a:xfrm>
        </p:spPr>
        <p:txBody>
          <a:bodyPr/>
          <a:lstStyle/>
          <a:p>
            <a:pPr>
              <a:defRPr/>
            </a:pPr>
            <a:r>
              <a:rPr lang="en-US" sz="2600" dirty="0" err="1" smtClean="0"/>
              <a:t>Kualifikasi</a:t>
            </a:r>
            <a:r>
              <a:rPr lang="en-US" sz="2600" dirty="0" smtClean="0"/>
              <a:t> </a:t>
            </a:r>
            <a:r>
              <a:rPr lang="en-US" sz="2600" dirty="0" err="1" smtClean="0"/>
              <a:t>Keteknikan</a:t>
            </a:r>
            <a:r>
              <a:rPr lang="en-US" sz="2600" dirty="0" smtClean="0"/>
              <a:t>: (ABET)</a:t>
            </a:r>
          </a:p>
          <a:p>
            <a:pPr marL="914400" lvl="1" indent="-457200">
              <a:buFontTx/>
              <a:buAutoNum type="alphaLcParenBoth" startAt="6"/>
              <a:defRPr/>
            </a:pPr>
            <a:r>
              <a:rPr lang="en-US" sz="2400" dirty="0" smtClean="0"/>
              <a:t>An understanding of professional an ethical responsibility.</a:t>
            </a:r>
          </a:p>
          <a:p>
            <a:pPr marL="914400" lvl="1" indent="-457200">
              <a:buFontTx/>
              <a:buAutoNum type="alphaLcParenBoth" startAt="6"/>
              <a:defRPr/>
            </a:pPr>
            <a:r>
              <a:rPr lang="en-US" sz="2400" dirty="0" smtClean="0"/>
              <a:t>An ability to communicate effectively. </a:t>
            </a:r>
          </a:p>
          <a:p>
            <a:pPr marL="914400" lvl="1" indent="-457200">
              <a:buFontTx/>
              <a:buAutoNum type="alphaLcParenBoth" startAt="6"/>
              <a:defRPr/>
            </a:pPr>
            <a:r>
              <a:rPr lang="en-US" sz="2400" dirty="0" smtClean="0"/>
              <a:t>The broad education necessary to understand the impact of engineering solutions in a global and social context. </a:t>
            </a:r>
          </a:p>
          <a:p>
            <a:pPr marL="914400" lvl="1" indent="-457200">
              <a:buFontTx/>
              <a:buAutoNum type="alphaLcParenBoth" startAt="6"/>
              <a:defRPr/>
            </a:pPr>
            <a:r>
              <a:rPr lang="en-US" sz="2400" dirty="0" smtClean="0"/>
              <a:t>A recognition of the need for, and an ability to engage in life-long learning. </a:t>
            </a:r>
          </a:p>
          <a:p>
            <a:pPr marL="914400" lvl="1" indent="-457200">
              <a:buFontTx/>
              <a:buAutoNum type="alphaLcParenBoth" startAt="6"/>
              <a:defRPr/>
            </a:pPr>
            <a:r>
              <a:rPr lang="en-US" sz="2400" dirty="0" smtClean="0"/>
              <a:t>A knowledge of contemporary issues.</a:t>
            </a:r>
          </a:p>
          <a:p>
            <a:pPr marL="914400" lvl="1" indent="-457200">
              <a:buFontTx/>
              <a:buAutoNum type="alphaLcParenBoth" startAt="6"/>
              <a:defRPr/>
            </a:pPr>
            <a:r>
              <a:rPr lang="en-US" sz="2400" dirty="0" smtClean="0"/>
              <a:t>An ability to use the techniques, skills, and modern engineering tools necessary for engineering practice.</a:t>
            </a:r>
          </a:p>
          <a:p>
            <a:pPr lvl="1">
              <a:defRPr/>
            </a:pPr>
            <a:endParaRPr lang="en-US" sz="2400" dirty="0"/>
          </a:p>
        </p:txBody>
      </p:sp>
      <p:sp>
        <p:nvSpPr>
          <p:cNvPr id="4" name="Slide Number Placeholder 3"/>
          <p:cNvSpPr>
            <a:spLocks noGrp="1"/>
          </p:cNvSpPr>
          <p:nvPr>
            <p:ph type="sldNum" sz="quarter" idx="12"/>
          </p:nvPr>
        </p:nvSpPr>
        <p:spPr/>
        <p:txBody>
          <a:bodyPr/>
          <a:lstStyle/>
          <a:p>
            <a:pPr>
              <a:defRPr/>
            </a:pPr>
            <a:fld id="{FA7B639D-42EA-4528-BED9-58A70053DB4C}" type="slidenum">
              <a:rPr lang="en-US" smtClean="0"/>
              <a:pPr>
                <a:defRPr/>
              </a:pPr>
              <a:t>39</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algn="l" eaLnBrk="1" hangingPunct="1"/>
            <a:r>
              <a:rPr lang="en-US" sz="4000" smtClean="0"/>
              <a:t>  Mengapa ada Teknik Industri?</a:t>
            </a:r>
          </a:p>
        </p:txBody>
      </p:sp>
      <p:sp>
        <p:nvSpPr>
          <p:cNvPr id="7171" name="Content Placeholder 2"/>
          <p:cNvSpPr>
            <a:spLocks noGrp="1"/>
          </p:cNvSpPr>
          <p:nvPr>
            <p:ph idx="1"/>
          </p:nvPr>
        </p:nvSpPr>
        <p:spPr/>
        <p:txBody>
          <a:bodyPr/>
          <a:lstStyle/>
          <a:p>
            <a:pPr eaLnBrk="1" hangingPunct="1"/>
            <a:r>
              <a:rPr lang="en-US" smtClean="0"/>
              <a:t>Persoalan merancang sistem manusia-mesin dan mengelola agar mencapai target produksi menjadi masalah yang tidak bisa diselesaikan disiplin engineering yang ada</a:t>
            </a:r>
            <a:r>
              <a:rPr lang="id-ID" smtClean="0"/>
              <a:t>,</a:t>
            </a:r>
            <a:endParaRPr lang="en-US" smtClean="0"/>
          </a:p>
          <a:p>
            <a:pPr eaLnBrk="1" hangingPunct="1">
              <a:buFontTx/>
              <a:buNone/>
            </a:pPr>
            <a:endParaRPr lang="en-US" sz="1400" smtClean="0"/>
          </a:p>
          <a:p>
            <a:pPr eaLnBrk="1" hangingPunct="1"/>
            <a:r>
              <a:rPr lang="en-US" smtClean="0"/>
              <a:t>Apa konsep dan ruang lingkup disiplin Teknik Industri ?</a:t>
            </a:r>
          </a:p>
          <a:p>
            <a:pPr eaLnBrk="1" hangingPunct="1"/>
            <a:endParaRPr lang="id-ID" smtClean="0"/>
          </a:p>
          <a:p>
            <a:pPr eaLnBrk="1" hangingPunct="1"/>
            <a:endParaRPr lang="id-ID" smtClean="0"/>
          </a:p>
          <a:p>
            <a:pPr eaLnBrk="1" hangingPunct="1"/>
            <a:endParaRPr lang="en-US" smtClean="0"/>
          </a:p>
        </p:txBody>
      </p:sp>
      <p:sp>
        <p:nvSpPr>
          <p:cNvPr id="6" name="Slide Number Placeholder 5"/>
          <p:cNvSpPr>
            <a:spLocks noGrp="1"/>
          </p:cNvSpPr>
          <p:nvPr>
            <p:ph type="sldNum" sz="quarter" idx="12"/>
          </p:nvPr>
        </p:nvSpPr>
        <p:spPr>
          <a:xfrm>
            <a:off x="6858000" y="6477000"/>
            <a:ext cx="2133600" cy="244475"/>
          </a:xfrm>
        </p:spPr>
        <p:txBody>
          <a:bodyPr/>
          <a:lstStyle/>
          <a:p>
            <a:pPr>
              <a:defRPr/>
            </a:pPr>
            <a:fld id="{2B936F42-14AD-4D43-91B2-C45BB92C9B66}" type="slidenum">
              <a:rPr lang="en-US" smtClean="0"/>
              <a:pPr>
                <a:defRPr/>
              </a:pPr>
              <a:t>4</a:t>
            </a:fld>
            <a:endParaRPr lang="en-US"/>
          </a:p>
        </p:txBody>
      </p:sp>
      <p:pic>
        <p:nvPicPr>
          <p:cNvPr id="7173" name="Picture 4"/>
          <p:cNvPicPr>
            <a:picLocks noChangeAspect="1" noChangeArrowheads="1"/>
          </p:cNvPicPr>
          <p:nvPr/>
        </p:nvPicPr>
        <p:blipFill>
          <a:blip r:embed="rId2" cstate="print"/>
          <a:srcRect/>
          <a:stretch>
            <a:fillRect/>
          </a:stretch>
        </p:blipFill>
        <p:spPr bwMode="auto">
          <a:xfrm>
            <a:off x="7924800" y="228600"/>
            <a:ext cx="1001713" cy="8683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r>
              <a:rPr lang="en-US" sz="3200" smtClean="0"/>
              <a:t>Kriteria program studi Teknik Industri</a:t>
            </a:r>
          </a:p>
        </p:txBody>
      </p:sp>
      <p:sp>
        <p:nvSpPr>
          <p:cNvPr id="43011" name="Content Placeholder 2"/>
          <p:cNvSpPr>
            <a:spLocks noGrp="1"/>
          </p:cNvSpPr>
          <p:nvPr>
            <p:ph idx="1"/>
          </p:nvPr>
        </p:nvSpPr>
        <p:spPr/>
        <p:txBody>
          <a:bodyPr/>
          <a:lstStyle/>
          <a:p>
            <a:r>
              <a:rPr lang="en-US" sz="2800" smtClean="0"/>
              <a:t>The program must demonstrate that graduates have </a:t>
            </a:r>
            <a:r>
              <a:rPr lang="en-US" sz="2800" b="1" smtClean="0"/>
              <a:t>the ability </a:t>
            </a:r>
            <a:r>
              <a:rPr lang="en-US" sz="2800" smtClean="0"/>
              <a:t>to </a:t>
            </a:r>
            <a:r>
              <a:rPr lang="en-US" sz="2800" b="1" smtClean="0"/>
              <a:t>design</a:t>
            </a:r>
            <a:r>
              <a:rPr lang="en-US" sz="2800" smtClean="0"/>
              <a:t>, </a:t>
            </a:r>
            <a:r>
              <a:rPr lang="en-US" sz="2800" b="1" smtClean="0"/>
              <a:t>develop</a:t>
            </a:r>
            <a:r>
              <a:rPr lang="en-US" sz="2800" smtClean="0"/>
              <a:t>, </a:t>
            </a:r>
            <a:r>
              <a:rPr lang="en-US" sz="2800" b="1" smtClean="0"/>
              <a:t>implement</a:t>
            </a:r>
            <a:r>
              <a:rPr lang="en-US" sz="2800" smtClean="0"/>
              <a:t> and </a:t>
            </a:r>
            <a:r>
              <a:rPr lang="en-US" sz="2800" b="1" smtClean="0"/>
              <a:t>improve integrated systems </a:t>
            </a:r>
            <a:r>
              <a:rPr lang="en-US" sz="2800" smtClean="0"/>
              <a:t>that include people, materials, information, equipment, and energy.</a:t>
            </a:r>
          </a:p>
          <a:p>
            <a:r>
              <a:rPr lang="en-US" sz="2800" smtClean="0"/>
              <a:t>The program must include in-depth instruction to accomplish the integration of systems using appropriate </a:t>
            </a:r>
            <a:r>
              <a:rPr lang="en-US" sz="2800" b="1" smtClean="0"/>
              <a:t>analytical</a:t>
            </a:r>
            <a:r>
              <a:rPr lang="en-US" sz="2800" smtClean="0"/>
              <a:t>, </a:t>
            </a:r>
            <a:r>
              <a:rPr lang="en-US" sz="2800" b="1" smtClean="0"/>
              <a:t>computational</a:t>
            </a:r>
            <a:r>
              <a:rPr lang="en-US" sz="2800" smtClean="0"/>
              <a:t>, and </a:t>
            </a:r>
            <a:r>
              <a:rPr lang="en-US" sz="2800" b="1" smtClean="0"/>
              <a:t>experimental practices</a:t>
            </a:r>
            <a:r>
              <a:rPr lang="en-US" sz="2800" smtClean="0"/>
              <a:t>.</a:t>
            </a:r>
          </a:p>
        </p:txBody>
      </p:sp>
      <p:sp>
        <p:nvSpPr>
          <p:cNvPr id="4" name="Slide Number Placeholder 3"/>
          <p:cNvSpPr>
            <a:spLocks noGrp="1"/>
          </p:cNvSpPr>
          <p:nvPr>
            <p:ph type="sldNum" sz="quarter" idx="12"/>
          </p:nvPr>
        </p:nvSpPr>
        <p:spPr/>
        <p:txBody>
          <a:bodyPr/>
          <a:lstStyle/>
          <a:p>
            <a:pPr>
              <a:defRPr/>
            </a:pPr>
            <a:fld id="{21B1D5DB-61C2-4225-B397-D250C3B1E68D}" type="slidenum">
              <a:rPr lang="en-US" smtClean="0"/>
              <a:pPr>
                <a:defRPr/>
              </a:pPr>
              <a:t>40</a:t>
            </a:fld>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pPr>
              <a:defRPr/>
            </a:pPr>
            <a:r>
              <a:rPr lang="en-US" sz="3000" dirty="0" err="1" smtClean="0">
                <a:effectLst>
                  <a:outerShdw blurRad="38100" dist="38100" dir="2700000" algn="tl">
                    <a:srgbClr val="000000">
                      <a:alpha val="43137"/>
                    </a:srgbClr>
                  </a:outerShdw>
                </a:effectLst>
                <a:latin typeface="Verdana" pitchFamily="34" charset="0"/>
                <a:ea typeface="MS PGothic" pitchFamily="34" charset="-128"/>
              </a:rPr>
              <a:t>Kurikulum</a:t>
            </a:r>
            <a:r>
              <a:rPr lang="en-US" sz="3000" dirty="0" smtClean="0">
                <a:effectLst>
                  <a:outerShdw blurRad="38100" dist="38100" dir="2700000" algn="tl">
                    <a:srgbClr val="000000">
                      <a:alpha val="43137"/>
                    </a:srgbClr>
                  </a:outerShdw>
                </a:effectLst>
                <a:latin typeface="Verdana" pitchFamily="34" charset="0"/>
                <a:ea typeface="MS PGothic" pitchFamily="34" charset="-128"/>
              </a:rPr>
              <a:t> </a:t>
            </a:r>
            <a:r>
              <a:rPr lang="en-US" sz="3000" dirty="0" err="1" smtClean="0">
                <a:effectLst>
                  <a:outerShdw blurRad="38100" dist="38100" dir="2700000" algn="tl">
                    <a:srgbClr val="000000">
                      <a:alpha val="43137"/>
                    </a:srgbClr>
                  </a:outerShdw>
                </a:effectLst>
                <a:latin typeface="Verdana" pitchFamily="34" charset="0"/>
                <a:ea typeface="MS PGothic" pitchFamily="34" charset="-128"/>
              </a:rPr>
              <a:t>Teknik</a:t>
            </a:r>
            <a:r>
              <a:rPr lang="en-US" sz="3000" dirty="0" smtClean="0">
                <a:effectLst>
                  <a:outerShdw blurRad="38100" dist="38100" dir="2700000" algn="tl">
                    <a:srgbClr val="000000">
                      <a:alpha val="43137"/>
                    </a:srgbClr>
                  </a:outerShdw>
                </a:effectLst>
                <a:latin typeface="Verdana" pitchFamily="34" charset="0"/>
                <a:ea typeface="MS PGothic" pitchFamily="34" charset="-128"/>
              </a:rPr>
              <a:t> </a:t>
            </a:r>
            <a:r>
              <a:rPr lang="en-US" sz="3000" dirty="0" err="1" smtClean="0">
                <a:effectLst>
                  <a:outerShdw blurRad="38100" dist="38100" dir="2700000" algn="tl">
                    <a:srgbClr val="000000">
                      <a:alpha val="43137"/>
                    </a:srgbClr>
                  </a:outerShdw>
                </a:effectLst>
                <a:latin typeface="Verdana" pitchFamily="34" charset="0"/>
                <a:ea typeface="MS PGothic" pitchFamily="34" charset="-128"/>
              </a:rPr>
              <a:t>Industri</a:t>
            </a:r>
            <a:r>
              <a:rPr lang="en-US" sz="3000" dirty="0" smtClean="0">
                <a:effectLst>
                  <a:outerShdw blurRad="38100" dist="38100" dir="2700000" algn="tl">
                    <a:srgbClr val="000000">
                      <a:alpha val="43137"/>
                    </a:srgbClr>
                  </a:outerShdw>
                </a:effectLst>
                <a:latin typeface="Verdana" pitchFamily="34" charset="0"/>
                <a:ea typeface="MS PGothic" pitchFamily="34" charset="-128"/>
              </a:rPr>
              <a:t> (2011/2012)</a:t>
            </a:r>
            <a:r>
              <a:rPr lang="en-US" sz="3200" dirty="0" smtClean="0">
                <a:effectLst>
                  <a:outerShdw blurRad="38100" dist="38100" dir="2700000" algn="tl">
                    <a:srgbClr val="000000">
                      <a:alpha val="43137"/>
                    </a:srgbClr>
                  </a:outerShdw>
                </a:effectLst>
                <a:latin typeface="Verdana" pitchFamily="34" charset="0"/>
                <a:ea typeface="MS PGothic" pitchFamily="34" charset="-128"/>
              </a:rPr>
              <a:t/>
            </a:r>
            <a:br>
              <a:rPr lang="en-US" sz="3200" dirty="0" smtClean="0">
                <a:effectLst>
                  <a:outerShdw blurRad="38100" dist="38100" dir="2700000" algn="tl">
                    <a:srgbClr val="000000">
                      <a:alpha val="43137"/>
                    </a:srgbClr>
                  </a:outerShdw>
                </a:effectLst>
                <a:latin typeface="Verdana" pitchFamily="34" charset="0"/>
                <a:ea typeface="MS PGothic" pitchFamily="34" charset="-128"/>
              </a:rPr>
            </a:br>
            <a:r>
              <a:rPr lang="en-US" sz="3200" dirty="0" smtClean="0"/>
              <a:t>Mata </a:t>
            </a:r>
            <a:r>
              <a:rPr lang="en-US" sz="3200" dirty="0" err="1" smtClean="0"/>
              <a:t>Kuliah</a:t>
            </a:r>
            <a:r>
              <a:rPr lang="en-US" sz="3200" dirty="0" smtClean="0"/>
              <a:t> </a:t>
            </a:r>
            <a:r>
              <a:rPr lang="en-US" sz="3200" dirty="0" err="1" smtClean="0"/>
              <a:t>berdasarkan</a:t>
            </a:r>
            <a:r>
              <a:rPr lang="en-US" sz="3200" dirty="0" smtClean="0"/>
              <a:t> </a:t>
            </a:r>
            <a:r>
              <a:rPr lang="en-US" sz="3200" dirty="0" err="1" smtClean="0"/>
              <a:t>kategori</a:t>
            </a:r>
            <a:r>
              <a:rPr lang="en-US" sz="3200" dirty="0" smtClean="0"/>
              <a:t> (1):</a:t>
            </a:r>
          </a:p>
        </p:txBody>
      </p:sp>
      <p:graphicFrame>
        <p:nvGraphicFramePr>
          <p:cNvPr id="5" name="Content Placeholder 4"/>
          <p:cNvGraphicFramePr>
            <a:graphicFrameLocks noGrp="1"/>
          </p:cNvGraphicFramePr>
          <p:nvPr>
            <p:ph idx="1"/>
          </p:nvPr>
        </p:nvGraphicFramePr>
        <p:xfrm>
          <a:off x="914400" y="1600200"/>
          <a:ext cx="7543800" cy="4079875"/>
        </p:xfrm>
        <a:graphic>
          <a:graphicData uri="http://schemas.openxmlformats.org/drawingml/2006/table">
            <a:tbl>
              <a:tblPr firstRow="1" bandRow="1">
                <a:tableStyleId>{5C22544A-7EE6-4342-B048-85BDC9FD1C3A}</a:tableStyleId>
              </a:tblPr>
              <a:tblGrid>
                <a:gridCol w="665629"/>
                <a:gridCol w="2617321"/>
                <a:gridCol w="4260849"/>
              </a:tblGrid>
              <a:tr h="370840">
                <a:tc>
                  <a:txBody>
                    <a:bodyPr/>
                    <a:lstStyle/>
                    <a:p>
                      <a:pPr algn="ctr"/>
                      <a:r>
                        <a:rPr lang="en-US" dirty="0" smtClean="0">
                          <a:solidFill>
                            <a:schemeClr val="tx1"/>
                          </a:solidFill>
                        </a:rPr>
                        <a:t>No.</a:t>
                      </a:r>
                      <a:endParaRPr lang="en-US" dirty="0">
                        <a:solidFill>
                          <a:schemeClr val="tx1"/>
                        </a:solidFill>
                      </a:endParaRPr>
                    </a:p>
                  </a:txBody>
                  <a:tcPr/>
                </a:tc>
                <a:tc>
                  <a:txBody>
                    <a:bodyPr/>
                    <a:lstStyle/>
                    <a:p>
                      <a:pPr algn="ctr"/>
                      <a:r>
                        <a:rPr lang="en-US" dirty="0" err="1" smtClean="0">
                          <a:solidFill>
                            <a:schemeClr val="tx1"/>
                          </a:solidFill>
                        </a:rPr>
                        <a:t>Kategori</a:t>
                      </a:r>
                      <a:endParaRPr lang="en-US" dirty="0">
                        <a:solidFill>
                          <a:schemeClr val="tx1"/>
                        </a:solidFill>
                      </a:endParaRPr>
                    </a:p>
                  </a:txBody>
                  <a:tcPr/>
                </a:tc>
                <a:tc>
                  <a:txBody>
                    <a:bodyPr/>
                    <a:lstStyle/>
                    <a:p>
                      <a:pPr algn="ctr"/>
                      <a:r>
                        <a:rPr lang="en-US" dirty="0" smtClean="0">
                          <a:solidFill>
                            <a:schemeClr val="tx1"/>
                          </a:solidFill>
                        </a:rPr>
                        <a:t>Mata </a:t>
                      </a:r>
                      <a:r>
                        <a:rPr lang="en-US" dirty="0" err="1" smtClean="0">
                          <a:solidFill>
                            <a:schemeClr val="tx1"/>
                          </a:solidFill>
                        </a:rPr>
                        <a:t>Kuliah</a:t>
                      </a:r>
                      <a:endParaRPr lang="en-US" dirty="0">
                        <a:solidFill>
                          <a:schemeClr val="tx1"/>
                        </a:solidFill>
                      </a:endParaRPr>
                    </a:p>
                  </a:txBody>
                  <a:tcPr/>
                </a:tc>
              </a:tr>
              <a:tr h="370840">
                <a:tc>
                  <a:txBody>
                    <a:bodyPr/>
                    <a:lstStyle/>
                    <a:p>
                      <a:pPr algn="ctr"/>
                      <a:r>
                        <a:rPr lang="en-US" dirty="0" smtClean="0"/>
                        <a:t>1</a:t>
                      </a:r>
                      <a:endParaRPr lang="en-US" dirty="0"/>
                    </a:p>
                  </a:txBody>
                  <a:tcPr/>
                </a:tc>
                <a:tc>
                  <a:txBody>
                    <a:bodyPr/>
                    <a:lstStyle/>
                    <a:p>
                      <a:r>
                        <a:rPr lang="en-US" b="1" dirty="0" smtClean="0"/>
                        <a:t>Mathematics</a:t>
                      </a:r>
                      <a:endParaRPr lang="en-US" b="1" dirty="0"/>
                    </a:p>
                  </a:txBody>
                  <a:tcPr/>
                </a:tc>
                <a:tc>
                  <a:txBody>
                    <a:bodyPr/>
                    <a:lstStyle/>
                    <a:p>
                      <a:r>
                        <a:rPr lang="en-US" dirty="0" err="1" smtClean="0"/>
                        <a:t>Kalkulus</a:t>
                      </a:r>
                      <a:r>
                        <a:rPr lang="en-US" dirty="0" smtClean="0"/>
                        <a:t> I &amp; II</a:t>
                      </a:r>
                      <a:endParaRPr lang="en-US" dirty="0"/>
                    </a:p>
                  </a:txBody>
                  <a:tcPr/>
                </a:tc>
              </a:tr>
              <a:tr h="370840">
                <a:tc>
                  <a:txBody>
                    <a:bodyPr/>
                    <a:lstStyle/>
                    <a:p>
                      <a:pPr algn="ctr"/>
                      <a:endParaRPr lang="en-US" dirty="0"/>
                    </a:p>
                  </a:txBody>
                  <a:tcPr/>
                </a:tc>
                <a:tc>
                  <a:txBody>
                    <a:bodyPr/>
                    <a:lstStyle/>
                    <a:p>
                      <a:endParaRPr lang="en-US"/>
                    </a:p>
                  </a:txBody>
                  <a:tcPr/>
                </a:tc>
                <a:tc>
                  <a:txBody>
                    <a:bodyPr/>
                    <a:lstStyle/>
                    <a:p>
                      <a:r>
                        <a:rPr lang="en-US" dirty="0" err="1" smtClean="0"/>
                        <a:t>Matriks</a:t>
                      </a:r>
                      <a:r>
                        <a:rPr lang="en-US" dirty="0" smtClean="0"/>
                        <a:t> </a:t>
                      </a:r>
                      <a:r>
                        <a:rPr lang="en-US" dirty="0" err="1" smtClean="0"/>
                        <a:t>dan</a:t>
                      </a:r>
                      <a:r>
                        <a:rPr lang="en-US" dirty="0" smtClean="0"/>
                        <a:t> </a:t>
                      </a:r>
                      <a:r>
                        <a:rPr lang="en-US" dirty="0" err="1" smtClean="0"/>
                        <a:t>Ruang</a:t>
                      </a:r>
                      <a:r>
                        <a:rPr lang="en-US" dirty="0" smtClean="0"/>
                        <a:t> </a:t>
                      </a:r>
                      <a:r>
                        <a:rPr lang="en-US" dirty="0" err="1" smtClean="0"/>
                        <a:t>Vektor</a:t>
                      </a:r>
                      <a:endParaRPr lang="en-US" dirty="0"/>
                    </a:p>
                  </a:txBody>
                  <a:tcPr/>
                </a:tc>
              </a:tr>
              <a:tr h="370840">
                <a:tc>
                  <a:txBody>
                    <a:bodyPr/>
                    <a:lstStyle/>
                    <a:p>
                      <a:pPr algn="ctr"/>
                      <a:endParaRPr lang="en-US" dirty="0"/>
                    </a:p>
                  </a:txBody>
                  <a:tcPr/>
                </a:tc>
                <a:tc>
                  <a:txBody>
                    <a:bodyPr/>
                    <a:lstStyle/>
                    <a:p>
                      <a:endParaRPr lang="en-US"/>
                    </a:p>
                  </a:txBody>
                  <a:tcPr/>
                </a:tc>
                <a:tc>
                  <a:txBody>
                    <a:bodyPr/>
                    <a:lstStyle/>
                    <a:p>
                      <a:r>
                        <a:rPr lang="en-US" dirty="0" err="1" smtClean="0"/>
                        <a:t>Kalkulus</a:t>
                      </a:r>
                      <a:r>
                        <a:rPr lang="en-US" dirty="0" smtClean="0"/>
                        <a:t> </a:t>
                      </a:r>
                      <a:r>
                        <a:rPr lang="en-US" dirty="0" err="1" smtClean="0"/>
                        <a:t>Peubah</a:t>
                      </a:r>
                      <a:r>
                        <a:rPr lang="en-US" dirty="0" smtClean="0"/>
                        <a:t> </a:t>
                      </a:r>
                      <a:r>
                        <a:rPr lang="en-US" dirty="0" err="1" smtClean="0"/>
                        <a:t>Banyak</a:t>
                      </a:r>
                      <a:endParaRPr lang="en-US" dirty="0"/>
                    </a:p>
                  </a:txBody>
                  <a:tcPr/>
                </a:tc>
              </a:tr>
              <a:tr h="370840">
                <a:tc>
                  <a:txBody>
                    <a:bodyPr/>
                    <a:lstStyle/>
                    <a:p>
                      <a:pPr algn="ctr"/>
                      <a:r>
                        <a:rPr lang="en-US" dirty="0" smtClean="0"/>
                        <a:t>2</a:t>
                      </a:r>
                      <a:endParaRPr lang="en-US" dirty="0"/>
                    </a:p>
                  </a:txBody>
                  <a:tcPr/>
                </a:tc>
                <a:tc>
                  <a:txBody>
                    <a:bodyPr/>
                    <a:lstStyle/>
                    <a:p>
                      <a:r>
                        <a:rPr lang="en-US" b="1" dirty="0" smtClean="0"/>
                        <a:t>Basic Sciences:</a:t>
                      </a:r>
                      <a:endParaRPr lang="en-US" b="1" dirty="0"/>
                    </a:p>
                  </a:txBody>
                  <a:tcPr/>
                </a:tc>
                <a:tc>
                  <a:txBody>
                    <a:bodyPr/>
                    <a:lstStyle/>
                    <a:p>
                      <a:endParaRPr lang="en-US" dirty="0"/>
                    </a:p>
                  </a:txBody>
                  <a:tcPr/>
                </a:tc>
              </a:tr>
              <a:tr h="370840">
                <a:tc>
                  <a:txBody>
                    <a:bodyPr/>
                    <a:lstStyle/>
                    <a:p>
                      <a:pPr algn="ctr"/>
                      <a:endParaRPr lang="en-US" dirty="0"/>
                    </a:p>
                  </a:txBody>
                  <a:tcPr/>
                </a:tc>
                <a:tc>
                  <a:txBody>
                    <a:bodyPr/>
                    <a:lstStyle/>
                    <a:p>
                      <a:r>
                        <a:rPr lang="en-US" dirty="0" smtClean="0"/>
                        <a:t>-  Physical Sciences</a:t>
                      </a:r>
                      <a:endParaRPr lang="en-US" dirty="0"/>
                    </a:p>
                  </a:txBody>
                  <a:tcPr/>
                </a:tc>
                <a:tc>
                  <a:txBody>
                    <a:bodyPr/>
                    <a:lstStyle/>
                    <a:p>
                      <a:r>
                        <a:rPr lang="en-US" dirty="0" err="1" smtClean="0"/>
                        <a:t>Fisika</a:t>
                      </a:r>
                      <a:r>
                        <a:rPr lang="en-US" dirty="0" smtClean="0"/>
                        <a:t> </a:t>
                      </a:r>
                      <a:r>
                        <a:rPr lang="en-US" dirty="0" err="1" smtClean="0"/>
                        <a:t>Dasar</a:t>
                      </a:r>
                      <a:r>
                        <a:rPr lang="en-US" baseline="0" dirty="0" smtClean="0"/>
                        <a:t> I &amp; II</a:t>
                      </a:r>
                      <a:endParaRPr lang="en-US" dirty="0"/>
                    </a:p>
                  </a:txBody>
                  <a:tcPr/>
                </a:tc>
              </a:tr>
              <a:tr h="370840">
                <a:tc>
                  <a:txBody>
                    <a:bodyPr/>
                    <a:lstStyle/>
                    <a:p>
                      <a:pPr algn="ctr"/>
                      <a:endParaRPr lang="en-US" dirty="0"/>
                    </a:p>
                  </a:txBody>
                  <a:tcPr/>
                </a:tc>
                <a:tc>
                  <a:txBody>
                    <a:bodyPr/>
                    <a:lstStyle/>
                    <a:p>
                      <a:r>
                        <a:rPr lang="en-US" dirty="0" smtClean="0"/>
                        <a:t>-  Life Sciences &amp;</a:t>
                      </a:r>
                      <a:endParaRPr lang="en-US" dirty="0"/>
                    </a:p>
                  </a:txBody>
                  <a:tcPr/>
                </a:tc>
                <a:tc>
                  <a:txBody>
                    <a:bodyPr/>
                    <a:lstStyle/>
                    <a:p>
                      <a:r>
                        <a:rPr lang="en-US" dirty="0" err="1" smtClean="0"/>
                        <a:t>Pengantar</a:t>
                      </a:r>
                      <a:r>
                        <a:rPr lang="en-US" dirty="0" smtClean="0"/>
                        <a:t> </a:t>
                      </a:r>
                      <a:r>
                        <a:rPr lang="en-US" dirty="0" err="1" smtClean="0"/>
                        <a:t>Ilmu</a:t>
                      </a:r>
                      <a:r>
                        <a:rPr lang="en-US" dirty="0" smtClean="0"/>
                        <a:t> </a:t>
                      </a:r>
                      <a:r>
                        <a:rPr lang="en-US" dirty="0" err="1" smtClean="0"/>
                        <a:t>Ekonomi</a:t>
                      </a:r>
                      <a:endParaRPr lang="en-US" dirty="0"/>
                    </a:p>
                  </a:txBody>
                  <a:tcPr/>
                </a:tc>
              </a:tr>
              <a:tr h="370840">
                <a:tc>
                  <a:txBody>
                    <a:bodyPr/>
                    <a:lstStyle/>
                    <a:p>
                      <a:pPr algn="ctr"/>
                      <a:endParaRPr lang="en-US" dirty="0"/>
                    </a:p>
                  </a:txBody>
                  <a:tcPr/>
                </a:tc>
                <a:tc>
                  <a:txBody>
                    <a:bodyPr/>
                    <a:lstStyle/>
                    <a:p>
                      <a:r>
                        <a:rPr lang="en-US" dirty="0" smtClean="0"/>
                        <a:t>   Management</a:t>
                      </a:r>
                      <a:endParaRPr lang="en-US" dirty="0"/>
                    </a:p>
                  </a:txBody>
                  <a:tcPr/>
                </a:tc>
                <a:tc>
                  <a:txBody>
                    <a:bodyPr/>
                    <a:lstStyle/>
                    <a:p>
                      <a:r>
                        <a:rPr lang="en-US" dirty="0" err="1" smtClean="0"/>
                        <a:t>Analisis</a:t>
                      </a:r>
                      <a:r>
                        <a:rPr lang="en-US" dirty="0" smtClean="0"/>
                        <a:t> </a:t>
                      </a:r>
                      <a:r>
                        <a:rPr lang="en-US" dirty="0" err="1" smtClean="0"/>
                        <a:t>Biaya</a:t>
                      </a:r>
                      <a:endParaRPr lang="en-US" dirty="0"/>
                    </a:p>
                  </a:txBody>
                  <a:tcPr/>
                </a:tc>
              </a:tr>
              <a:tr h="370840">
                <a:tc>
                  <a:txBody>
                    <a:bodyPr/>
                    <a:lstStyle/>
                    <a:p>
                      <a:pPr algn="ctr"/>
                      <a:endParaRPr lang="en-US" dirty="0"/>
                    </a:p>
                  </a:txBody>
                  <a:tcPr/>
                </a:tc>
                <a:tc>
                  <a:txBody>
                    <a:bodyPr/>
                    <a:lstStyle/>
                    <a:p>
                      <a:endParaRPr lang="en-US" dirty="0"/>
                    </a:p>
                  </a:txBody>
                  <a:tcPr/>
                </a:tc>
                <a:tc>
                  <a:txBody>
                    <a:bodyPr/>
                    <a:lstStyle/>
                    <a:p>
                      <a:r>
                        <a:rPr lang="en-US" dirty="0" err="1" smtClean="0"/>
                        <a:t>Psikologi</a:t>
                      </a:r>
                      <a:r>
                        <a:rPr lang="en-US" baseline="0" dirty="0" smtClean="0"/>
                        <a:t> </a:t>
                      </a:r>
                      <a:r>
                        <a:rPr lang="en-US" baseline="0" dirty="0" err="1" smtClean="0"/>
                        <a:t>Industri</a:t>
                      </a:r>
                      <a:endParaRPr lang="en-US" dirty="0"/>
                    </a:p>
                  </a:txBody>
                  <a:tcPr/>
                </a:tc>
              </a:tr>
              <a:tr h="370840">
                <a:tc>
                  <a:txBody>
                    <a:bodyPr/>
                    <a:lstStyle/>
                    <a:p>
                      <a:pPr algn="ctr"/>
                      <a:endParaRPr lang="en-US" dirty="0"/>
                    </a:p>
                  </a:txBody>
                  <a:tcPr/>
                </a:tc>
                <a:tc>
                  <a:txBody>
                    <a:bodyPr/>
                    <a:lstStyle/>
                    <a:p>
                      <a:endParaRPr lang="en-US" dirty="0"/>
                    </a:p>
                  </a:txBody>
                  <a:tcPr/>
                </a:tc>
                <a:tc>
                  <a:txBody>
                    <a:bodyPr/>
                    <a:lstStyle/>
                    <a:p>
                      <a:r>
                        <a:rPr lang="en-US" dirty="0" err="1" smtClean="0"/>
                        <a:t>Perancangan</a:t>
                      </a:r>
                      <a:r>
                        <a:rPr lang="en-US" dirty="0" smtClean="0"/>
                        <a:t> </a:t>
                      </a:r>
                      <a:r>
                        <a:rPr lang="en-US" dirty="0" err="1" smtClean="0"/>
                        <a:t>Organisasi</a:t>
                      </a:r>
                      <a:endParaRPr lang="en-US" dirty="0"/>
                    </a:p>
                  </a:txBody>
                  <a:tcPr/>
                </a:tc>
              </a:tr>
              <a:tr h="370840">
                <a:tc>
                  <a:txBody>
                    <a:bodyPr/>
                    <a:lstStyle/>
                    <a:p>
                      <a:pPr algn="ctr"/>
                      <a:endParaRPr lang="en-US" dirty="0"/>
                    </a:p>
                  </a:txBody>
                  <a:tcPr/>
                </a:tc>
                <a:tc>
                  <a:txBody>
                    <a:bodyPr/>
                    <a:lstStyle/>
                    <a:p>
                      <a:endParaRPr lang="en-US" dirty="0"/>
                    </a:p>
                  </a:txBody>
                  <a:tcPr/>
                </a:tc>
                <a:tc>
                  <a:txBody>
                    <a:bodyPr/>
                    <a:lstStyle/>
                    <a:p>
                      <a:r>
                        <a:rPr lang="en-US" dirty="0" err="1" smtClean="0"/>
                        <a:t>Pengantar</a:t>
                      </a:r>
                      <a:r>
                        <a:rPr lang="en-US" dirty="0" smtClean="0"/>
                        <a:t> </a:t>
                      </a:r>
                      <a:r>
                        <a:rPr lang="en-US" dirty="0" err="1" smtClean="0"/>
                        <a:t>Bisnis</a:t>
                      </a:r>
                      <a:r>
                        <a:rPr lang="en-US" dirty="0" smtClean="0"/>
                        <a:t> &amp; </a:t>
                      </a:r>
                      <a:r>
                        <a:rPr lang="en-US" dirty="0" err="1" smtClean="0"/>
                        <a:t>Manajemen</a:t>
                      </a:r>
                      <a:endParaRPr lang="en-US" dirty="0"/>
                    </a:p>
                  </a:txBody>
                  <a:tcPr/>
                </a:tc>
              </a:tr>
            </a:tbl>
          </a:graphicData>
        </a:graphic>
      </p:graphicFrame>
      <p:sp>
        <p:nvSpPr>
          <p:cNvPr id="4" name="Slide Number Placeholder 3"/>
          <p:cNvSpPr>
            <a:spLocks noGrp="1"/>
          </p:cNvSpPr>
          <p:nvPr>
            <p:ph type="sldNum" sz="quarter" idx="12"/>
          </p:nvPr>
        </p:nvSpPr>
        <p:spPr/>
        <p:txBody>
          <a:bodyPr/>
          <a:lstStyle/>
          <a:p>
            <a:pPr>
              <a:defRPr/>
            </a:pPr>
            <a:fld id="{B568F81B-CCBF-4DEB-8AC4-CF0C962FD32A}" type="slidenum">
              <a:rPr lang="en-US" smtClean="0"/>
              <a:pPr>
                <a:defRPr/>
              </a:pPr>
              <a:t>41</a:t>
            </a:fld>
            <a:endParaRPr 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lstStyle/>
          <a:p>
            <a:r>
              <a:rPr lang="en-US" sz="3200" smtClean="0"/>
              <a:t>Mata Kuliah berdasarkan kategori: (2)</a:t>
            </a:r>
          </a:p>
        </p:txBody>
      </p:sp>
      <p:graphicFrame>
        <p:nvGraphicFramePr>
          <p:cNvPr id="5" name="Content Placeholder 4"/>
          <p:cNvGraphicFramePr>
            <a:graphicFrameLocks noGrp="1"/>
          </p:cNvGraphicFramePr>
          <p:nvPr>
            <p:ph idx="1"/>
          </p:nvPr>
        </p:nvGraphicFramePr>
        <p:xfrm>
          <a:off x="914400" y="1600200"/>
          <a:ext cx="7543800" cy="4821238"/>
        </p:xfrm>
        <a:graphic>
          <a:graphicData uri="http://schemas.openxmlformats.org/drawingml/2006/table">
            <a:tbl>
              <a:tblPr firstRow="1" bandRow="1">
                <a:tableStyleId>{5C22544A-7EE6-4342-B048-85BDC9FD1C3A}</a:tableStyleId>
              </a:tblPr>
              <a:tblGrid>
                <a:gridCol w="665629"/>
                <a:gridCol w="2617321"/>
                <a:gridCol w="4260849"/>
              </a:tblGrid>
              <a:tr h="370840">
                <a:tc>
                  <a:txBody>
                    <a:bodyPr/>
                    <a:lstStyle/>
                    <a:p>
                      <a:pPr algn="ctr"/>
                      <a:r>
                        <a:rPr lang="en-US" dirty="0" smtClean="0">
                          <a:solidFill>
                            <a:schemeClr val="tx1"/>
                          </a:solidFill>
                        </a:rPr>
                        <a:t>No.</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err="1" smtClean="0">
                          <a:solidFill>
                            <a:schemeClr val="tx1"/>
                          </a:solidFill>
                        </a:rPr>
                        <a:t>Kategori</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solidFill>
                            <a:schemeClr val="tx1"/>
                          </a:solidFill>
                        </a:rPr>
                        <a:t>Mata </a:t>
                      </a:r>
                      <a:r>
                        <a:rPr lang="en-US" dirty="0" err="1" smtClean="0">
                          <a:solidFill>
                            <a:schemeClr val="tx1"/>
                          </a:solidFill>
                        </a:rPr>
                        <a:t>Kuliah</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dirty="0" smtClean="0"/>
                        <a:t>3</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r>
                        <a:rPr lang="en-US" b="1" dirty="0" smtClean="0"/>
                        <a:t>Engineering Sciences</a:t>
                      </a:r>
                      <a:endParaRPr lang="en-US"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r>
              <a:tr h="370840">
                <a:tc>
                  <a:txBody>
                    <a:bodyPr/>
                    <a:lstStyle/>
                    <a:p>
                      <a:pPr algn="ct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r>
                        <a:rPr lang="en-US" dirty="0" smtClean="0"/>
                        <a:t>- General</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r>
                        <a:rPr lang="en-US" dirty="0" err="1" smtClean="0"/>
                        <a:t>Menggambar</a:t>
                      </a:r>
                      <a:r>
                        <a:rPr lang="en-US" dirty="0" smtClean="0"/>
                        <a:t> </a:t>
                      </a:r>
                      <a:r>
                        <a:rPr lang="en-US" dirty="0" err="1" smtClean="0"/>
                        <a:t>Teknik</a:t>
                      </a:r>
                      <a:r>
                        <a:rPr lang="en-US" dirty="0" smtClean="0"/>
                        <a:t> </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370840">
                <a:tc>
                  <a:txBody>
                    <a:bodyPr/>
                    <a:lstStyle/>
                    <a:p>
                      <a:pPr algn="ct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r>
                        <a:rPr lang="en-US" dirty="0" err="1" smtClean="0"/>
                        <a:t>Mekanika</a:t>
                      </a:r>
                      <a:r>
                        <a:rPr lang="en-US" dirty="0" smtClean="0"/>
                        <a:t> </a:t>
                      </a:r>
                      <a:r>
                        <a:rPr lang="en-US" dirty="0" err="1" smtClean="0"/>
                        <a:t>Teknik</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370840">
                <a:tc>
                  <a:txBody>
                    <a:bodyPr/>
                    <a:lstStyle/>
                    <a:p>
                      <a:pPr algn="ct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r>
                        <a:rPr lang="en-US" dirty="0" smtClean="0"/>
                        <a:t>Material </a:t>
                      </a:r>
                      <a:r>
                        <a:rPr lang="en-US" dirty="0" err="1" smtClean="0"/>
                        <a:t>Teknik</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370840">
                <a:tc>
                  <a:txBody>
                    <a:bodyPr/>
                    <a:lstStyle/>
                    <a:p>
                      <a:pPr algn="ct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r>
                        <a:rPr lang="en-US" dirty="0" err="1" smtClean="0"/>
                        <a:t>Elektronika</a:t>
                      </a:r>
                      <a:r>
                        <a:rPr lang="en-US" dirty="0" smtClean="0"/>
                        <a:t> </a:t>
                      </a:r>
                      <a:r>
                        <a:rPr lang="en-US" dirty="0" err="1" smtClean="0"/>
                        <a:t>Industri</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370840">
                <a:tc>
                  <a:txBody>
                    <a:bodyPr/>
                    <a:lstStyle/>
                    <a:p>
                      <a:pPr algn="ct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r>
                        <a:rPr lang="en-US" dirty="0" err="1" smtClean="0"/>
                        <a:t>Pemrograman</a:t>
                      </a:r>
                      <a:r>
                        <a:rPr lang="en-US" dirty="0" smtClean="0"/>
                        <a:t> </a:t>
                      </a:r>
                      <a:r>
                        <a:rPr lang="en-US" dirty="0" err="1" smtClean="0"/>
                        <a:t>Dasar</a:t>
                      </a:r>
                      <a:r>
                        <a:rPr lang="en-US" dirty="0" smtClean="0"/>
                        <a:t> </a:t>
                      </a:r>
                      <a:r>
                        <a:rPr lang="en-US" dirty="0" err="1" smtClean="0"/>
                        <a:t>Komputer</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370840">
                <a:tc>
                  <a:txBody>
                    <a:bodyPr/>
                    <a:lstStyle/>
                    <a:p>
                      <a:pPr algn="ct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370840">
                <a:tc>
                  <a:txBody>
                    <a:bodyPr/>
                    <a:lstStyle/>
                    <a:p>
                      <a:pPr algn="ct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r>
                        <a:rPr lang="en-US" dirty="0" smtClean="0"/>
                        <a:t>- Industrial Engineering</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370840">
                <a:tc>
                  <a:txBody>
                    <a:bodyPr/>
                    <a:lstStyle/>
                    <a:p>
                      <a:pPr algn="ct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r>
                        <a:rPr lang="en-US" dirty="0" smtClean="0"/>
                        <a:t>   - General</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r>
                        <a:rPr lang="en-US" dirty="0" err="1" smtClean="0"/>
                        <a:t>Pengantar</a:t>
                      </a:r>
                      <a:r>
                        <a:rPr lang="en-US" dirty="0" smtClean="0"/>
                        <a:t> </a:t>
                      </a:r>
                      <a:r>
                        <a:rPr lang="en-US" dirty="0" err="1" smtClean="0"/>
                        <a:t>Teknik</a:t>
                      </a:r>
                      <a:r>
                        <a:rPr lang="en-US" dirty="0" smtClean="0"/>
                        <a:t> </a:t>
                      </a:r>
                      <a:r>
                        <a:rPr lang="en-US" dirty="0" err="1" smtClean="0"/>
                        <a:t>Industri</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370840">
                <a:tc>
                  <a:txBody>
                    <a:bodyPr/>
                    <a:lstStyle/>
                    <a:p>
                      <a:pPr algn="ct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r>
                        <a:rPr lang="en-US" dirty="0" err="1" smtClean="0"/>
                        <a:t>Teori</a:t>
                      </a:r>
                      <a:r>
                        <a:rPr lang="en-US" dirty="0" smtClean="0"/>
                        <a:t> </a:t>
                      </a:r>
                      <a:r>
                        <a:rPr lang="en-US" dirty="0" err="1" smtClean="0"/>
                        <a:t>Probabilitas</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370840">
                <a:tc>
                  <a:txBody>
                    <a:bodyPr/>
                    <a:lstStyle/>
                    <a:p>
                      <a:pPr algn="ct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r>
                        <a:rPr lang="en-US" dirty="0" err="1" smtClean="0"/>
                        <a:t>Statistika</a:t>
                      </a:r>
                      <a:r>
                        <a:rPr lang="en-US" dirty="0" smtClean="0"/>
                        <a:t> </a:t>
                      </a:r>
                      <a:r>
                        <a:rPr lang="en-US" dirty="0" err="1" smtClean="0"/>
                        <a:t>Industri</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370840">
                <a:tc>
                  <a:txBody>
                    <a:bodyPr/>
                    <a:lstStyle/>
                    <a:p>
                      <a:pPr algn="ct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r>
                        <a:rPr lang="en-US" dirty="0" err="1" smtClean="0"/>
                        <a:t>Ekonomi</a:t>
                      </a:r>
                      <a:r>
                        <a:rPr lang="en-US" dirty="0" smtClean="0"/>
                        <a:t> </a:t>
                      </a:r>
                      <a:r>
                        <a:rPr lang="en-US" dirty="0" err="1" smtClean="0"/>
                        <a:t>Teknik</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
        <p:nvSpPr>
          <p:cNvPr id="4" name="Slide Number Placeholder 3"/>
          <p:cNvSpPr>
            <a:spLocks noGrp="1"/>
          </p:cNvSpPr>
          <p:nvPr>
            <p:ph type="sldNum" sz="quarter" idx="12"/>
          </p:nvPr>
        </p:nvSpPr>
        <p:spPr/>
        <p:txBody>
          <a:bodyPr/>
          <a:lstStyle/>
          <a:p>
            <a:pPr>
              <a:defRPr/>
            </a:pPr>
            <a:fld id="{232CE87D-1936-4047-85DB-F5759A3F332C}" type="slidenum">
              <a:rPr lang="en-US" smtClean="0"/>
              <a:pPr>
                <a:defRPr/>
              </a:pPr>
              <a:t>42</a:t>
            </a:fld>
            <a:endParaRPr lang="en-US"/>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lstStyle/>
          <a:p>
            <a:r>
              <a:rPr lang="en-US" sz="3200" smtClean="0"/>
              <a:t>Mata Kuliah berdasarkan kategori: (3)</a:t>
            </a:r>
          </a:p>
        </p:txBody>
      </p:sp>
      <p:graphicFrame>
        <p:nvGraphicFramePr>
          <p:cNvPr id="5" name="Content Placeholder 4"/>
          <p:cNvGraphicFramePr>
            <a:graphicFrameLocks noGrp="1"/>
          </p:cNvGraphicFramePr>
          <p:nvPr>
            <p:ph idx="1"/>
          </p:nvPr>
        </p:nvGraphicFramePr>
        <p:xfrm>
          <a:off x="914400" y="1600200"/>
          <a:ext cx="7772400" cy="4449763"/>
        </p:xfrm>
        <a:graphic>
          <a:graphicData uri="http://schemas.openxmlformats.org/drawingml/2006/table">
            <a:tbl>
              <a:tblPr firstRow="1" bandRow="1">
                <a:tableStyleId>{5C22544A-7EE6-4342-B048-85BDC9FD1C3A}</a:tableStyleId>
              </a:tblPr>
              <a:tblGrid>
                <a:gridCol w="685800"/>
                <a:gridCol w="2847110"/>
                <a:gridCol w="4239490"/>
              </a:tblGrid>
              <a:tr h="370840">
                <a:tc>
                  <a:txBody>
                    <a:bodyPr/>
                    <a:lstStyle/>
                    <a:p>
                      <a:pPr algn="ctr"/>
                      <a:r>
                        <a:rPr lang="en-US" dirty="0" smtClean="0">
                          <a:solidFill>
                            <a:schemeClr val="tx1"/>
                          </a:solidFill>
                        </a:rPr>
                        <a:t>No.</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err="1" smtClean="0">
                          <a:solidFill>
                            <a:schemeClr val="tx1"/>
                          </a:solidFill>
                        </a:rPr>
                        <a:t>Kategori</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solidFill>
                            <a:schemeClr val="tx1"/>
                          </a:solidFill>
                        </a:rPr>
                        <a:t>Mata </a:t>
                      </a:r>
                      <a:r>
                        <a:rPr lang="en-US" dirty="0" err="1" smtClean="0">
                          <a:solidFill>
                            <a:schemeClr val="tx1"/>
                          </a:solidFill>
                        </a:rPr>
                        <a:t>Kuliah</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r>
                        <a:rPr lang="en-US" b="1" dirty="0" smtClean="0"/>
                        <a:t>- Industrial Engineering</a:t>
                      </a:r>
                      <a:endParaRPr lang="en-US"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r>
              <a:tr h="370840">
                <a:tc>
                  <a:txBody>
                    <a:bodyPr/>
                    <a:lstStyle/>
                    <a:p>
                      <a:pPr algn="ct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r>
                        <a:rPr lang="en-US" dirty="0" smtClean="0"/>
                        <a:t>   - General</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r>
                        <a:rPr lang="en-US" dirty="0" err="1" smtClean="0"/>
                        <a:t>Simulasi</a:t>
                      </a:r>
                      <a:r>
                        <a:rPr lang="en-US" dirty="0" smtClean="0"/>
                        <a:t> </a:t>
                      </a:r>
                      <a:r>
                        <a:rPr lang="en-US" dirty="0" err="1" smtClean="0"/>
                        <a:t>Komputer</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370840">
                <a:tc>
                  <a:txBody>
                    <a:bodyPr/>
                    <a:lstStyle/>
                    <a:p>
                      <a:pPr algn="ct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r>
                        <a:rPr lang="en-US" dirty="0" err="1" smtClean="0"/>
                        <a:t>Pemodelan</a:t>
                      </a:r>
                      <a:r>
                        <a:rPr lang="en-US" dirty="0" smtClean="0"/>
                        <a:t> </a:t>
                      </a:r>
                      <a:r>
                        <a:rPr lang="en-US" dirty="0" err="1" smtClean="0"/>
                        <a:t>Sistem</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370840">
                <a:tc>
                  <a:txBody>
                    <a:bodyPr/>
                    <a:lstStyle/>
                    <a:p>
                      <a:pPr algn="ct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370840">
                <a:tc>
                  <a:txBody>
                    <a:bodyPr/>
                    <a:lstStyle/>
                    <a:p>
                      <a:pPr algn="ct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r>
                        <a:rPr lang="en-US" dirty="0" smtClean="0"/>
                        <a:t>- Production Engineering</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r>
                        <a:rPr lang="en-US" dirty="0" err="1" smtClean="0"/>
                        <a:t>Proses</a:t>
                      </a:r>
                      <a:r>
                        <a:rPr lang="en-US" dirty="0" smtClean="0"/>
                        <a:t> </a:t>
                      </a:r>
                      <a:r>
                        <a:rPr lang="en-US" dirty="0" err="1" smtClean="0"/>
                        <a:t>Manufaktur</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370840">
                <a:tc>
                  <a:txBody>
                    <a:bodyPr/>
                    <a:lstStyle/>
                    <a:p>
                      <a:pPr algn="ct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r>
                        <a:rPr lang="en-US" dirty="0" err="1" smtClean="0"/>
                        <a:t>Perencanaan</a:t>
                      </a:r>
                      <a:r>
                        <a:rPr lang="en-US" dirty="0" smtClean="0"/>
                        <a:t> &amp; </a:t>
                      </a:r>
                      <a:r>
                        <a:rPr lang="en-US" dirty="0" err="1" smtClean="0"/>
                        <a:t>Pengendalian</a:t>
                      </a:r>
                      <a:r>
                        <a:rPr lang="en-US" dirty="0" smtClean="0"/>
                        <a:t> </a:t>
                      </a:r>
                      <a:r>
                        <a:rPr lang="en-US" dirty="0" err="1" smtClean="0"/>
                        <a:t>Produksi</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370840">
                <a:tc>
                  <a:txBody>
                    <a:bodyPr/>
                    <a:lstStyle/>
                    <a:p>
                      <a:pPr algn="ct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r>
                        <a:rPr lang="en-US" dirty="0" err="1" smtClean="0"/>
                        <a:t>Pengendalian</a:t>
                      </a:r>
                      <a:r>
                        <a:rPr lang="en-US" dirty="0" smtClean="0"/>
                        <a:t> &amp;</a:t>
                      </a:r>
                      <a:r>
                        <a:rPr lang="en-US" baseline="0" dirty="0" smtClean="0"/>
                        <a:t> </a:t>
                      </a:r>
                      <a:r>
                        <a:rPr lang="en-US" baseline="0" dirty="0" err="1" smtClean="0"/>
                        <a:t>Penjaminan</a:t>
                      </a:r>
                      <a:r>
                        <a:rPr lang="en-US" baseline="0" dirty="0" smtClean="0"/>
                        <a:t> </a:t>
                      </a:r>
                      <a:r>
                        <a:rPr lang="en-US" baseline="0" dirty="0" err="1" smtClean="0"/>
                        <a:t>Mutu</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370840">
                <a:tc>
                  <a:txBody>
                    <a:bodyPr/>
                    <a:lstStyle/>
                    <a:p>
                      <a:pPr algn="ct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r>
                        <a:rPr lang="en-US" dirty="0" smtClean="0"/>
                        <a:t>- Operational</a:t>
                      </a:r>
                      <a:r>
                        <a:rPr lang="en-US" baseline="0" dirty="0" smtClean="0"/>
                        <a:t> Science</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r>
                        <a:rPr lang="en-US" dirty="0" err="1" smtClean="0"/>
                        <a:t>Optimasi</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370840">
                <a:tc>
                  <a:txBody>
                    <a:bodyPr/>
                    <a:lstStyle/>
                    <a:p>
                      <a:pPr algn="ct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r>
                        <a:rPr lang="en-US" dirty="0" smtClean="0"/>
                        <a:t>Model </a:t>
                      </a:r>
                      <a:r>
                        <a:rPr lang="en-US" dirty="0" err="1" smtClean="0"/>
                        <a:t>Stokastik</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370840">
                <a:tc>
                  <a:txBody>
                    <a:bodyPr/>
                    <a:lstStyle/>
                    <a:p>
                      <a:pPr algn="ct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r>
                        <a:rPr lang="en-US" dirty="0" smtClean="0"/>
                        <a:t>- Ergonomics/Human</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r>
                        <a:rPr lang="en-US" dirty="0" err="1" smtClean="0"/>
                        <a:t>Analisa</a:t>
                      </a:r>
                      <a:r>
                        <a:rPr lang="en-US" dirty="0" smtClean="0"/>
                        <a:t> &amp; </a:t>
                      </a:r>
                      <a:r>
                        <a:rPr lang="en-US" dirty="0" err="1" smtClean="0"/>
                        <a:t>Perancangan</a:t>
                      </a:r>
                      <a:r>
                        <a:rPr lang="en-US" dirty="0" smtClean="0"/>
                        <a:t> </a:t>
                      </a:r>
                      <a:r>
                        <a:rPr lang="en-US" dirty="0" err="1" smtClean="0"/>
                        <a:t>Kerja</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370840">
                <a:tc>
                  <a:txBody>
                    <a:bodyPr/>
                    <a:lstStyle/>
                    <a:p>
                      <a:pPr algn="ct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r>
                        <a:rPr lang="en-US" dirty="0" smtClean="0"/>
                        <a:t>     Factors Engineering</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r>
                        <a:rPr lang="en-US" dirty="0" err="1" smtClean="0"/>
                        <a:t>Perancangan</a:t>
                      </a:r>
                      <a:r>
                        <a:rPr lang="en-US" dirty="0" smtClean="0"/>
                        <a:t> </a:t>
                      </a:r>
                      <a:r>
                        <a:rPr lang="en-US" dirty="0" err="1" smtClean="0"/>
                        <a:t>Sistem</a:t>
                      </a:r>
                      <a:r>
                        <a:rPr lang="en-US" dirty="0" smtClean="0"/>
                        <a:t> </a:t>
                      </a:r>
                      <a:r>
                        <a:rPr lang="en-US" dirty="0" err="1" smtClean="0"/>
                        <a:t>Kerja</a:t>
                      </a:r>
                      <a:r>
                        <a:rPr lang="en-US" dirty="0" smtClean="0"/>
                        <a:t> &amp; </a:t>
                      </a:r>
                      <a:r>
                        <a:rPr lang="en-US" dirty="0" err="1" smtClean="0"/>
                        <a:t>Ergonomi</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
        <p:nvSpPr>
          <p:cNvPr id="4" name="Slide Number Placeholder 3"/>
          <p:cNvSpPr>
            <a:spLocks noGrp="1"/>
          </p:cNvSpPr>
          <p:nvPr>
            <p:ph type="sldNum" sz="quarter" idx="12"/>
          </p:nvPr>
        </p:nvSpPr>
        <p:spPr/>
        <p:txBody>
          <a:bodyPr/>
          <a:lstStyle/>
          <a:p>
            <a:pPr>
              <a:defRPr/>
            </a:pPr>
            <a:fld id="{DFDC0747-06FC-415F-9F2A-B8EE4B204B17}" type="slidenum">
              <a:rPr lang="en-US" smtClean="0"/>
              <a:pPr>
                <a:defRPr/>
              </a:pPr>
              <a:t>43</a:t>
            </a:fld>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r>
              <a:rPr lang="en-US" sz="3200" smtClean="0"/>
              <a:t>Mata Kuliah berdasarkan kategori: (4)</a:t>
            </a:r>
          </a:p>
        </p:txBody>
      </p:sp>
      <p:graphicFrame>
        <p:nvGraphicFramePr>
          <p:cNvPr id="5" name="Content Placeholder 4"/>
          <p:cNvGraphicFramePr>
            <a:graphicFrameLocks noGrp="1"/>
          </p:cNvGraphicFramePr>
          <p:nvPr>
            <p:ph idx="1"/>
          </p:nvPr>
        </p:nvGraphicFramePr>
        <p:xfrm>
          <a:off x="914400" y="1600200"/>
          <a:ext cx="7772400" cy="2595563"/>
        </p:xfrm>
        <a:graphic>
          <a:graphicData uri="http://schemas.openxmlformats.org/drawingml/2006/table">
            <a:tbl>
              <a:tblPr firstRow="1" bandRow="1">
                <a:tableStyleId>{5C22544A-7EE6-4342-B048-85BDC9FD1C3A}</a:tableStyleId>
              </a:tblPr>
              <a:tblGrid>
                <a:gridCol w="685800"/>
                <a:gridCol w="2847110"/>
                <a:gridCol w="4239490"/>
              </a:tblGrid>
              <a:tr h="370840">
                <a:tc>
                  <a:txBody>
                    <a:bodyPr/>
                    <a:lstStyle/>
                    <a:p>
                      <a:pPr algn="ctr"/>
                      <a:r>
                        <a:rPr lang="en-US" dirty="0" smtClean="0">
                          <a:solidFill>
                            <a:schemeClr val="tx1"/>
                          </a:solidFill>
                        </a:rPr>
                        <a:t>No.</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err="1" smtClean="0">
                          <a:solidFill>
                            <a:schemeClr val="tx1"/>
                          </a:solidFill>
                        </a:rPr>
                        <a:t>Kategori</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solidFill>
                            <a:schemeClr val="tx1"/>
                          </a:solidFill>
                        </a:rPr>
                        <a:t>Mata </a:t>
                      </a:r>
                      <a:r>
                        <a:rPr lang="en-US" dirty="0" err="1" smtClean="0">
                          <a:solidFill>
                            <a:schemeClr val="tx1"/>
                          </a:solidFill>
                        </a:rPr>
                        <a:t>Kuliah</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dirty="0" smtClean="0"/>
                        <a:t>4</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r>
                        <a:rPr lang="en-US" b="1" dirty="0" smtClean="0"/>
                        <a:t>Attitude &amp; Skills</a:t>
                      </a:r>
                      <a:endParaRPr lang="en-US"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r>
                        <a:rPr lang="en-US" dirty="0" err="1" smtClean="0"/>
                        <a:t>Pendidikan</a:t>
                      </a:r>
                      <a:r>
                        <a:rPr lang="en-US" dirty="0" smtClean="0"/>
                        <a:t>  Agama</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r>
              <a:tr h="370840">
                <a:tc>
                  <a:txBody>
                    <a:bodyPr/>
                    <a:lstStyle/>
                    <a:p>
                      <a:pPr algn="ct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r>
                        <a:rPr lang="en-US" dirty="0" err="1" smtClean="0"/>
                        <a:t>Pendidikan</a:t>
                      </a:r>
                      <a:r>
                        <a:rPr lang="en-US" baseline="0" dirty="0" smtClean="0"/>
                        <a:t> </a:t>
                      </a:r>
                      <a:r>
                        <a:rPr lang="en-US" baseline="0" dirty="0" err="1" smtClean="0"/>
                        <a:t>Pancasila</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370840">
                <a:tc>
                  <a:txBody>
                    <a:bodyPr/>
                    <a:lstStyle/>
                    <a:p>
                      <a:pPr algn="ct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r>
                        <a:rPr lang="en-US" dirty="0" err="1" smtClean="0"/>
                        <a:t>Pendidikan</a:t>
                      </a:r>
                      <a:r>
                        <a:rPr lang="en-US" dirty="0" smtClean="0"/>
                        <a:t> </a:t>
                      </a:r>
                      <a:r>
                        <a:rPr lang="en-US" dirty="0" err="1" smtClean="0"/>
                        <a:t>Kewarganegaraan</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370840">
                <a:tc>
                  <a:txBody>
                    <a:bodyPr/>
                    <a:lstStyle/>
                    <a:p>
                      <a:pPr algn="ct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r>
                        <a:rPr lang="en-US" dirty="0" err="1" smtClean="0"/>
                        <a:t>Bahasa</a:t>
                      </a:r>
                      <a:r>
                        <a:rPr lang="en-US" dirty="0" smtClean="0"/>
                        <a:t> Indonesia</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370840">
                <a:tc>
                  <a:txBody>
                    <a:bodyPr/>
                    <a:lstStyle/>
                    <a:p>
                      <a:pPr algn="ct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r>
                        <a:rPr lang="en-US" dirty="0" err="1" smtClean="0"/>
                        <a:t>Bahasa</a:t>
                      </a:r>
                      <a:r>
                        <a:rPr lang="en-US" dirty="0" smtClean="0"/>
                        <a:t> </a:t>
                      </a:r>
                      <a:r>
                        <a:rPr lang="en-US" dirty="0" err="1" smtClean="0"/>
                        <a:t>Inggris</a:t>
                      </a:r>
                      <a:r>
                        <a:rPr lang="en-US" dirty="0" smtClean="0"/>
                        <a:t> I &amp; II</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370840">
                <a:tc>
                  <a:txBody>
                    <a:bodyPr/>
                    <a:lstStyle/>
                    <a:p>
                      <a:pPr algn="ct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r>
                        <a:rPr lang="en-US" dirty="0" smtClean="0"/>
                        <a:t>Seminar </a:t>
                      </a:r>
                      <a:r>
                        <a:rPr lang="en-US" dirty="0" err="1" smtClean="0"/>
                        <a:t>Tugas</a:t>
                      </a:r>
                      <a:r>
                        <a:rPr lang="en-US" dirty="0" smtClean="0"/>
                        <a:t> </a:t>
                      </a:r>
                      <a:r>
                        <a:rPr lang="en-US" dirty="0" err="1" smtClean="0"/>
                        <a:t>Akhir</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
        <p:nvSpPr>
          <p:cNvPr id="4" name="Slide Number Placeholder 3"/>
          <p:cNvSpPr>
            <a:spLocks noGrp="1"/>
          </p:cNvSpPr>
          <p:nvPr>
            <p:ph type="sldNum" sz="quarter" idx="12"/>
          </p:nvPr>
        </p:nvSpPr>
        <p:spPr/>
        <p:txBody>
          <a:bodyPr/>
          <a:lstStyle/>
          <a:p>
            <a:pPr>
              <a:defRPr/>
            </a:pPr>
            <a:fld id="{C40E0097-DC31-414B-87D1-CFB9579A345B}" type="slidenum">
              <a:rPr lang="en-US" smtClean="0"/>
              <a:pPr>
                <a:defRPr/>
              </a:pPr>
              <a:t>44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algn="l" eaLnBrk="1" hangingPunct="1"/>
            <a:r>
              <a:rPr lang="en-US" sz="4000" smtClean="0"/>
              <a:t>          </a:t>
            </a:r>
          </a:p>
        </p:txBody>
      </p:sp>
      <p:sp>
        <p:nvSpPr>
          <p:cNvPr id="8195" name="Content Placeholder 2"/>
          <p:cNvSpPr>
            <a:spLocks noGrp="1"/>
          </p:cNvSpPr>
          <p:nvPr>
            <p:ph idx="1"/>
          </p:nvPr>
        </p:nvSpPr>
        <p:spPr/>
        <p:txBody>
          <a:bodyPr/>
          <a:lstStyle/>
          <a:p>
            <a:pPr algn="ctr" eaLnBrk="1" hangingPunct="1"/>
            <a:r>
              <a:rPr lang="en-US" sz="3200" smtClean="0"/>
              <a:t>Adam SMITH (1723 – 1790)</a:t>
            </a:r>
          </a:p>
          <a:p>
            <a:pPr algn="ctr" eaLnBrk="1" hangingPunct="1"/>
            <a:r>
              <a:rPr lang="en-US" sz="3200" smtClean="0"/>
              <a:t>Charles BABBAGE (1791 – 1871)</a:t>
            </a:r>
          </a:p>
          <a:p>
            <a:pPr algn="ctr" eaLnBrk="1" hangingPunct="1"/>
            <a:r>
              <a:rPr lang="en-US" sz="3200" smtClean="0"/>
              <a:t>Eli WHITNEY (1765 – 1825)</a:t>
            </a:r>
          </a:p>
          <a:p>
            <a:pPr algn="ctr" eaLnBrk="1" hangingPunct="1"/>
            <a:r>
              <a:rPr lang="en-US" sz="3200" smtClean="0"/>
              <a:t>Henry R. TOWNE (1844 – 1924)</a:t>
            </a:r>
          </a:p>
          <a:p>
            <a:pPr algn="ctr" eaLnBrk="1" hangingPunct="1"/>
            <a:r>
              <a:rPr lang="en-US" sz="3200" smtClean="0"/>
              <a:t>Henry L. GANTT (1861 – 1919)</a:t>
            </a:r>
          </a:p>
          <a:p>
            <a:pPr algn="ctr" eaLnBrk="1" hangingPunct="1"/>
            <a:r>
              <a:rPr lang="en-US" sz="3200" smtClean="0"/>
              <a:t>Frederick W. TAYLOR (1856 – 1915)</a:t>
            </a:r>
          </a:p>
          <a:p>
            <a:pPr algn="ctr" eaLnBrk="1" hangingPunct="1"/>
            <a:r>
              <a:rPr lang="en-US" sz="3200" smtClean="0"/>
              <a:t>Frank B. GILBRETH (1868 – 1924)</a:t>
            </a:r>
          </a:p>
          <a:p>
            <a:pPr algn="ctr" eaLnBrk="1" hangingPunct="1"/>
            <a:r>
              <a:rPr lang="en-US" sz="3200" smtClean="0"/>
              <a:t>Lillian M. GILBRETH (1878 – 1972)</a:t>
            </a:r>
          </a:p>
        </p:txBody>
      </p:sp>
      <p:sp>
        <p:nvSpPr>
          <p:cNvPr id="4" name="Slide Number Placeholder 3"/>
          <p:cNvSpPr>
            <a:spLocks noGrp="1"/>
          </p:cNvSpPr>
          <p:nvPr>
            <p:ph type="sldNum" sz="quarter" idx="12"/>
          </p:nvPr>
        </p:nvSpPr>
        <p:spPr>
          <a:xfrm>
            <a:off x="6858000" y="6400800"/>
            <a:ext cx="2133600" cy="244475"/>
          </a:xfrm>
        </p:spPr>
        <p:txBody>
          <a:bodyPr/>
          <a:lstStyle/>
          <a:p>
            <a:pPr>
              <a:defRPr/>
            </a:pPr>
            <a:fld id="{041454E9-5326-458E-B0D7-D9FB16D8E907}" type="slidenum">
              <a:rPr lang="en-US" smtClean="0"/>
              <a:pPr>
                <a:defRPr/>
              </a:pPr>
              <a:t>5</a:t>
            </a:fld>
            <a:endParaRPr lang="en-US" dirty="0"/>
          </a:p>
        </p:txBody>
      </p:sp>
      <p:pic>
        <p:nvPicPr>
          <p:cNvPr id="8197" name="Picture 4"/>
          <p:cNvPicPr>
            <a:picLocks noChangeAspect="1" noChangeArrowheads="1"/>
          </p:cNvPicPr>
          <p:nvPr/>
        </p:nvPicPr>
        <p:blipFill>
          <a:blip r:embed="rId2" cstate="print"/>
          <a:srcRect/>
          <a:stretch>
            <a:fillRect/>
          </a:stretch>
        </p:blipFill>
        <p:spPr bwMode="auto">
          <a:xfrm>
            <a:off x="7924800" y="228600"/>
            <a:ext cx="1001713" cy="868363"/>
          </a:xfrm>
          <a:prstGeom prst="rect">
            <a:avLst/>
          </a:prstGeom>
          <a:noFill/>
          <a:ln w="9525">
            <a:noFill/>
            <a:miter lim="800000"/>
            <a:headEnd/>
            <a:tailEnd/>
          </a:ln>
        </p:spPr>
      </p:pic>
      <p:sp>
        <p:nvSpPr>
          <p:cNvPr id="6" name="Rounded Rectangle 5"/>
          <p:cNvSpPr/>
          <p:nvPr/>
        </p:nvSpPr>
        <p:spPr>
          <a:xfrm>
            <a:off x="1752600" y="457200"/>
            <a:ext cx="5791200" cy="838200"/>
          </a:xfrm>
          <a:prstGeom prst="roundRect">
            <a:avLst/>
          </a:prstGeom>
          <a:solidFill>
            <a:srgbClr val="CCFFCC"/>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3600" dirty="0" err="1">
                <a:solidFill>
                  <a:srgbClr val="002060"/>
                </a:solidFill>
              </a:rPr>
              <a:t>Pelopor</a:t>
            </a:r>
            <a:r>
              <a:rPr lang="en-US" sz="3600" dirty="0">
                <a:solidFill>
                  <a:srgbClr val="002060"/>
                </a:solidFill>
              </a:rPr>
              <a:t> </a:t>
            </a:r>
            <a:r>
              <a:rPr lang="en-US" sz="3600" dirty="0" err="1">
                <a:solidFill>
                  <a:srgbClr val="002060"/>
                </a:solidFill>
              </a:rPr>
              <a:t>Teknik</a:t>
            </a:r>
            <a:r>
              <a:rPr lang="en-US" sz="3600" dirty="0">
                <a:solidFill>
                  <a:srgbClr val="002060"/>
                </a:solidFill>
              </a:rPr>
              <a:t> </a:t>
            </a:r>
            <a:r>
              <a:rPr lang="en-US" sz="3600" dirty="0" err="1">
                <a:solidFill>
                  <a:srgbClr val="002060"/>
                </a:solidFill>
              </a:rPr>
              <a:t>Industri</a:t>
            </a:r>
            <a:endParaRPr lang="en-US" sz="3600" dirty="0">
              <a:solidFill>
                <a:srgbClr val="00206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eaLnBrk="1" hangingPunct="1"/>
            <a:endParaRPr lang="id-ID" smtClean="0"/>
          </a:p>
        </p:txBody>
      </p:sp>
      <p:sp>
        <p:nvSpPr>
          <p:cNvPr id="9219" name="Content Placeholder 2"/>
          <p:cNvSpPr>
            <a:spLocks noGrp="1"/>
          </p:cNvSpPr>
          <p:nvPr>
            <p:ph idx="1"/>
          </p:nvPr>
        </p:nvSpPr>
        <p:spPr>
          <a:xfrm>
            <a:off x="1279525" y="1600200"/>
            <a:ext cx="5502275" cy="4525963"/>
          </a:xfrm>
        </p:spPr>
        <p:txBody>
          <a:bodyPr/>
          <a:lstStyle/>
          <a:p>
            <a:pPr eaLnBrk="1" hangingPunct="1"/>
            <a:endParaRPr lang="id-ID" smtClean="0"/>
          </a:p>
        </p:txBody>
      </p:sp>
      <p:sp>
        <p:nvSpPr>
          <p:cNvPr id="4" name="Rounded Rectangle 3"/>
          <p:cNvSpPr/>
          <p:nvPr/>
        </p:nvSpPr>
        <p:spPr>
          <a:xfrm>
            <a:off x="1524000" y="381000"/>
            <a:ext cx="6324600" cy="914400"/>
          </a:xfrm>
          <a:prstGeom prst="roundRect">
            <a:avLst/>
          </a:prstGeom>
          <a:solidFill>
            <a:srgbClr val="DCF7FC"/>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sz="2400" dirty="0">
                <a:solidFill>
                  <a:schemeClr val="tx1"/>
                </a:solidFill>
              </a:rPr>
              <a:t>Bagaimana  disiplin Teknik Industri berkembang????</a:t>
            </a:r>
          </a:p>
        </p:txBody>
      </p:sp>
      <p:sp>
        <p:nvSpPr>
          <p:cNvPr id="22" name="Rounded Rectangle 21"/>
          <p:cNvSpPr/>
          <p:nvPr/>
        </p:nvSpPr>
        <p:spPr>
          <a:xfrm>
            <a:off x="990600" y="1600200"/>
            <a:ext cx="7696200" cy="4724400"/>
          </a:xfrm>
          <a:prstGeom prst="roundRect">
            <a:avLst/>
          </a:prstGeom>
          <a:solidFill>
            <a:srgbClr val="DCF7FC"/>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a:p>
        </p:txBody>
      </p:sp>
      <p:sp>
        <p:nvSpPr>
          <p:cNvPr id="23" name="Cloud 22"/>
          <p:cNvSpPr/>
          <p:nvPr/>
        </p:nvSpPr>
        <p:spPr>
          <a:xfrm>
            <a:off x="1066800" y="2971800"/>
            <a:ext cx="2438400" cy="1600200"/>
          </a:xfrm>
          <a:prstGeom prst="cloud">
            <a:avLst/>
          </a:prstGeom>
          <a:solidFill>
            <a:srgbClr val="FF99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sz="2000" b="1" dirty="0">
                <a:solidFill>
                  <a:schemeClr val="tx1"/>
                </a:solidFill>
              </a:rPr>
              <a:t>Kekuatan pendorong</a:t>
            </a:r>
          </a:p>
        </p:txBody>
      </p:sp>
      <p:sp>
        <p:nvSpPr>
          <p:cNvPr id="24" name="Rounded Rectangle 23"/>
          <p:cNvSpPr/>
          <p:nvPr/>
        </p:nvSpPr>
        <p:spPr>
          <a:xfrm>
            <a:off x="2438400" y="2057400"/>
            <a:ext cx="1676400" cy="609600"/>
          </a:xfrm>
          <a:prstGeom prst="roundRect">
            <a:avLst/>
          </a:prstGeom>
          <a:solidFill>
            <a:srgbClr val="9AFB25"/>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b="1" dirty="0">
                <a:solidFill>
                  <a:schemeClr val="tx1"/>
                </a:solidFill>
              </a:rPr>
              <a:t>Teknologi mesin uap</a:t>
            </a:r>
          </a:p>
        </p:txBody>
      </p:sp>
      <p:sp>
        <p:nvSpPr>
          <p:cNvPr id="25" name="Rounded Rectangle 24"/>
          <p:cNvSpPr/>
          <p:nvPr/>
        </p:nvSpPr>
        <p:spPr>
          <a:xfrm>
            <a:off x="3505200" y="3352800"/>
            <a:ext cx="2057400" cy="609600"/>
          </a:xfrm>
          <a:prstGeom prst="roundRect">
            <a:avLst/>
          </a:prstGeom>
          <a:solidFill>
            <a:srgbClr val="A0ECFE"/>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b="1" dirty="0">
                <a:solidFill>
                  <a:schemeClr val="tx1"/>
                </a:solidFill>
              </a:rPr>
              <a:t>Konsep </a:t>
            </a:r>
            <a:r>
              <a:rPr lang="id-ID" b="1" i="1" dirty="0">
                <a:solidFill>
                  <a:schemeClr val="tx1"/>
                </a:solidFill>
              </a:rPr>
              <a:t>division of labour</a:t>
            </a:r>
          </a:p>
        </p:txBody>
      </p:sp>
      <p:sp>
        <p:nvSpPr>
          <p:cNvPr id="26" name="Rounded Rectangle 25"/>
          <p:cNvSpPr/>
          <p:nvPr/>
        </p:nvSpPr>
        <p:spPr>
          <a:xfrm>
            <a:off x="2286000" y="4572000"/>
            <a:ext cx="2514600" cy="76200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b="1" dirty="0">
                <a:solidFill>
                  <a:schemeClr val="tx1"/>
                </a:solidFill>
              </a:rPr>
              <a:t>Konsep </a:t>
            </a:r>
            <a:r>
              <a:rPr lang="id-ID" b="1" i="1" dirty="0">
                <a:solidFill>
                  <a:schemeClr val="tx1"/>
                </a:solidFill>
              </a:rPr>
              <a:t>interchange ability of parts</a:t>
            </a:r>
          </a:p>
        </p:txBody>
      </p:sp>
      <p:sp>
        <p:nvSpPr>
          <p:cNvPr id="27" name="Right Arrow 26"/>
          <p:cNvSpPr/>
          <p:nvPr/>
        </p:nvSpPr>
        <p:spPr>
          <a:xfrm flipV="1">
            <a:off x="5638800" y="3505200"/>
            <a:ext cx="304800" cy="304800"/>
          </a:xfrm>
          <a:prstGeom prst="righ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a:p>
        </p:txBody>
      </p:sp>
      <p:sp>
        <p:nvSpPr>
          <p:cNvPr id="28" name="Right Arrow 27"/>
          <p:cNvSpPr/>
          <p:nvPr/>
        </p:nvSpPr>
        <p:spPr>
          <a:xfrm>
            <a:off x="4191000" y="2209800"/>
            <a:ext cx="304800" cy="304800"/>
          </a:xfrm>
          <a:prstGeom prst="righ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a:p>
        </p:txBody>
      </p:sp>
      <p:sp>
        <p:nvSpPr>
          <p:cNvPr id="29" name="Right Arrow 28"/>
          <p:cNvSpPr/>
          <p:nvPr/>
        </p:nvSpPr>
        <p:spPr>
          <a:xfrm>
            <a:off x="4876800" y="4800600"/>
            <a:ext cx="381000" cy="304800"/>
          </a:xfrm>
          <a:prstGeom prst="righ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a:p>
        </p:txBody>
      </p:sp>
      <p:sp>
        <p:nvSpPr>
          <p:cNvPr id="30" name="Rounded Rectangle 29"/>
          <p:cNvSpPr/>
          <p:nvPr/>
        </p:nvSpPr>
        <p:spPr>
          <a:xfrm>
            <a:off x="5334000" y="4648200"/>
            <a:ext cx="2209800" cy="685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b="1" dirty="0">
                <a:solidFill>
                  <a:schemeClr val="tx1"/>
                </a:solidFill>
              </a:rPr>
              <a:t>Sistem pembagian kerja</a:t>
            </a:r>
          </a:p>
        </p:txBody>
      </p:sp>
      <p:sp>
        <p:nvSpPr>
          <p:cNvPr id="31" name="Rounded Rectangle 30"/>
          <p:cNvSpPr/>
          <p:nvPr/>
        </p:nvSpPr>
        <p:spPr>
          <a:xfrm>
            <a:off x="4572000" y="2057400"/>
            <a:ext cx="2209800" cy="685800"/>
          </a:xfrm>
          <a:prstGeom prst="roundRect">
            <a:avLst/>
          </a:prstGeom>
          <a:solidFill>
            <a:srgbClr val="CCFFCC"/>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b="1" dirty="0">
                <a:solidFill>
                  <a:schemeClr val="tx1"/>
                </a:solidFill>
              </a:rPr>
              <a:t>Mass production skala ekonomis</a:t>
            </a:r>
          </a:p>
        </p:txBody>
      </p:sp>
      <p:sp>
        <p:nvSpPr>
          <p:cNvPr id="32" name="Rounded Rectangle 31"/>
          <p:cNvSpPr/>
          <p:nvPr/>
        </p:nvSpPr>
        <p:spPr>
          <a:xfrm>
            <a:off x="6019800" y="3276600"/>
            <a:ext cx="1981200" cy="838200"/>
          </a:xfrm>
          <a:prstGeom prst="roundRect">
            <a:avLst/>
          </a:prstGeom>
          <a:solidFill>
            <a:srgbClr val="A0ECFE"/>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b="1" dirty="0">
                <a:solidFill>
                  <a:schemeClr val="tx1"/>
                </a:solidFill>
              </a:rPr>
              <a:t>Sistem pengendalian manajemen</a:t>
            </a:r>
          </a:p>
        </p:txBody>
      </p:sp>
      <p:sp>
        <p:nvSpPr>
          <p:cNvPr id="33" name="Oval 32"/>
          <p:cNvSpPr/>
          <p:nvPr/>
        </p:nvSpPr>
        <p:spPr>
          <a:xfrm>
            <a:off x="7772400" y="1752600"/>
            <a:ext cx="1219200" cy="1143000"/>
          </a:xfrm>
          <a:prstGeom prst="ellipse">
            <a:avLst/>
          </a:prstGeom>
          <a:solidFill>
            <a:srgbClr val="FF99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sz="1600" b="1" dirty="0">
                <a:solidFill>
                  <a:schemeClr val="tx1"/>
                </a:solidFill>
              </a:rPr>
              <a:t>Sistem pabrik</a:t>
            </a:r>
          </a:p>
        </p:txBody>
      </p:sp>
      <p:sp>
        <p:nvSpPr>
          <p:cNvPr id="35" name="Right Arrow 34"/>
          <p:cNvSpPr/>
          <p:nvPr/>
        </p:nvSpPr>
        <p:spPr>
          <a:xfrm>
            <a:off x="7010400" y="2209800"/>
            <a:ext cx="685800" cy="304800"/>
          </a:xfrm>
          <a:prstGeom prst="righ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a:p>
        </p:txBody>
      </p:sp>
      <p:sp>
        <p:nvSpPr>
          <p:cNvPr id="36" name="Right Arrow 35"/>
          <p:cNvSpPr/>
          <p:nvPr/>
        </p:nvSpPr>
        <p:spPr>
          <a:xfrm rot="18857828">
            <a:off x="7619207" y="2883694"/>
            <a:ext cx="430212" cy="304800"/>
          </a:xfrm>
          <a:prstGeom prst="righ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a:p>
        </p:txBody>
      </p:sp>
      <p:sp>
        <p:nvSpPr>
          <p:cNvPr id="37" name="Bent-Up Arrow 36"/>
          <p:cNvSpPr/>
          <p:nvPr/>
        </p:nvSpPr>
        <p:spPr>
          <a:xfrm>
            <a:off x="7620000" y="3124200"/>
            <a:ext cx="1066800" cy="1905000"/>
          </a:xfrm>
          <a:prstGeom prst="bentUp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a:p>
        </p:txBody>
      </p:sp>
      <p:sp>
        <p:nvSpPr>
          <p:cNvPr id="38" name="Rectangle 37"/>
          <p:cNvSpPr/>
          <p:nvPr/>
        </p:nvSpPr>
        <p:spPr>
          <a:xfrm>
            <a:off x="3276600" y="3962400"/>
            <a:ext cx="2514600" cy="304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sz="1400" dirty="0">
                <a:solidFill>
                  <a:schemeClr val="tx1"/>
                </a:solidFill>
                <a:latin typeface="Times New Roman" pitchFamily="18" charset="0"/>
                <a:cs typeface="Times New Roman" pitchFamily="18" charset="0"/>
              </a:rPr>
              <a:t>Adam Smith, Charles Babbage</a:t>
            </a:r>
          </a:p>
        </p:txBody>
      </p:sp>
      <p:sp>
        <p:nvSpPr>
          <p:cNvPr id="39" name="Rounded Rectangle 38"/>
          <p:cNvSpPr/>
          <p:nvPr/>
        </p:nvSpPr>
        <p:spPr>
          <a:xfrm>
            <a:off x="2590800" y="2667000"/>
            <a:ext cx="1524000" cy="2286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id-ID" sz="1400" dirty="0">
                <a:solidFill>
                  <a:schemeClr val="tx1"/>
                </a:solidFill>
                <a:latin typeface="Times New Roman" pitchFamily="18" charset="0"/>
                <a:cs typeface="Times New Roman" pitchFamily="18" charset="0"/>
              </a:rPr>
              <a:t>James Watt</a:t>
            </a:r>
          </a:p>
        </p:txBody>
      </p:sp>
      <p:sp>
        <p:nvSpPr>
          <p:cNvPr id="40" name="Rectangle 39"/>
          <p:cNvSpPr/>
          <p:nvPr/>
        </p:nvSpPr>
        <p:spPr>
          <a:xfrm>
            <a:off x="2362200" y="5334000"/>
            <a:ext cx="2286000" cy="304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id-ID" sz="1400" dirty="0">
                <a:solidFill>
                  <a:schemeClr val="tx1"/>
                </a:solidFill>
                <a:latin typeface="Times New Roman" pitchFamily="18" charset="0"/>
                <a:cs typeface="Times New Roman" pitchFamily="18" charset="0"/>
              </a:rPr>
              <a:t>Eli Whitney</a:t>
            </a:r>
          </a:p>
        </p:txBody>
      </p:sp>
      <p:sp>
        <p:nvSpPr>
          <p:cNvPr id="34" name="Slide Number Placeholder 33"/>
          <p:cNvSpPr>
            <a:spLocks noGrp="1"/>
          </p:cNvSpPr>
          <p:nvPr>
            <p:ph type="sldNum" sz="quarter" idx="12"/>
          </p:nvPr>
        </p:nvSpPr>
        <p:spPr>
          <a:xfrm>
            <a:off x="6781800" y="6400800"/>
            <a:ext cx="2133600" cy="244475"/>
          </a:xfrm>
        </p:spPr>
        <p:txBody>
          <a:bodyPr/>
          <a:lstStyle/>
          <a:p>
            <a:pPr>
              <a:defRPr/>
            </a:pPr>
            <a:fld id="{18A879CE-92D6-4E7E-A530-0ECC919483F2}" type="slidenum">
              <a:rPr lang="en-US" smtClean="0"/>
              <a:pPr>
                <a:defRPr/>
              </a:pPr>
              <a:t>6</a:t>
            </a:fld>
            <a:endParaRPr lang="en-US" dirty="0"/>
          </a:p>
        </p:txBody>
      </p:sp>
      <p:pic>
        <p:nvPicPr>
          <p:cNvPr id="9240" name="Picture 40"/>
          <p:cNvPicPr>
            <a:picLocks noChangeAspect="1" noChangeArrowheads="1"/>
          </p:cNvPicPr>
          <p:nvPr/>
        </p:nvPicPr>
        <p:blipFill>
          <a:blip r:embed="rId2" cstate="print"/>
          <a:srcRect/>
          <a:stretch>
            <a:fillRect/>
          </a:stretch>
        </p:blipFill>
        <p:spPr bwMode="auto">
          <a:xfrm>
            <a:off x="8001000" y="381000"/>
            <a:ext cx="1001713" cy="86836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additive="base">
                                        <p:cTn id="13" dur="500" fill="hold"/>
                                        <p:tgtEl>
                                          <p:spTgt spid="24"/>
                                        </p:tgtEl>
                                        <p:attrNameLst>
                                          <p:attrName>ppt_x</p:attrName>
                                        </p:attrNameLst>
                                      </p:cBhvr>
                                      <p:tavLst>
                                        <p:tav tm="0">
                                          <p:val>
                                            <p:strVal val="#ppt_x"/>
                                          </p:val>
                                        </p:tav>
                                        <p:tav tm="100000">
                                          <p:val>
                                            <p:strVal val="#ppt_x"/>
                                          </p:val>
                                        </p:tav>
                                      </p:tavLst>
                                    </p:anim>
                                    <p:anim calcmode="lin" valueType="num">
                                      <p:cBhvr additive="base">
                                        <p:cTn id="14" dur="500" fill="hold"/>
                                        <p:tgtEl>
                                          <p:spTgt spid="24"/>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9">
                                            <p:txEl>
                                              <p:pRg st="0" end="0"/>
                                            </p:txEl>
                                          </p:spTgt>
                                        </p:tgtEl>
                                        <p:attrNameLst>
                                          <p:attrName>style.visibility</p:attrName>
                                        </p:attrNameLst>
                                      </p:cBhvr>
                                      <p:to>
                                        <p:strVal val="visible"/>
                                      </p:to>
                                    </p:set>
                                    <p:anim calcmode="lin" valueType="num">
                                      <p:cBhvr additive="base">
                                        <p:cTn id="19" dur="500" fill="hold"/>
                                        <p:tgtEl>
                                          <p:spTgt spid="39">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500" fill="hold"/>
                                        <p:tgtEl>
                                          <p:spTgt spid="25"/>
                                        </p:tgtEl>
                                        <p:attrNameLst>
                                          <p:attrName>ppt_x</p:attrName>
                                        </p:attrNameLst>
                                      </p:cBhvr>
                                      <p:tavLst>
                                        <p:tav tm="0">
                                          <p:val>
                                            <p:strVal val="0-#ppt_w/2"/>
                                          </p:val>
                                        </p:tav>
                                        <p:tav tm="100000">
                                          <p:val>
                                            <p:strVal val="#ppt_x"/>
                                          </p:val>
                                        </p:tav>
                                      </p:tavLst>
                                    </p:anim>
                                    <p:anim calcmode="lin" valueType="num">
                                      <p:cBhvr additive="base">
                                        <p:cTn id="26"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8"/>
                                        </p:tgtEl>
                                        <p:attrNameLst>
                                          <p:attrName>style.visibility</p:attrName>
                                        </p:attrNameLst>
                                      </p:cBhvr>
                                      <p:to>
                                        <p:strVal val="visible"/>
                                      </p:to>
                                    </p:set>
                                    <p:anim calcmode="lin" valueType="num">
                                      <p:cBhvr additive="base">
                                        <p:cTn id="31" dur="500" fill="hold"/>
                                        <p:tgtEl>
                                          <p:spTgt spid="38"/>
                                        </p:tgtEl>
                                        <p:attrNameLst>
                                          <p:attrName>ppt_x</p:attrName>
                                        </p:attrNameLst>
                                      </p:cBhvr>
                                      <p:tavLst>
                                        <p:tav tm="0">
                                          <p:val>
                                            <p:strVal val="#ppt_x"/>
                                          </p:val>
                                        </p:tav>
                                        <p:tav tm="100000">
                                          <p:val>
                                            <p:strVal val="#ppt_x"/>
                                          </p:val>
                                        </p:tav>
                                      </p:tavLst>
                                    </p:anim>
                                    <p:anim calcmode="lin" valueType="num">
                                      <p:cBhvr additive="base">
                                        <p:cTn id="32"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additive="base">
                                        <p:cTn id="37" dur="500" fill="hold"/>
                                        <p:tgtEl>
                                          <p:spTgt spid="26"/>
                                        </p:tgtEl>
                                        <p:attrNameLst>
                                          <p:attrName>ppt_x</p:attrName>
                                        </p:attrNameLst>
                                      </p:cBhvr>
                                      <p:tavLst>
                                        <p:tav tm="0">
                                          <p:val>
                                            <p:strVal val="#ppt_x"/>
                                          </p:val>
                                        </p:tav>
                                        <p:tav tm="100000">
                                          <p:val>
                                            <p:strVal val="#ppt_x"/>
                                          </p:val>
                                        </p:tav>
                                      </p:tavLst>
                                    </p:anim>
                                    <p:anim calcmode="lin" valueType="num">
                                      <p:cBhvr additive="base">
                                        <p:cTn id="38"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40"/>
                                        </p:tgtEl>
                                        <p:attrNameLst>
                                          <p:attrName>style.visibility</p:attrName>
                                        </p:attrNameLst>
                                      </p:cBhvr>
                                      <p:to>
                                        <p:strVal val="visible"/>
                                      </p:to>
                                    </p:set>
                                    <p:anim calcmode="lin" valueType="num">
                                      <p:cBhvr additive="base">
                                        <p:cTn id="43" dur="500" fill="hold"/>
                                        <p:tgtEl>
                                          <p:spTgt spid="40"/>
                                        </p:tgtEl>
                                        <p:attrNameLst>
                                          <p:attrName>ppt_x</p:attrName>
                                        </p:attrNameLst>
                                      </p:cBhvr>
                                      <p:tavLst>
                                        <p:tav tm="0">
                                          <p:val>
                                            <p:strVal val="0-#ppt_w/2"/>
                                          </p:val>
                                        </p:tav>
                                        <p:tav tm="100000">
                                          <p:val>
                                            <p:strVal val="#ppt_x"/>
                                          </p:val>
                                        </p:tav>
                                      </p:tavLst>
                                    </p:anim>
                                    <p:anim calcmode="lin" valueType="num">
                                      <p:cBhvr additive="base">
                                        <p:cTn id="44" dur="500" fill="hold"/>
                                        <p:tgtEl>
                                          <p:spTgt spid="40"/>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1" fill="hold" grpId="0" nodeType="clickEffect">
                                  <p:stCondLst>
                                    <p:cond delay="0"/>
                                  </p:stCondLst>
                                  <p:childTnLst>
                                    <p:set>
                                      <p:cBhvr>
                                        <p:cTn id="48" dur="1" fill="hold">
                                          <p:stCondLst>
                                            <p:cond delay="0"/>
                                          </p:stCondLst>
                                        </p:cTn>
                                        <p:tgtEl>
                                          <p:spTgt spid="28"/>
                                        </p:tgtEl>
                                        <p:attrNameLst>
                                          <p:attrName>style.visibility</p:attrName>
                                        </p:attrNameLst>
                                      </p:cBhvr>
                                      <p:to>
                                        <p:strVal val="visible"/>
                                      </p:to>
                                    </p:set>
                                    <p:anim calcmode="lin" valueType="num">
                                      <p:cBhvr additive="base">
                                        <p:cTn id="49" dur="500" fill="hold"/>
                                        <p:tgtEl>
                                          <p:spTgt spid="28"/>
                                        </p:tgtEl>
                                        <p:attrNameLst>
                                          <p:attrName>ppt_x</p:attrName>
                                        </p:attrNameLst>
                                      </p:cBhvr>
                                      <p:tavLst>
                                        <p:tav tm="0">
                                          <p:val>
                                            <p:strVal val="#ppt_x"/>
                                          </p:val>
                                        </p:tav>
                                        <p:tav tm="100000">
                                          <p:val>
                                            <p:strVal val="#ppt_x"/>
                                          </p:val>
                                        </p:tav>
                                      </p:tavLst>
                                    </p:anim>
                                    <p:anim calcmode="lin" valueType="num">
                                      <p:cBhvr additive="base">
                                        <p:cTn id="50" dur="500" fill="hold"/>
                                        <p:tgtEl>
                                          <p:spTgt spid="28"/>
                                        </p:tgtEl>
                                        <p:attrNameLst>
                                          <p:attrName>ppt_y</p:attrName>
                                        </p:attrNameLst>
                                      </p:cBhvr>
                                      <p:tavLst>
                                        <p:tav tm="0">
                                          <p:val>
                                            <p:strVal val="0-#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1" fill="hold" grpId="0" nodeType="clickEffect">
                                  <p:stCondLst>
                                    <p:cond delay="0"/>
                                  </p:stCondLst>
                                  <p:childTnLst>
                                    <p:set>
                                      <p:cBhvr>
                                        <p:cTn id="54" dur="1" fill="hold">
                                          <p:stCondLst>
                                            <p:cond delay="0"/>
                                          </p:stCondLst>
                                        </p:cTn>
                                        <p:tgtEl>
                                          <p:spTgt spid="31"/>
                                        </p:tgtEl>
                                        <p:attrNameLst>
                                          <p:attrName>style.visibility</p:attrName>
                                        </p:attrNameLst>
                                      </p:cBhvr>
                                      <p:to>
                                        <p:strVal val="visible"/>
                                      </p:to>
                                    </p:set>
                                    <p:anim calcmode="lin" valueType="num">
                                      <p:cBhvr additive="base">
                                        <p:cTn id="55" dur="500" fill="hold"/>
                                        <p:tgtEl>
                                          <p:spTgt spid="31"/>
                                        </p:tgtEl>
                                        <p:attrNameLst>
                                          <p:attrName>ppt_x</p:attrName>
                                        </p:attrNameLst>
                                      </p:cBhvr>
                                      <p:tavLst>
                                        <p:tav tm="0">
                                          <p:val>
                                            <p:strVal val="#ppt_x"/>
                                          </p:val>
                                        </p:tav>
                                        <p:tav tm="100000">
                                          <p:val>
                                            <p:strVal val="#ppt_x"/>
                                          </p:val>
                                        </p:tav>
                                      </p:tavLst>
                                    </p:anim>
                                    <p:anim calcmode="lin" valueType="num">
                                      <p:cBhvr additive="base">
                                        <p:cTn id="56" dur="500" fill="hold"/>
                                        <p:tgtEl>
                                          <p:spTgt spid="31"/>
                                        </p:tgtEl>
                                        <p:attrNameLst>
                                          <p:attrName>ppt_y</p:attrName>
                                        </p:attrNameLst>
                                      </p:cBhvr>
                                      <p:tavLst>
                                        <p:tav tm="0">
                                          <p:val>
                                            <p:strVal val="0-#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27"/>
                                        </p:tgtEl>
                                        <p:attrNameLst>
                                          <p:attrName>style.visibility</p:attrName>
                                        </p:attrNameLst>
                                      </p:cBhvr>
                                      <p:to>
                                        <p:strVal val="visible"/>
                                      </p:to>
                                    </p:set>
                                    <p:anim calcmode="lin" valueType="num">
                                      <p:cBhvr additive="base">
                                        <p:cTn id="61" dur="500" fill="hold"/>
                                        <p:tgtEl>
                                          <p:spTgt spid="27"/>
                                        </p:tgtEl>
                                        <p:attrNameLst>
                                          <p:attrName>ppt_x</p:attrName>
                                        </p:attrNameLst>
                                      </p:cBhvr>
                                      <p:tavLst>
                                        <p:tav tm="0">
                                          <p:val>
                                            <p:strVal val="#ppt_x"/>
                                          </p:val>
                                        </p:tav>
                                        <p:tav tm="100000">
                                          <p:val>
                                            <p:strVal val="#ppt_x"/>
                                          </p:val>
                                        </p:tav>
                                      </p:tavLst>
                                    </p:anim>
                                    <p:anim calcmode="lin" valueType="num">
                                      <p:cBhvr additive="base">
                                        <p:cTn id="62"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2"/>
                                        </p:tgtEl>
                                        <p:attrNameLst>
                                          <p:attrName>style.visibility</p:attrName>
                                        </p:attrNameLst>
                                      </p:cBhvr>
                                      <p:to>
                                        <p:strVal val="visible"/>
                                      </p:to>
                                    </p:set>
                                    <p:anim calcmode="lin" valueType="num">
                                      <p:cBhvr additive="base">
                                        <p:cTn id="67" dur="500" fill="hold"/>
                                        <p:tgtEl>
                                          <p:spTgt spid="32"/>
                                        </p:tgtEl>
                                        <p:attrNameLst>
                                          <p:attrName>ppt_x</p:attrName>
                                        </p:attrNameLst>
                                      </p:cBhvr>
                                      <p:tavLst>
                                        <p:tav tm="0">
                                          <p:val>
                                            <p:strVal val="#ppt_x"/>
                                          </p:val>
                                        </p:tav>
                                        <p:tav tm="100000">
                                          <p:val>
                                            <p:strVal val="#ppt_x"/>
                                          </p:val>
                                        </p:tav>
                                      </p:tavLst>
                                    </p:anim>
                                    <p:anim calcmode="lin" valueType="num">
                                      <p:cBhvr additive="base">
                                        <p:cTn id="68"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29"/>
                                        </p:tgtEl>
                                        <p:attrNameLst>
                                          <p:attrName>style.visibility</p:attrName>
                                        </p:attrNameLst>
                                      </p:cBhvr>
                                      <p:to>
                                        <p:strVal val="visible"/>
                                      </p:to>
                                    </p:set>
                                    <p:anim calcmode="lin" valueType="num">
                                      <p:cBhvr additive="base">
                                        <p:cTn id="73" dur="500" fill="hold"/>
                                        <p:tgtEl>
                                          <p:spTgt spid="29"/>
                                        </p:tgtEl>
                                        <p:attrNameLst>
                                          <p:attrName>ppt_x</p:attrName>
                                        </p:attrNameLst>
                                      </p:cBhvr>
                                      <p:tavLst>
                                        <p:tav tm="0">
                                          <p:val>
                                            <p:strVal val="#ppt_x"/>
                                          </p:val>
                                        </p:tav>
                                        <p:tav tm="100000">
                                          <p:val>
                                            <p:strVal val="#ppt_x"/>
                                          </p:val>
                                        </p:tav>
                                      </p:tavLst>
                                    </p:anim>
                                    <p:anim calcmode="lin" valueType="num">
                                      <p:cBhvr additive="base">
                                        <p:cTn id="74"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30"/>
                                        </p:tgtEl>
                                        <p:attrNameLst>
                                          <p:attrName>style.visibility</p:attrName>
                                        </p:attrNameLst>
                                      </p:cBhvr>
                                      <p:to>
                                        <p:strVal val="visible"/>
                                      </p:to>
                                    </p:set>
                                    <p:anim calcmode="lin" valueType="num">
                                      <p:cBhvr additive="base">
                                        <p:cTn id="79" dur="500" fill="hold"/>
                                        <p:tgtEl>
                                          <p:spTgt spid="30"/>
                                        </p:tgtEl>
                                        <p:attrNameLst>
                                          <p:attrName>ppt_x</p:attrName>
                                        </p:attrNameLst>
                                      </p:cBhvr>
                                      <p:tavLst>
                                        <p:tav tm="0">
                                          <p:val>
                                            <p:strVal val="#ppt_x"/>
                                          </p:val>
                                        </p:tav>
                                        <p:tav tm="100000">
                                          <p:val>
                                            <p:strVal val="#ppt_x"/>
                                          </p:val>
                                        </p:tav>
                                      </p:tavLst>
                                    </p:anim>
                                    <p:anim calcmode="lin" valueType="num">
                                      <p:cBhvr additive="base">
                                        <p:cTn id="80"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1" fill="hold" grpId="0" nodeType="clickEffect">
                                  <p:stCondLst>
                                    <p:cond delay="0"/>
                                  </p:stCondLst>
                                  <p:childTnLst>
                                    <p:set>
                                      <p:cBhvr>
                                        <p:cTn id="84" dur="1" fill="hold">
                                          <p:stCondLst>
                                            <p:cond delay="0"/>
                                          </p:stCondLst>
                                        </p:cTn>
                                        <p:tgtEl>
                                          <p:spTgt spid="35"/>
                                        </p:tgtEl>
                                        <p:attrNameLst>
                                          <p:attrName>style.visibility</p:attrName>
                                        </p:attrNameLst>
                                      </p:cBhvr>
                                      <p:to>
                                        <p:strVal val="visible"/>
                                      </p:to>
                                    </p:set>
                                    <p:anim calcmode="lin" valueType="num">
                                      <p:cBhvr additive="base">
                                        <p:cTn id="85" dur="500" fill="hold"/>
                                        <p:tgtEl>
                                          <p:spTgt spid="35"/>
                                        </p:tgtEl>
                                        <p:attrNameLst>
                                          <p:attrName>ppt_x</p:attrName>
                                        </p:attrNameLst>
                                      </p:cBhvr>
                                      <p:tavLst>
                                        <p:tav tm="0">
                                          <p:val>
                                            <p:strVal val="#ppt_x"/>
                                          </p:val>
                                        </p:tav>
                                        <p:tav tm="100000">
                                          <p:val>
                                            <p:strVal val="#ppt_x"/>
                                          </p:val>
                                        </p:tav>
                                      </p:tavLst>
                                    </p:anim>
                                    <p:anim calcmode="lin" valueType="num">
                                      <p:cBhvr additive="base">
                                        <p:cTn id="86" dur="500" fill="hold"/>
                                        <p:tgtEl>
                                          <p:spTgt spid="35"/>
                                        </p:tgtEl>
                                        <p:attrNameLst>
                                          <p:attrName>ppt_y</p:attrName>
                                        </p:attrNameLst>
                                      </p:cBhvr>
                                      <p:tavLst>
                                        <p:tav tm="0">
                                          <p:val>
                                            <p:strVal val="0-#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2" fill="hold" grpId="0" nodeType="clickEffect">
                                  <p:stCondLst>
                                    <p:cond delay="0"/>
                                  </p:stCondLst>
                                  <p:childTnLst>
                                    <p:set>
                                      <p:cBhvr>
                                        <p:cTn id="90" dur="1" fill="hold">
                                          <p:stCondLst>
                                            <p:cond delay="0"/>
                                          </p:stCondLst>
                                        </p:cTn>
                                        <p:tgtEl>
                                          <p:spTgt spid="36"/>
                                        </p:tgtEl>
                                        <p:attrNameLst>
                                          <p:attrName>style.visibility</p:attrName>
                                        </p:attrNameLst>
                                      </p:cBhvr>
                                      <p:to>
                                        <p:strVal val="visible"/>
                                      </p:to>
                                    </p:set>
                                    <p:anim calcmode="lin" valueType="num">
                                      <p:cBhvr additive="base">
                                        <p:cTn id="91" dur="500" fill="hold"/>
                                        <p:tgtEl>
                                          <p:spTgt spid="36"/>
                                        </p:tgtEl>
                                        <p:attrNameLst>
                                          <p:attrName>ppt_x</p:attrName>
                                        </p:attrNameLst>
                                      </p:cBhvr>
                                      <p:tavLst>
                                        <p:tav tm="0">
                                          <p:val>
                                            <p:strVal val="1+#ppt_w/2"/>
                                          </p:val>
                                        </p:tav>
                                        <p:tav tm="100000">
                                          <p:val>
                                            <p:strVal val="#ppt_x"/>
                                          </p:val>
                                        </p:tav>
                                      </p:tavLst>
                                    </p:anim>
                                    <p:anim calcmode="lin" valueType="num">
                                      <p:cBhvr additive="base">
                                        <p:cTn id="92" dur="500" fill="hold"/>
                                        <p:tgtEl>
                                          <p:spTgt spid="36"/>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2" fill="hold" nodeType="clickEffect">
                                  <p:stCondLst>
                                    <p:cond delay="0"/>
                                  </p:stCondLst>
                                  <p:childTnLst>
                                    <p:set>
                                      <p:cBhvr>
                                        <p:cTn id="96" dur="1" fill="hold">
                                          <p:stCondLst>
                                            <p:cond delay="0"/>
                                          </p:stCondLst>
                                        </p:cTn>
                                        <p:tgtEl>
                                          <p:spTgt spid="37"/>
                                        </p:tgtEl>
                                        <p:attrNameLst>
                                          <p:attrName>style.visibility</p:attrName>
                                        </p:attrNameLst>
                                      </p:cBhvr>
                                      <p:to>
                                        <p:strVal val="visible"/>
                                      </p:to>
                                    </p:set>
                                    <p:anim calcmode="lin" valueType="num">
                                      <p:cBhvr additive="base">
                                        <p:cTn id="97" dur="500" fill="hold"/>
                                        <p:tgtEl>
                                          <p:spTgt spid="37"/>
                                        </p:tgtEl>
                                        <p:attrNameLst>
                                          <p:attrName>ppt_x</p:attrName>
                                        </p:attrNameLst>
                                      </p:cBhvr>
                                      <p:tavLst>
                                        <p:tav tm="0">
                                          <p:val>
                                            <p:strVal val="1+#ppt_w/2"/>
                                          </p:val>
                                        </p:tav>
                                        <p:tav tm="100000">
                                          <p:val>
                                            <p:strVal val="#ppt_x"/>
                                          </p:val>
                                        </p:tav>
                                      </p:tavLst>
                                    </p:anim>
                                    <p:anim calcmode="lin" valueType="num">
                                      <p:cBhvr additive="base">
                                        <p:cTn id="98" dur="500" fill="hold"/>
                                        <p:tgtEl>
                                          <p:spTgt spid="37"/>
                                        </p:tgtEl>
                                        <p:attrNameLst>
                                          <p:attrName>ppt_y</p:attrName>
                                        </p:attrNameLst>
                                      </p:cBhvr>
                                      <p:tavLst>
                                        <p:tav tm="0">
                                          <p:val>
                                            <p:strVal val="#ppt_y"/>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2" fill="hold" grpId="0" nodeType="clickEffect">
                                  <p:stCondLst>
                                    <p:cond delay="0"/>
                                  </p:stCondLst>
                                  <p:childTnLst>
                                    <p:set>
                                      <p:cBhvr>
                                        <p:cTn id="102" dur="1" fill="hold">
                                          <p:stCondLst>
                                            <p:cond delay="0"/>
                                          </p:stCondLst>
                                        </p:cTn>
                                        <p:tgtEl>
                                          <p:spTgt spid="33"/>
                                        </p:tgtEl>
                                        <p:attrNameLst>
                                          <p:attrName>style.visibility</p:attrName>
                                        </p:attrNameLst>
                                      </p:cBhvr>
                                      <p:to>
                                        <p:strVal val="visible"/>
                                      </p:to>
                                    </p:set>
                                    <p:anim calcmode="lin" valueType="num">
                                      <p:cBhvr additive="base">
                                        <p:cTn id="103" dur="500" fill="hold"/>
                                        <p:tgtEl>
                                          <p:spTgt spid="33"/>
                                        </p:tgtEl>
                                        <p:attrNameLst>
                                          <p:attrName>ppt_x</p:attrName>
                                        </p:attrNameLst>
                                      </p:cBhvr>
                                      <p:tavLst>
                                        <p:tav tm="0">
                                          <p:val>
                                            <p:strVal val="1+#ppt_w/2"/>
                                          </p:val>
                                        </p:tav>
                                        <p:tav tm="100000">
                                          <p:val>
                                            <p:strVal val="#ppt_x"/>
                                          </p:val>
                                        </p:tav>
                                      </p:tavLst>
                                    </p:anim>
                                    <p:anim calcmode="lin" valueType="num">
                                      <p:cBhvr additive="base">
                                        <p:cTn id="104" dur="5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5" grpId="0" animBg="1"/>
      <p:bldP spid="36" grpId="0" animBg="1"/>
      <p:bldP spid="38" grpId="0"/>
      <p:bldP spid="4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endParaRPr lang="id-ID" smtClean="0"/>
          </a:p>
        </p:txBody>
      </p:sp>
      <p:sp>
        <p:nvSpPr>
          <p:cNvPr id="10243" name="Content Placeholder 2"/>
          <p:cNvSpPr>
            <a:spLocks noGrp="1"/>
          </p:cNvSpPr>
          <p:nvPr>
            <p:ph idx="1"/>
          </p:nvPr>
        </p:nvSpPr>
        <p:spPr/>
        <p:txBody>
          <a:bodyPr/>
          <a:lstStyle/>
          <a:p>
            <a:pPr eaLnBrk="1" hangingPunct="1"/>
            <a:endParaRPr lang="id-ID" smtClean="0"/>
          </a:p>
        </p:txBody>
      </p:sp>
      <p:sp>
        <p:nvSpPr>
          <p:cNvPr id="4" name="Rounded Rectangle 3"/>
          <p:cNvSpPr/>
          <p:nvPr/>
        </p:nvSpPr>
        <p:spPr>
          <a:xfrm>
            <a:off x="457200" y="533400"/>
            <a:ext cx="8229600" cy="5867400"/>
          </a:xfrm>
          <a:prstGeom prst="roundRect">
            <a:avLst/>
          </a:prstGeom>
          <a:solidFill>
            <a:srgbClr val="E4FF9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a:p>
        </p:txBody>
      </p:sp>
      <p:sp>
        <p:nvSpPr>
          <p:cNvPr id="5" name="Oval 4"/>
          <p:cNvSpPr/>
          <p:nvPr/>
        </p:nvSpPr>
        <p:spPr>
          <a:xfrm>
            <a:off x="990600" y="838200"/>
            <a:ext cx="1295400" cy="1143000"/>
          </a:xfrm>
          <a:prstGeom prst="ellipse">
            <a:avLst/>
          </a:prstGeom>
          <a:solidFill>
            <a:srgbClr val="FF99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sz="1700" b="1" dirty="0">
                <a:solidFill>
                  <a:schemeClr val="tx1"/>
                </a:solidFill>
              </a:rPr>
              <a:t>Sistem pabrik</a:t>
            </a:r>
          </a:p>
        </p:txBody>
      </p:sp>
      <p:sp>
        <p:nvSpPr>
          <p:cNvPr id="6" name="Cloud 5"/>
          <p:cNvSpPr/>
          <p:nvPr/>
        </p:nvSpPr>
        <p:spPr>
          <a:xfrm>
            <a:off x="2209800" y="1905000"/>
            <a:ext cx="3429000" cy="1295400"/>
          </a:xfrm>
          <a:prstGeom prst="cloud">
            <a:avLst/>
          </a:prstGeom>
          <a:solidFill>
            <a:srgbClr val="DCF7FC"/>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b="1" dirty="0">
                <a:solidFill>
                  <a:schemeClr val="tx1"/>
                </a:solidFill>
              </a:rPr>
              <a:t>Bagaimana melakukan perencanaan ?</a:t>
            </a:r>
          </a:p>
        </p:txBody>
      </p:sp>
      <p:sp>
        <p:nvSpPr>
          <p:cNvPr id="7" name="Cloud 6"/>
          <p:cNvSpPr/>
          <p:nvPr/>
        </p:nvSpPr>
        <p:spPr>
          <a:xfrm>
            <a:off x="1524000" y="3276600"/>
            <a:ext cx="3733800" cy="1219200"/>
          </a:xfrm>
          <a:prstGeom prst="cloud">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b="1" dirty="0">
                <a:solidFill>
                  <a:schemeClr val="tx1"/>
                </a:solidFill>
              </a:rPr>
              <a:t>Mengorganisasikan kegiatan operasi</a:t>
            </a:r>
          </a:p>
        </p:txBody>
      </p:sp>
      <p:sp>
        <p:nvSpPr>
          <p:cNvPr id="8" name="Rounded Rectangle 7"/>
          <p:cNvSpPr/>
          <p:nvPr/>
        </p:nvSpPr>
        <p:spPr>
          <a:xfrm>
            <a:off x="5867400" y="3505200"/>
            <a:ext cx="1981200" cy="762000"/>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b="1" dirty="0">
                <a:solidFill>
                  <a:schemeClr val="tx1"/>
                </a:solidFill>
              </a:rPr>
              <a:t>EFISIENSI</a:t>
            </a:r>
          </a:p>
        </p:txBody>
      </p:sp>
      <p:sp>
        <p:nvSpPr>
          <p:cNvPr id="9" name="Rounded Rectangle 8"/>
          <p:cNvSpPr/>
          <p:nvPr/>
        </p:nvSpPr>
        <p:spPr>
          <a:xfrm>
            <a:off x="6172200" y="4114800"/>
            <a:ext cx="2209800" cy="762000"/>
          </a:xfrm>
          <a:prstGeom prst="roundRect">
            <a:avLst/>
          </a:prstGeom>
          <a:solidFill>
            <a:srgbClr val="A0ECFE"/>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b="1" dirty="0">
                <a:solidFill>
                  <a:schemeClr val="tx1"/>
                </a:solidFill>
              </a:rPr>
              <a:t>PRODUKTIVITAS</a:t>
            </a:r>
          </a:p>
        </p:txBody>
      </p:sp>
      <p:sp>
        <p:nvSpPr>
          <p:cNvPr id="10" name="Rounded Rectangle 9"/>
          <p:cNvSpPr/>
          <p:nvPr/>
        </p:nvSpPr>
        <p:spPr>
          <a:xfrm>
            <a:off x="4876800" y="5486400"/>
            <a:ext cx="3124200" cy="76200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b="1" dirty="0">
                <a:solidFill>
                  <a:schemeClr val="tx1"/>
                </a:solidFill>
              </a:rPr>
              <a:t>Disiplin TEKNIK INDUSTRI</a:t>
            </a:r>
          </a:p>
        </p:txBody>
      </p:sp>
      <p:sp>
        <p:nvSpPr>
          <p:cNvPr id="12" name="Down Arrow 11"/>
          <p:cNvSpPr/>
          <p:nvPr/>
        </p:nvSpPr>
        <p:spPr>
          <a:xfrm rot="18813249">
            <a:off x="2514600" y="1447800"/>
            <a:ext cx="533400" cy="457200"/>
          </a:xfrm>
          <a:prstGeom prst="down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a:p>
        </p:txBody>
      </p:sp>
      <p:sp>
        <p:nvSpPr>
          <p:cNvPr id="13" name="Down Arrow 12"/>
          <p:cNvSpPr/>
          <p:nvPr/>
        </p:nvSpPr>
        <p:spPr>
          <a:xfrm rot="18945990">
            <a:off x="5780088" y="2722563"/>
            <a:ext cx="652462" cy="671512"/>
          </a:xfrm>
          <a:prstGeom prst="down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a:p>
        </p:txBody>
      </p:sp>
      <p:sp>
        <p:nvSpPr>
          <p:cNvPr id="15" name="Down Arrow 14"/>
          <p:cNvSpPr/>
          <p:nvPr/>
        </p:nvSpPr>
        <p:spPr>
          <a:xfrm>
            <a:off x="6477000" y="5029200"/>
            <a:ext cx="685800" cy="381000"/>
          </a:xfrm>
          <a:prstGeom prst="down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a:p>
        </p:txBody>
      </p:sp>
      <p:sp>
        <p:nvSpPr>
          <p:cNvPr id="16" name="Rounded Rectangle 15"/>
          <p:cNvSpPr/>
          <p:nvPr/>
        </p:nvSpPr>
        <p:spPr>
          <a:xfrm>
            <a:off x="4724400" y="1371600"/>
            <a:ext cx="2819400" cy="457200"/>
          </a:xfrm>
          <a:prstGeom prst="roundRect">
            <a:avLst/>
          </a:prstGeom>
          <a:solidFill>
            <a:srgbClr val="FFFF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b="1" dirty="0">
                <a:solidFill>
                  <a:srgbClr val="C00000"/>
                </a:solidFill>
              </a:rPr>
              <a:t>Taylor</a:t>
            </a:r>
            <a:r>
              <a:rPr lang="id-ID" dirty="0">
                <a:solidFill>
                  <a:schemeClr val="tx1"/>
                </a:solidFill>
              </a:rPr>
              <a:t>:</a:t>
            </a:r>
            <a:r>
              <a:rPr lang="id-ID" dirty="0"/>
              <a:t> </a:t>
            </a:r>
            <a:r>
              <a:rPr lang="id-ID" b="1" dirty="0">
                <a:solidFill>
                  <a:schemeClr val="tx1"/>
                </a:solidFill>
              </a:rPr>
              <a:t>standard kerja </a:t>
            </a:r>
          </a:p>
        </p:txBody>
      </p:sp>
      <p:sp>
        <p:nvSpPr>
          <p:cNvPr id="17" name="Rounded Rectangle 16"/>
          <p:cNvSpPr/>
          <p:nvPr/>
        </p:nvSpPr>
        <p:spPr>
          <a:xfrm>
            <a:off x="5638800" y="1828800"/>
            <a:ext cx="2895600" cy="609600"/>
          </a:xfrm>
          <a:prstGeom prst="roundRect">
            <a:avLst/>
          </a:prstGeom>
          <a:solidFill>
            <a:srgbClr val="FFFF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b="1" dirty="0">
                <a:solidFill>
                  <a:srgbClr val="C00000"/>
                </a:solidFill>
              </a:rPr>
              <a:t>Frank &amp; Lil</a:t>
            </a:r>
            <a:r>
              <a:rPr lang="en-US" b="1" dirty="0">
                <a:solidFill>
                  <a:srgbClr val="C00000"/>
                </a:solidFill>
              </a:rPr>
              <a:t>l</a:t>
            </a:r>
            <a:r>
              <a:rPr lang="id-ID" b="1" dirty="0">
                <a:solidFill>
                  <a:srgbClr val="C00000"/>
                </a:solidFill>
              </a:rPr>
              <a:t>ian Gilbreth</a:t>
            </a:r>
            <a:r>
              <a:rPr lang="id-ID" dirty="0">
                <a:solidFill>
                  <a:schemeClr val="tx1"/>
                </a:solidFill>
              </a:rPr>
              <a:t>:</a:t>
            </a:r>
            <a:r>
              <a:rPr lang="id-ID" dirty="0"/>
              <a:t> </a:t>
            </a:r>
            <a:r>
              <a:rPr lang="id-ID" b="1" dirty="0">
                <a:solidFill>
                  <a:schemeClr val="tx1"/>
                </a:solidFill>
              </a:rPr>
              <a:t>gerakan kerja</a:t>
            </a:r>
          </a:p>
        </p:txBody>
      </p:sp>
      <p:sp>
        <p:nvSpPr>
          <p:cNvPr id="18" name="Rounded Rectangle 17"/>
          <p:cNvSpPr/>
          <p:nvPr/>
        </p:nvSpPr>
        <p:spPr>
          <a:xfrm>
            <a:off x="762000" y="4572000"/>
            <a:ext cx="2667000" cy="533400"/>
          </a:xfrm>
          <a:prstGeom prst="roundRect">
            <a:avLst/>
          </a:prstGeom>
          <a:solidFill>
            <a:srgbClr val="FFFF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b="1" dirty="0">
                <a:solidFill>
                  <a:srgbClr val="C00000"/>
                </a:solidFill>
              </a:rPr>
              <a:t>Towne</a:t>
            </a:r>
            <a:r>
              <a:rPr lang="id-ID" b="1" dirty="0">
                <a:solidFill>
                  <a:schemeClr val="tx2"/>
                </a:solidFill>
              </a:rPr>
              <a:t>: manajemen</a:t>
            </a:r>
          </a:p>
          <a:p>
            <a:pPr algn="ctr">
              <a:defRPr/>
            </a:pPr>
            <a:r>
              <a:rPr lang="id-ID" sz="1400" b="1" dirty="0">
                <a:solidFill>
                  <a:schemeClr val="tx2"/>
                </a:solidFill>
              </a:rPr>
              <a:t>(aspek penggajian)</a:t>
            </a:r>
          </a:p>
        </p:txBody>
      </p:sp>
      <p:sp>
        <p:nvSpPr>
          <p:cNvPr id="19" name="Rounded Rectangle 18"/>
          <p:cNvSpPr/>
          <p:nvPr/>
        </p:nvSpPr>
        <p:spPr>
          <a:xfrm>
            <a:off x="990600" y="5105400"/>
            <a:ext cx="3124200" cy="533400"/>
          </a:xfrm>
          <a:prstGeom prst="roundRect">
            <a:avLst/>
          </a:prstGeom>
          <a:solidFill>
            <a:srgbClr val="FFFF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b="1" dirty="0">
                <a:solidFill>
                  <a:srgbClr val="C00000"/>
                </a:solidFill>
              </a:rPr>
              <a:t>Gantt</a:t>
            </a:r>
            <a:r>
              <a:rPr lang="id-ID" b="1" dirty="0">
                <a:solidFill>
                  <a:schemeClr val="tx1"/>
                </a:solidFill>
              </a:rPr>
              <a:t>: penjadwalan kerja</a:t>
            </a:r>
          </a:p>
        </p:txBody>
      </p:sp>
      <p:sp>
        <p:nvSpPr>
          <p:cNvPr id="20" name="Slide Number Placeholder 19"/>
          <p:cNvSpPr>
            <a:spLocks noGrp="1"/>
          </p:cNvSpPr>
          <p:nvPr>
            <p:ph type="sldNum" sz="quarter" idx="12"/>
          </p:nvPr>
        </p:nvSpPr>
        <p:spPr>
          <a:xfrm>
            <a:off x="6781800" y="6400800"/>
            <a:ext cx="2133600" cy="244475"/>
          </a:xfrm>
        </p:spPr>
        <p:txBody>
          <a:bodyPr/>
          <a:lstStyle/>
          <a:p>
            <a:pPr>
              <a:defRPr/>
            </a:pPr>
            <a:fld id="{C854AE7A-9928-42E4-9ED5-78C5812FCBF4}" type="slidenum">
              <a:rPr lang="en-US" smtClean="0"/>
              <a:pPr>
                <a:defRPr/>
              </a:pPr>
              <a:t>7</a:t>
            </a:fld>
            <a:endParaRPr lang="en-US"/>
          </a:p>
        </p:txBody>
      </p:sp>
      <p:pic>
        <p:nvPicPr>
          <p:cNvPr id="10259" name="Picture 20"/>
          <p:cNvPicPr>
            <a:picLocks noChangeAspect="1" noChangeArrowheads="1"/>
          </p:cNvPicPr>
          <p:nvPr/>
        </p:nvPicPr>
        <p:blipFill>
          <a:blip r:embed="rId2" cstate="print"/>
          <a:srcRect/>
          <a:stretch>
            <a:fillRect/>
          </a:stretch>
        </p:blipFill>
        <p:spPr bwMode="auto">
          <a:xfrm>
            <a:off x="7924800" y="228600"/>
            <a:ext cx="1001713" cy="86836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box(in)">
                                      <p:cBhvr>
                                        <p:cTn id="13" dur="500"/>
                                        <p:tgtEl>
                                          <p:spTgt spid="12"/>
                                        </p:tgtEl>
                                      </p:cBhvr>
                                    </p:animEffect>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box(in)">
                                      <p:cBhvr>
                                        <p:cTn id="18" dur="5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8" presetClass="entr" presetSubtype="16"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diamond(in)">
                                      <p:cBhvr>
                                        <p:cTn id="23" dur="20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blinds(horizontal)">
                                      <p:cBhvr>
                                        <p:cTn id="28" dur="500"/>
                                        <p:tgtEl>
                                          <p:spTgt spid="13"/>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2" fill="hold" grpId="0" nodeType="click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fill="hold"/>
                                        <p:tgtEl>
                                          <p:spTgt spid="8"/>
                                        </p:tgtEl>
                                        <p:attrNameLst>
                                          <p:attrName>ppt_x</p:attrName>
                                        </p:attrNameLst>
                                      </p:cBhvr>
                                      <p:tavLst>
                                        <p:tav tm="0">
                                          <p:val>
                                            <p:strVal val="1+#ppt_w/2"/>
                                          </p:val>
                                        </p:tav>
                                        <p:tav tm="100000">
                                          <p:val>
                                            <p:strVal val="#ppt_x"/>
                                          </p:val>
                                        </p:tav>
                                      </p:tavLst>
                                    </p:anim>
                                    <p:anim calcmode="lin" valueType="num">
                                      <p:cBhvr additive="base">
                                        <p:cTn id="34"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2"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500" fill="hold"/>
                                        <p:tgtEl>
                                          <p:spTgt spid="9"/>
                                        </p:tgtEl>
                                        <p:attrNameLst>
                                          <p:attrName>ppt_x</p:attrName>
                                        </p:attrNameLst>
                                      </p:cBhvr>
                                      <p:tavLst>
                                        <p:tav tm="0">
                                          <p:val>
                                            <p:strVal val="1+#ppt_w/2"/>
                                          </p:val>
                                        </p:tav>
                                        <p:tav tm="100000">
                                          <p:val>
                                            <p:strVal val="#ppt_x"/>
                                          </p:val>
                                        </p:tav>
                                      </p:tavLst>
                                    </p:anim>
                                    <p:anim calcmode="lin" valueType="num">
                                      <p:cBhvr additive="base">
                                        <p:cTn id="40"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3" presetClass="entr" presetSubtype="10" fill="hold" grpId="0" nodeType="click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blinds(horizontal)">
                                      <p:cBhvr>
                                        <p:cTn id="45" dur="500"/>
                                        <p:tgtEl>
                                          <p:spTgt spid="15"/>
                                        </p:tgtEl>
                                      </p:cBhvr>
                                    </p:animEffect>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grpId="0" nodeType="clickEffect">
                                  <p:stCondLst>
                                    <p:cond delay="0"/>
                                  </p:stCondLst>
                                  <p:childTnLst>
                                    <p:set>
                                      <p:cBhvr>
                                        <p:cTn id="49" dur="1" fill="hold">
                                          <p:stCondLst>
                                            <p:cond delay="0"/>
                                          </p:stCondLst>
                                        </p:cTn>
                                        <p:tgtEl>
                                          <p:spTgt spid="10"/>
                                        </p:tgtEl>
                                        <p:attrNameLst>
                                          <p:attrName>style.visibility</p:attrName>
                                        </p:attrNameLst>
                                      </p:cBhvr>
                                      <p:to>
                                        <p:strVal val="visible"/>
                                      </p:to>
                                    </p:set>
                                    <p:anim calcmode="lin" valueType="num">
                                      <p:cBhvr additive="base">
                                        <p:cTn id="50" dur="500" fill="hold"/>
                                        <p:tgtEl>
                                          <p:spTgt spid="10"/>
                                        </p:tgtEl>
                                        <p:attrNameLst>
                                          <p:attrName>ppt_x</p:attrName>
                                        </p:attrNameLst>
                                      </p:cBhvr>
                                      <p:tavLst>
                                        <p:tav tm="0">
                                          <p:val>
                                            <p:strVal val="#ppt_x"/>
                                          </p:val>
                                        </p:tav>
                                        <p:tav tm="100000">
                                          <p:val>
                                            <p:strVal val="#ppt_x"/>
                                          </p:val>
                                        </p:tav>
                                      </p:tavLst>
                                    </p:anim>
                                    <p:anim calcmode="lin" valueType="num">
                                      <p:cBhvr additive="base">
                                        <p:cTn id="51"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3" presetClass="entr" presetSubtype="10" fill="hold" grpId="0" nodeType="click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blinds(horizontal)">
                                      <p:cBhvr>
                                        <p:cTn id="56" dur="500"/>
                                        <p:tgtEl>
                                          <p:spTgt spid="16"/>
                                        </p:tgtEl>
                                      </p:cBhvr>
                                    </p:animEffect>
                                  </p:childTnLst>
                                </p:cTn>
                              </p:par>
                            </p:childTnLst>
                          </p:cTn>
                        </p:par>
                      </p:childTnLst>
                    </p:cTn>
                  </p:par>
                  <p:par>
                    <p:cTn id="57" fill="hold">
                      <p:stCondLst>
                        <p:cond delay="indefinite"/>
                      </p:stCondLst>
                      <p:childTnLst>
                        <p:par>
                          <p:cTn id="58" fill="hold">
                            <p:stCondLst>
                              <p:cond delay="0"/>
                            </p:stCondLst>
                            <p:childTnLst>
                              <p:par>
                                <p:cTn id="59" presetID="3" presetClass="entr" presetSubtype="10" fill="hold" grpId="0" nodeType="clickEffect">
                                  <p:stCondLst>
                                    <p:cond delay="0"/>
                                  </p:stCondLst>
                                  <p:childTnLst>
                                    <p:set>
                                      <p:cBhvr>
                                        <p:cTn id="60" dur="1" fill="hold">
                                          <p:stCondLst>
                                            <p:cond delay="0"/>
                                          </p:stCondLst>
                                        </p:cTn>
                                        <p:tgtEl>
                                          <p:spTgt spid="17"/>
                                        </p:tgtEl>
                                        <p:attrNameLst>
                                          <p:attrName>style.visibility</p:attrName>
                                        </p:attrNameLst>
                                      </p:cBhvr>
                                      <p:to>
                                        <p:strVal val="visible"/>
                                      </p:to>
                                    </p:set>
                                    <p:animEffect transition="in" filter="blinds(horizontal)">
                                      <p:cBhvr>
                                        <p:cTn id="61" dur="500"/>
                                        <p:tgtEl>
                                          <p:spTgt spid="17"/>
                                        </p:tgtEl>
                                      </p:cBhvr>
                                    </p:animEffect>
                                  </p:childTnLst>
                                </p:cTn>
                              </p:par>
                            </p:childTnLst>
                          </p:cTn>
                        </p:par>
                      </p:childTnLst>
                    </p:cTn>
                  </p:par>
                  <p:par>
                    <p:cTn id="62" fill="hold">
                      <p:stCondLst>
                        <p:cond delay="indefinite"/>
                      </p:stCondLst>
                      <p:childTnLst>
                        <p:par>
                          <p:cTn id="63" fill="hold">
                            <p:stCondLst>
                              <p:cond delay="0"/>
                            </p:stCondLst>
                            <p:childTnLst>
                              <p:par>
                                <p:cTn id="64" presetID="3" presetClass="entr" presetSubtype="10" fill="hold" grpId="0" nodeType="clickEffect">
                                  <p:stCondLst>
                                    <p:cond delay="0"/>
                                  </p:stCondLst>
                                  <p:childTnLst>
                                    <p:set>
                                      <p:cBhvr>
                                        <p:cTn id="65" dur="1" fill="hold">
                                          <p:stCondLst>
                                            <p:cond delay="0"/>
                                          </p:stCondLst>
                                        </p:cTn>
                                        <p:tgtEl>
                                          <p:spTgt spid="18"/>
                                        </p:tgtEl>
                                        <p:attrNameLst>
                                          <p:attrName>style.visibility</p:attrName>
                                        </p:attrNameLst>
                                      </p:cBhvr>
                                      <p:to>
                                        <p:strVal val="visible"/>
                                      </p:to>
                                    </p:set>
                                    <p:animEffect transition="in" filter="blinds(horizontal)">
                                      <p:cBhvr>
                                        <p:cTn id="66" dur="500"/>
                                        <p:tgtEl>
                                          <p:spTgt spid="18"/>
                                        </p:tgtEl>
                                      </p:cBhvr>
                                    </p:animEffect>
                                  </p:childTnLst>
                                </p:cTn>
                              </p:par>
                            </p:childTnLst>
                          </p:cTn>
                        </p:par>
                      </p:childTnLst>
                    </p:cTn>
                  </p:par>
                  <p:par>
                    <p:cTn id="67" fill="hold">
                      <p:stCondLst>
                        <p:cond delay="indefinite"/>
                      </p:stCondLst>
                      <p:childTnLst>
                        <p:par>
                          <p:cTn id="68" fill="hold">
                            <p:stCondLst>
                              <p:cond delay="0"/>
                            </p:stCondLst>
                            <p:childTnLst>
                              <p:par>
                                <p:cTn id="69" presetID="3" presetClass="entr" presetSubtype="10" fill="hold" grpId="0" nodeType="clickEffect">
                                  <p:stCondLst>
                                    <p:cond delay="0"/>
                                  </p:stCondLst>
                                  <p:childTnLst>
                                    <p:set>
                                      <p:cBhvr>
                                        <p:cTn id="70" dur="1" fill="hold">
                                          <p:stCondLst>
                                            <p:cond delay="0"/>
                                          </p:stCondLst>
                                        </p:cTn>
                                        <p:tgtEl>
                                          <p:spTgt spid="19"/>
                                        </p:tgtEl>
                                        <p:attrNameLst>
                                          <p:attrName>style.visibility</p:attrName>
                                        </p:attrNameLst>
                                      </p:cBhvr>
                                      <p:to>
                                        <p:strVal val="visible"/>
                                      </p:to>
                                    </p:set>
                                    <p:animEffect transition="in" filter="blinds(horizontal)">
                                      <p:cBhvr>
                                        <p:cTn id="7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2" grpId="0" animBg="1"/>
      <p:bldP spid="13" grpId="0" animBg="1"/>
      <p:bldP spid="15" grpId="0" animBg="1"/>
      <p:bldP spid="16" grpId="0" animBg="1"/>
      <p:bldP spid="17" grpId="0" animBg="1"/>
      <p:bldP spid="18" grpId="0" animBg="1"/>
      <p:bldP spid="1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endParaRPr lang="id-ID" smtClean="0"/>
          </a:p>
        </p:txBody>
      </p:sp>
      <p:sp>
        <p:nvSpPr>
          <p:cNvPr id="3" name="Content Placeholder 2"/>
          <p:cNvSpPr>
            <a:spLocks noGrp="1"/>
          </p:cNvSpPr>
          <p:nvPr>
            <p:ph idx="1"/>
          </p:nvPr>
        </p:nvSpPr>
        <p:spPr/>
        <p:txBody>
          <a:bodyPr/>
          <a:lstStyle/>
          <a:p>
            <a:pPr eaLnBrk="1" hangingPunct="1">
              <a:defRPr/>
            </a:pPr>
            <a:r>
              <a:rPr lang="en-US" sz="2800" dirty="0" smtClean="0">
                <a:solidFill>
                  <a:schemeClr val="bg1">
                    <a:lumMod val="10000"/>
                  </a:schemeClr>
                </a:solidFill>
              </a:rPr>
              <a:t>Industrial Engineering is concerned with the </a:t>
            </a:r>
            <a:r>
              <a:rPr lang="en-US" sz="2800" u="sng" dirty="0" smtClean="0">
                <a:solidFill>
                  <a:schemeClr val="bg1">
                    <a:lumMod val="10000"/>
                  </a:schemeClr>
                </a:solidFill>
              </a:rPr>
              <a:t>design, improvement, and installation </a:t>
            </a:r>
            <a:r>
              <a:rPr lang="en-US" sz="2800" dirty="0" smtClean="0">
                <a:solidFill>
                  <a:schemeClr val="bg1">
                    <a:lumMod val="10000"/>
                  </a:schemeClr>
                </a:solidFill>
              </a:rPr>
              <a:t>of </a:t>
            </a:r>
            <a:r>
              <a:rPr lang="en-US" sz="2800" u="sng" dirty="0" smtClean="0">
                <a:solidFill>
                  <a:schemeClr val="bg1">
                    <a:lumMod val="10000"/>
                  </a:schemeClr>
                </a:solidFill>
              </a:rPr>
              <a:t>integrated systems </a:t>
            </a:r>
            <a:r>
              <a:rPr lang="en-US" sz="2800" dirty="0" smtClean="0">
                <a:solidFill>
                  <a:schemeClr val="bg1">
                    <a:lumMod val="10000"/>
                  </a:schemeClr>
                </a:solidFill>
              </a:rPr>
              <a:t>of people, material, information, equipment, and energy.  It draws upon specialized knowledge and skill in the mathematics, physical, and social sciences together with the principles and methods of engineering analysis and design to specify, predict, and evaluate the results to be obtained from such system.</a:t>
            </a:r>
          </a:p>
          <a:p>
            <a:pPr eaLnBrk="1" hangingPunct="1">
              <a:buFontTx/>
              <a:buNone/>
              <a:defRPr/>
            </a:pPr>
            <a:endParaRPr lang="en-US" dirty="0"/>
          </a:p>
        </p:txBody>
      </p:sp>
      <p:sp>
        <p:nvSpPr>
          <p:cNvPr id="4" name="Slide Number Placeholder 3"/>
          <p:cNvSpPr>
            <a:spLocks noGrp="1"/>
          </p:cNvSpPr>
          <p:nvPr>
            <p:ph type="sldNum" sz="quarter" idx="12"/>
          </p:nvPr>
        </p:nvSpPr>
        <p:spPr>
          <a:xfrm>
            <a:off x="6781800" y="6400800"/>
            <a:ext cx="2133600" cy="244475"/>
          </a:xfrm>
        </p:spPr>
        <p:txBody>
          <a:bodyPr/>
          <a:lstStyle/>
          <a:p>
            <a:pPr>
              <a:defRPr/>
            </a:pPr>
            <a:fld id="{6E1C3AE8-305F-4529-B457-68B40B07262F}" type="slidenum">
              <a:rPr lang="en-US" smtClean="0"/>
              <a:pPr>
                <a:defRPr/>
              </a:pPr>
              <a:t>8</a:t>
            </a:fld>
            <a:endParaRPr lang="en-US"/>
          </a:p>
        </p:txBody>
      </p:sp>
      <p:sp>
        <p:nvSpPr>
          <p:cNvPr id="5" name="Rounded Rectangle 4"/>
          <p:cNvSpPr/>
          <p:nvPr/>
        </p:nvSpPr>
        <p:spPr>
          <a:xfrm>
            <a:off x="1447800" y="457200"/>
            <a:ext cx="5334000" cy="685800"/>
          </a:xfrm>
          <a:prstGeom prst="roundRect">
            <a:avLst/>
          </a:prstGeom>
          <a:solidFill>
            <a:srgbClr val="CCFFCC"/>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sz="2800" b="1" dirty="0">
                <a:solidFill>
                  <a:schemeClr val="tx1"/>
                </a:solidFill>
              </a:rPr>
              <a:t>Definisi TEKNIK INDUSTRI</a:t>
            </a:r>
          </a:p>
        </p:txBody>
      </p:sp>
      <p:pic>
        <p:nvPicPr>
          <p:cNvPr id="11270" name="Picture 5"/>
          <p:cNvPicPr>
            <a:picLocks noChangeAspect="1" noChangeArrowheads="1"/>
          </p:cNvPicPr>
          <p:nvPr/>
        </p:nvPicPr>
        <p:blipFill>
          <a:blip r:embed="rId2" cstate="print"/>
          <a:srcRect/>
          <a:stretch>
            <a:fillRect/>
          </a:stretch>
        </p:blipFill>
        <p:spPr bwMode="auto">
          <a:xfrm>
            <a:off x="7924800" y="228600"/>
            <a:ext cx="1001713" cy="8683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endParaRPr lang="id-ID" smtClean="0"/>
          </a:p>
        </p:txBody>
      </p:sp>
      <p:sp>
        <p:nvSpPr>
          <p:cNvPr id="12291" name="Content Placeholder 2"/>
          <p:cNvSpPr>
            <a:spLocks noGrp="1"/>
          </p:cNvSpPr>
          <p:nvPr>
            <p:ph idx="1"/>
          </p:nvPr>
        </p:nvSpPr>
        <p:spPr/>
        <p:txBody>
          <a:bodyPr/>
          <a:lstStyle/>
          <a:p>
            <a:pPr eaLnBrk="1" hangingPunct="1"/>
            <a:endParaRPr lang="id-ID" smtClean="0"/>
          </a:p>
        </p:txBody>
      </p:sp>
      <p:sp>
        <p:nvSpPr>
          <p:cNvPr id="4" name="Rounded Rectangle 3"/>
          <p:cNvSpPr/>
          <p:nvPr/>
        </p:nvSpPr>
        <p:spPr>
          <a:xfrm>
            <a:off x="2438400" y="533400"/>
            <a:ext cx="4495800" cy="609600"/>
          </a:xfrm>
          <a:prstGeom prst="roundRect">
            <a:avLst/>
          </a:prstGeom>
          <a:solidFill>
            <a:srgbClr val="DCF7FC"/>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sz="2800" b="1" dirty="0">
                <a:solidFill>
                  <a:schemeClr val="tx1"/>
                </a:solidFill>
              </a:rPr>
              <a:t>PEMAHAMAN</a:t>
            </a:r>
          </a:p>
        </p:txBody>
      </p:sp>
      <p:sp>
        <p:nvSpPr>
          <p:cNvPr id="5" name="Explosion 2 4"/>
          <p:cNvSpPr/>
          <p:nvPr/>
        </p:nvSpPr>
        <p:spPr>
          <a:xfrm>
            <a:off x="609600" y="2438400"/>
            <a:ext cx="3429000" cy="1752600"/>
          </a:xfrm>
          <a:prstGeom prst="irregularSeal2">
            <a:avLst/>
          </a:prstGeom>
          <a:solidFill>
            <a:srgbClr val="9AFB25"/>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sz="2300" b="1" dirty="0">
                <a:solidFill>
                  <a:schemeClr val="tx1"/>
                </a:solidFill>
              </a:rPr>
              <a:t>DEFINISI</a:t>
            </a:r>
          </a:p>
        </p:txBody>
      </p:sp>
      <p:sp>
        <p:nvSpPr>
          <p:cNvPr id="6" name="Rounded Rectangle 5"/>
          <p:cNvSpPr/>
          <p:nvPr/>
        </p:nvSpPr>
        <p:spPr>
          <a:xfrm>
            <a:off x="4876800" y="2057400"/>
            <a:ext cx="1524000" cy="533400"/>
          </a:xfrm>
          <a:prstGeom prst="roundRect">
            <a:avLst/>
          </a:prstGeom>
          <a:solidFill>
            <a:srgbClr val="FF99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b="1" dirty="0">
                <a:solidFill>
                  <a:schemeClr val="tx1"/>
                </a:solidFill>
              </a:rPr>
              <a:t>OB</a:t>
            </a:r>
            <a:r>
              <a:rPr lang="en-US" b="1" dirty="0">
                <a:solidFill>
                  <a:schemeClr val="tx1"/>
                </a:solidFill>
              </a:rPr>
              <a:t>Y</a:t>
            </a:r>
            <a:r>
              <a:rPr lang="id-ID" b="1" dirty="0">
                <a:solidFill>
                  <a:schemeClr val="tx1"/>
                </a:solidFill>
              </a:rPr>
              <a:t>EK</a:t>
            </a:r>
          </a:p>
        </p:txBody>
      </p:sp>
      <p:sp>
        <p:nvSpPr>
          <p:cNvPr id="7" name="Rounded Rectangle 6"/>
          <p:cNvSpPr/>
          <p:nvPr/>
        </p:nvSpPr>
        <p:spPr>
          <a:xfrm>
            <a:off x="4876800" y="2819400"/>
            <a:ext cx="1981200" cy="53340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b="1" dirty="0">
                <a:solidFill>
                  <a:schemeClr val="tx1"/>
                </a:solidFill>
              </a:rPr>
              <a:t>KOMPETENSI</a:t>
            </a:r>
          </a:p>
        </p:txBody>
      </p:sp>
      <p:sp>
        <p:nvSpPr>
          <p:cNvPr id="8" name="Rounded Rectangle 7"/>
          <p:cNvSpPr/>
          <p:nvPr/>
        </p:nvSpPr>
        <p:spPr>
          <a:xfrm>
            <a:off x="4724400" y="3581400"/>
            <a:ext cx="2209800" cy="609600"/>
          </a:xfrm>
          <a:prstGeom prst="roundRect">
            <a:avLst/>
          </a:prstGeom>
          <a:solidFill>
            <a:srgbClr val="FFE89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b="1" dirty="0">
                <a:solidFill>
                  <a:schemeClr val="tx1"/>
                </a:solidFill>
              </a:rPr>
              <a:t>PENGETAHUAN</a:t>
            </a:r>
          </a:p>
        </p:txBody>
      </p:sp>
      <p:sp>
        <p:nvSpPr>
          <p:cNvPr id="9" name="Rounded Rectangle 8"/>
          <p:cNvSpPr/>
          <p:nvPr/>
        </p:nvSpPr>
        <p:spPr>
          <a:xfrm>
            <a:off x="4800600" y="4495800"/>
            <a:ext cx="2133600" cy="685800"/>
          </a:xfrm>
          <a:prstGeom prst="roundRect">
            <a:avLst/>
          </a:prstGeom>
          <a:solidFill>
            <a:srgbClr val="D9D9F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b="1" dirty="0">
                <a:solidFill>
                  <a:schemeClr val="tx1"/>
                </a:solidFill>
              </a:rPr>
              <a:t>KETRAMPILAN</a:t>
            </a:r>
          </a:p>
        </p:txBody>
      </p:sp>
      <p:cxnSp>
        <p:nvCxnSpPr>
          <p:cNvPr id="17" name="Straight Arrow Connector 16"/>
          <p:cNvCxnSpPr/>
          <p:nvPr/>
        </p:nvCxnSpPr>
        <p:spPr>
          <a:xfrm flipV="1">
            <a:off x="3657600" y="2438400"/>
            <a:ext cx="1066800" cy="304800"/>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cxnSp>
        <p:nvCxnSpPr>
          <p:cNvPr id="19" name="Straight Arrow Connector 18"/>
          <p:cNvCxnSpPr/>
          <p:nvPr/>
        </p:nvCxnSpPr>
        <p:spPr>
          <a:xfrm>
            <a:off x="4114800" y="3124200"/>
            <a:ext cx="609600" cy="1588"/>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cxnSp>
        <p:nvCxnSpPr>
          <p:cNvPr id="21" name="Straight Arrow Connector 20"/>
          <p:cNvCxnSpPr/>
          <p:nvPr/>
        </p:nvCxnSpPr>
        <p:spPr>
          <a:xfrm>
            <a:off x="3657600" y="3581400"/>
            <a:ext cx="990600" cy="381000"/>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cxnSp>
        <p:nvCxnSpPr>
          <p:cNvPr id="23" name="Straight Arrow Connector 22"/>
          <p:cNvCxnSpPr/>
          <p:nvPr/>
        </p:nvCxnSpPr>
        <p:spPr>
          <a:xfrm>
            <a:off x="3276600" y="3962400"/>
            <a:ext cx="1371600" cy="762000"/>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pic>
        <p:nvPicPr>
          <p:cNvPr id="12302" name="Picture 13"/>
          <p:cNvPicPr>
            <a:picLocks noChangeAspect="1" noChangeArrowheads="1"/>
          </p:cNvPicPr>
          <p:nvPr/>
        </p:nvPicPr>
        <p:blipFill>
          <a:blip r:embed="rId2" cstate="print"/>
          <a:srcRect/>
          <a:stretch>
            <a:fillRect/>
          </a:stretch>
        </p:blipFill>
        <p:spPr bwMode="auto">
          <a:xfrm>
            <a:off x="7924800" y="228600"/>
            <a:ext cx="1001713" cy="868363"/>
          </a:xfrm>
          <a:prstGeom prst="rect">
            <a:avLst/>
          </a:prstGeom>
          <a:noFill/>
          <a:ln w="9525">
            <a:noFill/>
            <a:miter lim="800000"/>
            <a:headEnd/>
            <a:tailEnd/>
          </a:ln>
        </p:spPr>
      </p:pic>
      <p:sp>
        <p:nvSpPr>
          <p:cNvPr id="15" name="Slide Number Placeholder 14"/>
          <p:cNvSpPr>
            <a:spLocks noGrp="1"/>
          </p:cNvSpPr>
          <p:nvPr>
            <p:ph type="sldNum" sz="quarter" idx="12"/>
          </p:nvPr>
        </p:nvSpPr>
        <p:spPr>
          <a:xfrm>
            <a:off x="6781800" y="6477000"/>
            <a:ext cx="2133600" cy="244475"/>
          </a:xfrm>
        </p:spPr>
        <p:txBody>
          <a:bodyPr/>
          <a:lstStyle/>
          <a:p>
            <a:pPr>
              <a:defRPr/>
            </a:pPr>
            <a:fld id="{10975F33-9125-4C93-99DB-16762EAEA10B}" type="slidenum">
              <a:rPr lang="en-US" smtClean="0"/>
              <a:pPr>
                <a:defRPr/>
              </a:pPr>
              <a:t>9</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linds(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19"/>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blinds(horizontal)">
                                      <p:cBhvr>
                                        <p:cTn id="26" dur="500"/>
                                        <p:tgtEl>
                                          <p:spTgt spid="7"/>
                                        </p:tgtEl>
                                      </p:cBhvr>
                                    </p:animEffec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blinds(horizontal)">
                                      <p:cBhvr>
                                        <p:cTn id="35" dur="500"/>
                                        <p:tgtEl>
                                          <p:spTgt spid="8"/>
                                        </p:tgtEl>
                                      </p:cBhvr>
                                    </p:animEffec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23"/>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3" presetClass="entr" presetSubtype="10" fill="hold" grpId="0" nodeType="click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blinds(horizontal)">
                                      <p:cBhvr>
                                        <p:cTn id="4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Lst>
  </p:timing>
</p:sld>
</file>

<file path=ppt/theme/theme1.xml><?xml version="1.0" encoding="utf-8"?>
<a:theme xmlns:a="http://schemas.openxmlformats.org/drawingml/2006/main" name="Notebook5">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Andy"/>
        <a:ea typeface=""/>
        <a:cs typeface=""/>
      </a:majorFont>
      <a:minorFont>
        <a:latin typeface="Andy"/>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Notebook5</Template>
  <TotalTime>1012</TotalTime>
  <Words>1527</Words>
  <Application>Microsoft Office PowerPoint</Application>
  <PresentationFormat>On-screen Show (4:3)</PresentationFormat>
  <Paragraphs>388</Paragraphs>
  <Slides>44</Slides>
  <Notes>4</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44</vt:i4>
      </vt:variant>
    </vt:vector>
  </HeadingPairs>
  <TitlesOfParts>
    <vt:vector size="46" baseType="lpstr">
      <vt:lpstr>Notebook5</vt:lpstr>
      <vt:lpstr>Visio</vt:lpstr>
      <vt:lpstr>Minggu 2: Ruang Lingkup dan Kurikulum Disiplin Teknik Industri</vt:lpstr>
      <vt:lpstr>Hasil Pembelajaran</vt:lpstr>
      <vt:lpstr>  Mengapa ada Teknik Industri?</vt:lpstr>
      <vt:lpstr>  Mengapa ada Teknik Industri?</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131313</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Bidang Kerja</vt:lpstr>
      <vt:lpstr>PowerPoint Presentation</vt:lpstr>
      <vt:lpstr>Perubahan Fungsi TEKNIK INDUSTRI (1)</vt:lpstr>
      <vt:lpstr>Perubahan Fungsi TEKNIK INDUSTRI (2) </vt:lpstr>
      <vt:lpstr>PowerPoint Presentation</vt:lpstr>
      <vt:lpstr>PowerPoint Presentation</vt:lpstr>
      <vt:lpstr>PowerPoint Presentation</vt:lpstr>
      <vt:lpstr>PowerPoint Presentation</vt:lpstr>
      <vt:lpstr>Chronology of Development In the Evolution of IE</vt:lpstr>
      <vt:lpstr>Structure body of knowledge  (Billes, 1991)</vt:lpstr>
      <vt:lpstr>Lingkup fungsi utama Teknik Industri</vt:lpstr>
      <vt:lpstr>Body of knowledge (1)</vt:lpstr>
      <vt:lpstr>Body of knowledge (2)</vt:lpstr>
      <vt:lpstr>Body of knowledge (3)</vt:lpstr>
      <vt:lpstr>Profesi Teknik Industri (1)</vt:lpstr>
      <vt:lpstr>Profesi Teknik Industri (2)</vt:lpstr>
      <vt:lpstr>Profesi Teknik Industri (3)</vt:lpstr>
      <vt:lpstr>Kualifikasi Global (1)</vt:lpstr>
      <vt:lpstr>Kualifikasi Global (2)</vt:lpstr>
      <vt:lpstr>Kriteria program studi Teknik Industri</vt:lpstr>
      <vt:lpstr>Kurikulum Teknik Industri (2011/2012) Mata Kuliah berdasarkan kategori (1):</vt:lpstr>
      <vt:lpstr>Mata Kuliah berdasarkan kategori: (2)</vt:lpstr>
      <vt:lpstr>Mata Kuliah berdasarkan kategori: (3)</vt:lpstr>
      <vt:lpstr>Mata Kuliah berdasarkan kategori: (4)</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Notebook Backgrounds</dc:title>
  <dc:creator>SONY</dc:creator>
  <cp:lastModifiedBy>Tiena Amran</cp:lastModifiedBy>
  <cp:revision>87</cp:revision>
  <dcterms:created xsi:type="dcterms:W3CDTF">2010-11-04T14:24:23Z</dcterms:created>
  <dcterms:modified xsi:type="dcterms:W3CDTF">2014-03-09T14:34:08Z</dcterms:modified>
</cp:coreProperties>
</file>