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6"/>
  </p:notesMasterIdLst>
  <p:sldIdLst>
    <p:sldId id="937" r:id="rId2"/>
    <p:sldId id="1075" r:id="rId3"/>
    <p:sldId id="938" r:id="rId4"/>
    <p:sldId id="1101" r:id="rId5"/>
    <p:sldId id="1102" r:id="rId6"/>
    <p:sldId id="1103" r:id="rId7"/>
    <p:sldId id="1104" r:id="rId8"/>
    <p:sldId id="1108" r:id="rId9"/>
    <p:sldId id="1109" r:id="rId10"/>
    <p:sldId id="1110" r:id="rId11"/>
    <p:sldId id="1072" r:id="rId12"/>
    <p:sldId id="1111" r:id="rId13"/>
    <p:sldId id="1112" r:id="rId14"/>
    <p:sldId id="1113" r:id="rId15"/>
    <p:sldId id="1114" r:id="rId16"/>
    <p:sldId id="1100" r:id="rId17"/>
    <p:sldId id="1115" r:id="rId18"/>
    <p:sldId id="1116" r:id="rId19"/>
    <p:sldId id="1117" r:id="rId20"/>
    <p:sldId id="1118" r:id="rId21"/>
    <p:sldId id="1119" r:id="rId22"/>
    <p:sldId id="1127" r:id="rId23"/>
    <p:sldId id="1120" r:id="rId24"/>
    <p:sldId id="1121" r:id="rId25"/>
    <p:sldId id="1122" r:id="rId26"/>
    <p:sldId id="1093" r:id="rId27"/>
    <p:sldId id="1128" r:id="rId28"/>
    <p:sldId id="1129" r:id="rId29"/>
    <p:sldId id="1130" r:id="rId30"/>
    <p:sldId id="1137" r:id="rId31"/>
    <p:sldId id="1138" r:id="rId32"/>
    <p:sldId id="1131" r:id="rId33"/>
    <p:sldId id="1132" r:id="rId34"/>
    <p:sldId id="1139" r:id="rId35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1AA0"/>
    <a:srgbClr val="FF3300"/>
    <a:srgbClr val="FF00FF"/>
    <a:srgbClr val="006600"/>
    <a:srgbClr val="FFFFFF"/>
    <a:srgbClr val="0060A8"/>
    <a:srgbClr val="00FF00"/>
    <a:srgbClr val="009900"/>
    <a:srgbClr val="CC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3407" autoAdjust="0"/>
    <p:restoredTop sz="94671" autoAdjust="0"/>
  </p:normalViewPr>
  <p:slideViewPr>
    <p:cSldViewPr>
      <p:cViewPr>
        <p:scale>
          <a:sx n="90" d="100"/>
          <a:sy n="90" d="100"/>
        </p:scale>
        <p:origin x="-774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FA9C21D-1D5D-403A-9EFD-56AC4C2FF780}" type="datetimeFigureOut">
              <a:rPr lang="ar-SA" smtClean="0"/>
              <a:pPr/>
              <a:t>07/02/39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6EF8B91-7199-4FBE-8170-8B4D2F4671A7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69474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30C58-DB4C-4205-B172-B0BB26694C31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93FA5-3D9B-43E2-B43F-1E04A705CDD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162F2-B5C8-4453-9089-58EDC7AD8EF9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F6239-4375-48E3-A941-8D198FA0EBB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DAF8E-062E-43FA-A722-BE9992140F60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0057C-6FB7-4380-9F5D-FA2B00383DA8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2C42-1AF7-4D5E-8702-90BE61F3849D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C168-5432-4A05-952E-E5A4F556DDC8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47CE6-FED6-45EC-82A2-371BBCBCDD06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08F27-67B2-4800-ADBF-925DC607068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A96F3-7205-4AE9-B3EA-BC9A3E236359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D5227-6343-4B5D-B04A-87BFFB629B53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ED5D-8B28-4637-83F4-524B00FB8A94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18CA3-BDDE-409E-BBEE-F67F66969B34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AC9C8-4997-40A8-8F36-D3863E7BAC8A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77BB8-BB21-4F68-97DE-637DAB9D1F4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FF884-1D01-46D7-BBD1-493B7597C342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F243F-78D8-48DB-9CF4-2E312AC3797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D3CD0-C190-4510-A821-1E2901558EE4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C57E-F0DA-4727-BFC6-A065E107472F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B706B-775E-4F5B-807D-0BD1B9DADA60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3EA53-B28A-4AB1-9D5C-5C82A5056963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91921-931F-4F3B-B862-D5C447CFA036}" type="datetimeFigureOut">
              <a:rPr lang="ar-SA"/>
              <a:pPr>
                <a:defRPr/>
              </a:pPr>
              <a:t>07/02/39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61EB77-920B-4646-9EB6-DD649639539C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gif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12" Type="http://schemas.openxmlformats.org/officeDocument/2006/relationships/image" Target="../media/image8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image" Target="../media/image7.gif"/><Relationship Id="rId5" Type="http://schemas.openxmlformats.org/officeDocument/2006/relationships/slide" Target="slide2.xml"/><Relationship Id="rId10" Type="http://schemas.openxmlformats.org/officeDocument/2006/relationships/image" Target="../media/image6.gif"/><Relationship Id="rId4" Type="http://schemas.openxmlformats.org/officeDocument/2006/relationships/image" Target="../media/image3.png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22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36.png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slide" Target="slide2.xml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png"/><Relationship Id="rId7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slide" Target="slide26.xml"/><Relationship Id="rId10" Type="http://schemas.openxmlformats.org/officeDocument/2006/relationships/audio" Target="../media/audio3.wav"/><Relationship Id="rId4" Type="http://schemas.openxmlformats.org/officeDocument/2006/relationships/slide" Target="slide16.xml"/><Relationship Id="rId9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image" Target="../media/image46.png"/><Relationship Id="rId5" Type="http://schemas.openxmlformats.org/officeDocument/2006/relationships/slide" Target="slide2.xml"/><Relationship Id="rId10" Type="http://schemas.openxmlformats.org/officeDocument/2006/relationships/image" Target="../media/image45.png"/><Relationship Id="rId4" Type="http://schemas.openxmlformats.org/officeDocument/2006/relationships/image" Target="../media/image3.png"/><Relationship Id="rId9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10" Type="http://schemas.openxmlformats.org/officeDocument/2006/relationships/image" Target="../media/image47.png"/><Relationship Id="rId4" Type="http://schemas.openxmlformats.org/officeDocument/2006/relationships/image" Target="../media/image3.png"/><Relationship Id="rId9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image" Target="../media/image54.png"/><Relationship Id="rId5" Type="http://schemas.openxmlformats.org/officeDocument/2006/relationships/slide" Target="slide2.xml"/><Relationship Id="rId10" Type="http://schemas.openxmlformats.org/officeDocument/2006/relationships/image" Target="../media/image53.png"/><Relationship Id="rId4" Type="http://schemas.openxmlformats.org/officeDocument/2006/relationships/image" Target="../media/image3.png"/><Relationship Id="rId9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19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20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21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pic>
        <p:nvPicPr>
          <p:cNvPr id="9" name="صورة 17" descr="lin48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5400000" flipV="1">
            <a:off x="6154716" y="3266109"/>
            <a:ext cx="4573373" cy="61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صورة 18" descr="lin48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5400000">
            <a:off x="-1716512" y="3227633"/>
            <a:ext cx="457337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صورة 7" descr="lin48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0498" y="5353121"/>
            <a:ext cx="7429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صورة 20" descr="lin48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6730" y="740555"/>
            <a:ext cx="7429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67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560" y="3068960"/>
            <a:ext cx="1959218" cy="194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67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6356080" y="3030128"/>
            <a:ext cx="2032344" cy="194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3" descr="C:\Documents and Settings\Ahmed Hashem\Desktop\صور متحركة\19.gif"/>
          <p:cNvPicPr>
            <a:picLocks noChangeAspect="1" noChangeArrowheads="1" noCrop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4740" y="1447485"/>
            <a:ext cx="13573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3" descr="C:\Documents and Settings\Ahmed Hashem\Desktop\صور متحركة\19.gif"/>
          <p:cNvPicPr>
            <a:picLocks noChangeAspect="1" noChangeArrowheads="1" noCrop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6295" y="1501372"/>
            <a:ext cx="13573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3" descr="C:\Documents and Settings\Ahmed Hashem\Desktop\صور متحركة\7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92725" y="4446811"/>
            <a:ext cx="107156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C:\Documents and Settings\Ahmed Hashem\Desktop\صور متحركة\22.gif"/>
          <p:cNvPicPr>
            <a:picLocks noChangeAspect="1" noChangeArrowheads="1" noCrop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7917" y="4437112"/>
            <a:ext cx="1500187" cy="1159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7" descr="C:\Documents and Settings\Ahmed Hashem\Desktop\صور متحركة\15.gif"/>
          <p:cNvPicPr>
            <a:picLocks noChangeAspect="1" noChangeArrowheads="1" noCrop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9984" y="4089623"/>
            <a:ext cx="1428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مستطيل 20"/>
          <p:cNvSpPr/>
          <p:nvPr/>
        </p:nvSpPr>
        <p:spPr>
          <a:xfrm>
            <a:off x="2071336" y="2132856"/>
            <a:ext cx="480131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taneo BT" pitchFamily="66" charset="0"/>
                <a:cs typeface="Al-TkamolZulfiMath" pitchFamily="2" charset="-78"/>
              </a:rPr>
              <a:t>Knowing the</a:t>
            </a:r>
          </a:p>
          <a:p>
            <a:pPr algn="ctr"/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taneo BT" pitchFamily="66" charset="0"/>
                <a:cs typeface="Al-TkamolZulfiMath" pitchFamily="2" charset="-78"/>
              </a:rPr>
              <a:t>market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2411760" y="2276872"/>
            <a:ext cx="407675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en-US" sz="115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dobe Hebrew" pitchFamily="18" charset="-79"/>
                <a:cs typeface="Adobe Hebrew" pitchFamily="18" charset="-79"/>
              </a:rPr>
              <a:t>Unit 5</a:t>
            </a:r>
          </a:p>
        </p:txBody>
      </p:sp>
    </p:spTree>
    <p:extLst>
      <p:ext uri="{BB962C8B-B14F-4D97-AF65-F5344CB8AC3E}">
        <p14:creationId xmlns="" xmlns:p14="http://schemas.microsoft.com/office/powerpoint/2010/main" val="388288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39441"/>
            <a:ext cx="28575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54006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5229201"/>
            <a:ext cx="8640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06" y="1439441"/>
            <a:ext cx="3074765" cy="4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3849"/>
          <a:stretch/>
        </p:blipFill>
        <p:spPr bwMode="auto">
          <a:xfrm>
            <a:off x="6660232" y="980728"/>
            <a:ext cx="2095826" cy="13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150" b="50347"/>
          <a:stretch/>
        </p:blipFill>
        <p:spPr bwMode="auto">
          <a:xfrm>
            <a:off x="6660232" y="2347414"/>
            <a:ext cx="2095826" cy="12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653" b="25173"/>
          <a:stretch/>
        </p:blipFill>
        <p:spPr bwMode="auto">
          <a:xfrm>
            <a:off x="6660232" y="3575713"/>
            <a:ext cx="2095826" cy="131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826"/>
          <a:stretch/>
        </p:blipFill>
        <p:spPr bwMode="auto">
          <a:xfrm>
            <a:off x="6660232" y="4891326"/>
            <a:ext cx="2095826" cy="131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297" y="2533997"/>
            <a:ext cx="5165848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69" y="5805264"/>
            <a:ext cx="37242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41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3048" y="836712"/>
            <a:ext cx="2118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2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355" y="5229200"/>
            <a:ext cx="10001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914" b="93876"/>
          <a:stretch/>
        </p:blipFill>
        <p:spPr bwMode="auto">
          <a:xfrm>
            <a:off x="323528" y="1483044"/>
            <a:ext cx="3006526" cy="29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124" r="48031" b="88278"/>
          <a:stretch/>
        </p:blipFill>
        <p:spPr bwMode="auto">
          <a:xfrm>
            <a:off x="323528" y="1774210"/>
            <a:ext cx="4453188" cy="26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32" t="11722" r="43572" b="5461"/>
          <a:stretch/>
        </p:blipFill>
        <p:spPr bwMode="auto">
          <a:xfrm>
            <a:off x="323528" y="2155918"/>
            <a:ext cx="4971802" cy="393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969" t="3062" b="87362"/>
          <a:stretch/>
        </p:blipFill>
        <p:spPr bwMode="auto">
          <a:xfrm>
            <a:off x="4776716" y="1628627"/>
            <a:ext cx="4115764" cy="45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21" t="12638" r="1524"/>
          <a:stretch/>
        </p:blipFill>
        <p:spPr bwMode="auto">
          <a:xfrm>
            <a:off x="5295330" y="2083910"/>
            <a:ext cx="3466533" cy="415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مربع نص 18"/>
          <p:cNvSpPr txBox="1"/>
          <p:nvPr/>
        </p:nvSpPr>
        <p:spPr>
          <a:xfrm>
            <a:off x="545205" y="2267580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haute couture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345405" y="2636912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haute couture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45205" y="3419708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ready-to-wear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39552" y="4427820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mass market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1769341" y="4581128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mass market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395536" y="4787860"/>
            <a:ext cx="18665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mass market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992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3048" y="836712"/>
            <a:ext cx="2118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2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9723"/>
          <a:stretch/>
        </p:blipFill>
        <p:spPr bwMode="auto">
          <a:xfrm>
            <a:off x="1475656" y="1463634"/>
            <a:ext cx="5728667" cy="525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59" t="11272" b="70230"/>
          <a:stretch/>
        </p:blipFill>
        <p:spPr bwMode="auto">
          <a:xfrm>
            <a:off x="1681937" y="1988840"/>
            <a:ext cx="5490413" cy="94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59" t="31639" b="6976"/>
          <a:stretch/>
        </p:blipFill>
        <p:spPr bwMode="auto">
          <a:xfrm>
            <a:off x="1713910" y="2956054"/>
            <a:ext cx="5490413" cy="313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2273398" y="3645024"/>
            <a:ext cx="128766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measured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355976" y="3861048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fabric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043774" y="4077072"/>
            <a:ext cx="592122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suit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577859" y="4283804"/>
            <a:ext cx="77000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linen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934867" y="4283804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shade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582939" y="4509120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sketch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566715" y="5363924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studio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574827" y="5579948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fitting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318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3048" y="836712"/>
            <a:ext cx="2118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2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9022"/>
          <a:stretch/>
        </p:blipFill>
        <p:spPr bwMode="auto">
          <a:xfrm>
            <a:off x="1547664" y="1562447"/>
            <a:ext cx="5760640" cy="97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618"/>
          <a:stretch/>
        </p:blipFill>
        <p:spPr bwMode="auto">
          <a:xfrm>
            <a:off x="1547664" y="2661313"/>
            <a:ext cx="5760640" cy="3553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733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3048" y="836712"/>
            <a:ext cx="2118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2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091" b="91866"/>
          <a:stretch/>
        </p:blipFill>
        <p:spPr bwMode="auto">
          <a:xfrm>
            <a:off x="323529" y="1483044"/>
            <a:ext cx="2896378" cy="3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05" y="5351487"/>
            <a:ext cx="7905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5" t="8134" r="58409" b="55696"/>
          <a:stretch/>
        </p:blipFill>
        <p:spPr bwMode="auto">
          <a:xfrm>
            <a:off x="395536" y="1869744"/>
            <a:ext cx="3398293" cy="171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280" r="61036" b="43067"/>
          <a:stretch/>
        </p:blipFill>
        <p:spPr bwMode="auto">
          <a:xfrm>
            <a:off x="323529" y="3730904"/>
            <a:ext cx="3328198" cy="45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2" t="56934" r="63045" b="30722"/>
          <a:stretch/>
        </p:blipFill>
        <p:spPr bwMode="auto">
          <a:xfrm>
            <a:off x="586854" y="4189863"/>
            <a:ext cx="2893325" cy="58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192"/>
          <a:stretch/>
        </p:blipFill>
        <p:spPr bwMode="auto">
          <a:xfrm>
            <a:off x="4012855" y="1412776"/>
            <a:ext cx="4852316" cy="4754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2436" r="76494" b="23832"/>
          <a:stretch/>
        </p:blipFill>
        <p:spPr bwMode="auto">
          <a:xfrm>
            <a:off x="323528" y="4869160"/>
            <a:ext cx="2007729" cy="17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3" t="78177" r="57931"/>
          <a:stretch/>
        </p:blipFill>
        <p:spPr bwMode="auto">
          <a:xfrm>
            <a:off x="539552" y="5127789"/>
            <a:ext cx="3330053" cy="10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مربع نص 17"/>
          <p:cNvSpPr txBox="1"/>
          <p:nvPr/>
        </p:nvSpPr>
        <p:spPr>
          <a:xfrm>
            <a:off x="4499992" y="4427820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300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876256" y="1844824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17th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7023099" y="2708920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1848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6735067" y="4509120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20th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7599163" y="5003884"/>
            <a:ext cx="933277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ar-SA" dirty="0" smtClean="0">
                <a:solidFill>
                  <a:srgbClr val="0000FF"/>
                </a:solidFill>
                <a:latin typeface="Comic Sans MS" pitchFamily="66" charset="0"/>
              </a:rPr>
              <a:t> $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450</a:t>
            </a:r>
            <a:endParaRPr lang="en-US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3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3"/>
            <a:ext cx="870508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3048" y="836712"/>
            <a:ext cx="21182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2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7025" b="92109"/>
          <a:stretch/>
        </p:blipFill>
        <p:spPr bwMode="auto">
          <a:xfrm>
            <a:off x="198240" y="1483043"/>
            <a:ext cx="4605772" cy="37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91" r="35095" b="79984"/>
          <a:stretch/>
        </p:blipFill>
        <p:spPr bwMode="auto">
          <a:xfrm>
            <a:off x="198240" y="1856096"/>
            <a:ext cx="5643002" cy="57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55" t="20015" r="35096" b="62664"/>
          <a:stretch/>
        </p:blipFill>
        <p:spPr bwMode="auto">
          <a:xfrm>
            <a:off x="559558" y="2429301"/>
            <a:ext cx="5281684" cy="818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56" t="37336" r="47025" b="56554"/>
          <a:stretch/>
        </p:blipFill>
        <p:spPr bwMode="auto">
          <a:xfrm>
            <a:off x="464024" y="3248167"/>
            <a:ext cx="4339988" cy="288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446" r="33151" b="46787"/>
          <a:stretch/>
        </p:blipFill>
        <p:spPr bwMode="auto">
          <a:xfrm>
            <a:off x="198240" y="3537013"/>
            <a:ext cx="5812026" cy="46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58" t="53213" r="33151"/>
          <a:stretch/>
        </p:blipFill>
        <p:spPr bwMode="auto">
          <a:xfrm>
            <a:off x="753950" y="3998794"/>
            <a:ext cx="5546242" cy="221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399" b="18785"/>
          <a:stretch/>
        </p:blipFill>
        <p:spPr bwMode="auto">
          <a:xfrm>
            <a:off x="6318912" y="1483042"/>
            <a:ext cx="2573567" cy="383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مربع نص 17"/>
          <p:cNvSpPr txBox="1"/>
          <p:nvPr/>
        </p:nvSpPr>
        <p:spPr>
          <a:xfrm>
            <a:off x="2250825" y="3923764"/>
            <a:ext cx="1745111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can be worn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11560" y="4509120"/>
            <a:ext cx="309634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should have been told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107504" y="4941168"/>
            <a:ext cx="3240360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must have your eyes tested</a:t>
            </a:r>
            <a:endParaRPr lang="en-US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267744" y="5435932"/>
            <a:ext cx="3672408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can have your trousers altered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483768" y="5898758"/>
            <a:ext cx="309634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should have my hair cut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3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3355" b="84907"/>
          <a:stretch/>
        </p:blipFill>
        <p:spPr bwMode="auto">
          <a:xfrm>
            <a:off x="325422" y="1484784"/>
            <a:ext cx="1534397" cy="47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172" y="980728"/>
            <a:ext cx="1908212" cy="241756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576" b="60519"/>
          <a:stretch/>
        </p:blipFill>
        <p:spPr bwMode="auto">
          <a:xfrm>
            <a:off x="325422" y="2053826"/>
            <a:ext cx="5758746" cy="655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2530" r="56021" b="47018"/>
          <a:stretch/>
        </p:blipFill>
        <p:spPr bwMode="auto">
          <a:xfrm>
            <a:off x="325422" y="4181574"/>
            <a:ext cx="2532622" cy="32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4" t="56466" r="18025" b="21767"/>
          <a:stretch/>
        </p:blipFill>
        <p:spPr bwMode="auto">
          <a:xfrm>
            <a:off x="491319" y="4619105"/>
            <a:ext cx="4480957" cy="68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4" t="78233" r="43698" b="10884"/>
          <a:stretch/>
        </p:blipFill>
        <p:spPr bwMode="auto">
          <a:xfrm>
            <a:off x="491319" y="5392204"/>
            <a:ext cx="3002508" cy="34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5" t="89117" r="20472"/>
          <a:stretch/>
        </p:blipFill>
        <p:spPr bwMode="auto">
          <a:xfrm>
            <a:off x="491319" y="5844778"/>
            <a:ext cx="4339988" cy="34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917" y="4949659"/>
            <a:ext cx="1052563" cy="128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صورة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429000"/>
            <a:ext cx="1849468" cy="2417564"/>
          </a:xfrm>
          <a:prstGeom prst="rect">
            <a:avLst/>
          </a:prstGeom>
        </p:spPr>
      </p:pic>
      <p:pic>
        <p:nvPicPr>
          <p:cNvPr id="18" name="صورة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841997"/>
            <a:ext cx="1908212" cy="2085034"/>
          </a:xfrm>
          <a:prstGeom prst="rect">
            <a:avLst/>
          </a:prstGeom>
        </p:spPr>
      </p:pic>
      <p:sp>
        <p:nvSpPr>
          <p:cNvPr id="19" name="مربع نص 18"/>
          <p:cNvSpPr txBox="1"/>
          <p:nvPr/>
        </p:nvSpPr>
        <p:spPr>
          <a:xfrm>
            <a:off x="323528" y="2708920"/>
            <a:ext cx="5040560" cy="147732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dirty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 uses environmental/ecological </a:t>
            </a:r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arguments to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promote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product.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highlights the advantages of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healthy living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. </a:t>
            </a:r>
            <a:endParaRPr lang="en-US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suggests that using this product will make you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look</a:t>
            </a:r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rich </a:t>
            </a:r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and famous.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64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124" b="92995"/>
          <a:stretch/>
        </p:blipFill>
        <p:spPr bwMode="auto">
          <a:xfrm>
            <a:off x="300913" y="1412776"/>
            <a:ext cx="3983055" cy="43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77" t="8194" b="74350"/>
          <a:stretch/>
        </p:blipFill>
        <p:spPr bwMode="auto">
          <a:xfrm>
            <a:off x="577618" y="1844824"/>
            <a:ext cx="5362534" cy="108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03" t="32116" r="8724" b="27352"/>
          <a:stretch/>
        </p:blipFill>
        <p:spPr bwMode="auto">
          <a:xfrm>
            <a:off x="323528" y="2931938"/>
            <a:ext cx="4306364" cy="251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917" y="4949659"/>
            <a:ext cx="1052563" cy="128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03" t="73394" r="8724" b="1197"/>
          <a:stretch/>
        </p:blipFill>
        <p:spPr bwMode="auto">
          <a:xfrm>
            <a:off x="4586116" y="2924944"/>
            <a:ext cx="4306364" cy="157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4211960" y="3049796"/>
            <a:ext cx="304951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800" b="1" i="1" dirty="0" smtClean="0">
                <a:solidFill>
                  <a:srgbClr val="0000FF"/>
                </a:solidFill>
                <a:latin typeface="Adobe Hebrew"/>
                <a:cs typeface="+mn-cs"/>
              </a:rPr>
              <a:t>√</a:t>
            </a:r>
            <a:endParaRPr lang="en-US" sz="2400" b="1" i="1" dirty="0" smtClean="0">
              <a:solidFill>
                <a:srgbClr val="0000FF"/>
              </a:solidFill>
              <a:latin typeface="Adobe Hebrew"/>
              <a:cs typeface="+mn-cs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762993" y="3697868"/>
            <a:ext cx="304951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800" b="1" i="1" dirty="0" smtClean="0">
                <a:solidFill>
                  <a:srgbClr val="0000FF"/>
                </a:solidFill>
                <a:latin typeface="Adobe Hebrew"/>
                <a:cs typeface="+mn-cs"/>
              </a:rPr>
              <a:t>√</a:t>
            </a:r>
            <a:endParaRPr lang="en-US" sz="2400" b="1" i="1" dirty="0" smtClean="0">
              <a:solidFill>
                <a:srgbClr val="0000FF"/>
              </a:solidFill>
              <a:latin typeface="Adobe Hebrew"/>
              <a:cs typeface="+mn-cs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211960" y="4922004"/>
            <a:ext cx="304951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800" b="1" i="1" dirty="0" smtClean="0">
                <a:solidFill>
                  <a:srgbClr val="0000FF"/>
                </a:solidFill>
                <a:latin typeface="Adobe Hebrew"/>
                <a:cs typeface="+mn-cs"/>
              </a:rPr>
              <a:t>√</a:t>
            </a:r>
            <a:endParaRPr lang="en-US" sz="2400" b="1" i="1" dirty="0" smtClean="0">
              <a:solidFill>
                <a:srgbClr val="0000FF"/>
              </a:solidFill>
              <a:latin typeface="Adobe Hebrew"/>
              <a:cs typeface="+mn-cs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8028384" y="2996952"/>
            <a:ext cx="304951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800" b="1" i="1" dirty="0" smtClean="0">
                <a:solidFill>
                  <a:srgbClr val="0000FF"/>
                </a:solidFill>
                <a:latin typeface="Adobe Hebrew"/>
                <a:cs typeface="+mn-cs"/>
              </a:rPr>
              <a:t>√</a:t>
            </a:r>
            <a:endParaRPr lang="en-US" sz="2400" b="1" i="1" dirty="0" smtClean="0">
              <a:solidFill>
                <a:srgbClr val="0000FF"/>
              </a:solidFill>
              <a:latin typeface="Adobe Hebrew"/>
              <a:cs typeface="+mn-cs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8460432" y="4005064"/>
            <a:ext cx="304951" cy="52322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800" b="1" i="1" dirty="0" smtClean="0">
                <a:solidFill>
                  <a:srgbClr val="0000FF"/>
                </a:solidFill>
                <a:latin typeface="Adobe Hebrew"/>
                <a:cs typeface="+mn-cs"/>
              </a:rPr>
              <a:t>√</a:t>
            </a:r>
            <a:endParaRPr lang="en-US" sz="2400" b="1" i="1" dirty="0" smtClean="0">
              <a:solidFill>
                <a:srgbClr val="0000FF"/>
              </a:solidFill>
              <a:latin typeface="Adobe Hebrew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69979"/>
            <a:ext cx="56388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4155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692"/>
          <a:stretch/>
        </p:blipFill>
        <p:spPr bwMode="auto">
          <a:xfrm>
            <a:off x="539552" y="1768500"/>
            <a:ext cx="6010275" cy="72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94" t="37796" b="31102"/>
          <a:stretch/>
        </p:blipFill>
        <p:spPr bwMode="auto">
          <a:xfrm>
            <a:off x="899592" y="2565779"/>
            <a:ext cx="5343475" cy="71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94" t="80855" r="8977" b="-4449"/>
          <a:stretch/>
        </p:blipFill>
        <p:spPr bwMode="auto">
          <a:xfrm>
            <a:off x="899592" y="3933056"/>
            <a:ext cx="4803914" cy="54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899592" y="3297178"/>
            <a:ext cx="6696744" cy="70788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That in the 20th century </a:t>
            </a:r>
            <a:r>
              <a:rPr lang="en-US" sz="2000" dirty="0" smtClean="0">
                <a:solidFill>
                  <a:srgbClr val="0000FF"/>
                </a:solidFill>
                <a:latin typeface="Comic Sans MS" pitchFamily="66" charset="0"/>
              </a:rPr>
              <a:t>advertising moved </a:t>
            </a:r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from the product itself to the image of the people </a:t>
            </a:r>
            <a:r>
              <a:rPr lang="en-US" sz="2000" dirty="0" smtClean="0">
                <a:solidFill>
                  <a:srgbClr val="0000FF"/>
                </a:solidFill>
                <a:latin typeface="Comic Sans MS" pitchFamily="66" charset="0"/>
              </a:rPr>
              <a:t>who </a:t>
            </a:r>
            <a:r>
              <a:rPr lang="en-GB" sz="2000" dirty="0" smtClean="0">
                <a:solidFill>
                  <a:srgbClr val="0000FF"/>
                </a:solidFill>
                <a:latin typeface="Comic Sans MS" pitchFamily="66" charset="0"/>
              </a:rPr>
              <a:t>used </a:t>
            </a:r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it.</a:t>
            </a:r>
            <a:endParaRPr lang="en-US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899592" y="4437112"/>
            <a:ext cx="6380480" cy="70788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Because people are becoming more concerned with</a:t>
            </a:r>
          </a:p>
          <a:p>
            <a:pPr algn="just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issues concerning health and the environment.</a:t>
            </a:r>
            <a:endParaRPr lang="en-US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96" b="85293"/>
          <a:stretch/>
        </p:blipFill>
        <p:spPr bwMode="auto">
          <a:xfrm>
            <a:off x="832513" y="1859435"/>
            <a:ext cx="5721506" cy="41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034" b="46347"/>
          <a:stretch/>
        </p:blipFill>
        <p:spPr bwMode="auto">
          <a:xfrm>
            <a:off x="467544" y="2446360"/>
            <a:ext cx="6086475" cy="98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139" t="53653" r="5656"/>
          <a:stretch/>
        </p:blipFill>
        <p:spPr bwMode="auto">
          <a:xfrm>
            <a:off x="1206352" y="3625625"/>
            <a:ext cx="5518294" cy="174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رابط كسهم مستقيم 8"/>
          <p:cNvCxnSpPr/>
          <p:nvPr/>
        </p:nvCxnSpPr>
        <p:spPr>
          <a:xfrm flipV="1">
            <a:off x="6516216" y="4057674"/>
            <a:ext cx="0" cy="379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6516216" y="3717032"/>
            <a:ext cx="0" cy="3419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6516216" y="4527204"/>
            <a:ext cx="0" cy="3419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flipV="1">
            <a:off x="6516216" y="4921770"/>
            <a:ext cx="0" cy="379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>
            <a:hlinkClick r:id="rId2" action="ppaction://hlinksldjump"/>
          </p:cNvPr>
          <p:cNvSpPr/>
          <p:nvPr/>
        </p:nvSpPr>
        <p:spPr>
          <a:xfrm>
            <a:off x="731897" y="1700808"/>
            <a:ext cx="199157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n-US" sz="3600" b="1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Lesson 1</a:t>
            </a:r>
            <a:endParaRPr lang="ar-SA" sz="3600" b="1" cap="all" dirty="0">
              <a:ln w="90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مستطيل 19">
            <a:hlinkClick r:id="rId2" action="ppaction://hlinksldjump"/>
          </p:cNvPr>
          <p:cNvSpPr/>
          <p:nvPr/>
        </p:nvSpPr>
        <p:spPr>
          <a:xfrm>
            <a:off x="2939494" y="1700808"/>
            <a:ext cx="5472608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3600" b="1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Marketing</a:t>
            </a:r>
            <a:endParaRPr lang="ar-SA" sz="3600" b="1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21" name="مستطيل 20">
            <a:hlinkClick r:id="rId3" action="ppaction://hlinksldjump"/>
          </p:cNvPr>
          <p:cNvSpPr/>
          <p:nvPr/>
        </p:nvSpPr>
        <p:spPr>
          <a:xfrm>
            <a:off x="731898" y="2710661"/>
            <a:ext cx="199157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n-US" sz="3600" b="1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Lesson 2</a:t>
            </a:r>
            <a:endParaRPr lang="ar-SA" sz="3600" b="1" cap="all" dirty="0">
              <a:ln w="90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مستطيل 21">
            <a:hlinkClick r:id="rId4" action="ppaction://hlinksldjump"/>
          </p:cNvPr>
          <p:cNvSpPr/>
          <p:nvPr/>
        </p:nvSpPr>
        <p:spPr>
          <a:xfrm>
            <a:off x="731898" y="3573016"/>
            <a:ext cx="199157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n-US" sz="3600" b="1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Lesson 3</a:t>
            </a:r>
            <a:endParaRPr lang="ar-SA" sz="3600" b="1" cap="all" dirty="0">
              <a:ln w="90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مستطيل 22">
            <a:hlinkClick r:id="rId5" action="ppaction://hlinksldjump"/>
          </p:cNvPr>
          <p:cNvSpPr/>
          <p:nvPr/>
        </p:nvSpPr>
        <p:spPr>
          <a:xfrm>
            <a:off x="731898" y="4510861"/>
            <a:ext cx="199157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n-US" sz="3600" b="1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Lesson 4</a:t>
            </a:r>
            <a:endParaRPr lang="ar-SA" sz="3600" b="1" cap="all" dirty="0">
              <a:ln w="90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مستطيل 24">
            <a:hlinkClick r:id="rId3" action="ppaction://hlinksldjump"/>
          </p:cNvPr>
          <p:cNvSpPr/>
          <p:nvPr/>
        </p:nvSpPr>
        <p:spPr>
          <a:xfrm>
            <a:off x="2945680" y="2710661"/>
            <a:ext cx="5466422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3600" b="1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In Fashion</a:t>
            </a:r>
            <a:endParaRPr lang="ar-SA" sz="3600" b="1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26" name="مستطيل 25">
            <a:hlinkClick r:id="rId4" action="ppaction://hlinksldjump"/>
          </p:cNvPr>
          <p:cNvSpPr/>
          <p:nvPr/>
        </p:nvSpPr>
        <p:spPr>
          <a:xfrm>
            <a:off x="2935813" y="3574757"/>
            <a:ext cx="5476289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3600" b="1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Selling the Image</a:t>
            </a:r>
            <a:endParaRPr lang="ar-SA" sz="3600" b="1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27" name="مستطيل 26">
            <a:hlinkClick r:id="rId5" action="ppaction://hlinksldjump"/>
          </p:cNvPr>
          <p:cNvSpPr/>
          <p:nvPr/>
        </p:nvSpPr>
        <p:spPr>
          <a:xfrm>
            <a:off x="2945680" y="4509120"/>
            <a:ext cx="5466422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1">
            <a:spAutoFit/>
            <a:sp3d extrusionH="57150">
              <a:bevelT w="38100" h="38100"/>
            </a:sp3d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3600" b="1" dirty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Saudi Arabia and the World</a:t>
            </a:r>
            <a:endParaRPr lang="ar-SA" sz="3600" b="1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6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8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9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10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24" name="مستطيل 23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643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7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79" b="44063"/>
          <a:stretch/>
        </p:blipFill>
        <p:spPr bwMode="auto">
          <a:xfrm>
            <a:off x="1678675" y="1772816"/>
            <a:ext cx="5762682" cy="157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6143"/>
          <a:stretch/>
        </p:blipFill>
        <p:spPr bwMode="auto">
          <a:xfrm>
            <a:off x="1259632" y="4422392"/>
            <a:ext cx="6181725" cy="950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مربع نص 11"/>
          <p:cNvSpPr txBox="1"/>
          <p:nvPr/>
        </p:nvSpPr>
        <p:spPr>
          <a:xfrm>
            <a:off x="1763688" y="3429000"/>
            <a:ext cx="6380480" cy="101566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Questions beginning with </a:t>
            </a:r>
            <a:r>
              <a:rPr lang="en-US" sz="2000" dirty="0" err="1">
                <a:solidFill>
                  <a:srgbClr val="0000FF"/>
                </a:solidFill>
                <a:latin typeface="Comic Sans MS" pitchFamily="66" charset="0"/>
              </a:rPr>
              <a:t>wh</a:t>
            </a:r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- question words</a:t>
            </a:r>
          </a:p>
          <a:p>
            <a:pPr algn="just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usually go </a:t>
            </a:r>
            <a:r>
              <a:rPr lang="en-US" sz="2000" dirty="0" smtClean="0">
                <a:solidFill>
                  <a:srgbClr val="0000FF"/>
                </a:solidFill>
                <a:latin typeface="Comic Sans MS" pitchFamily="66" charset="0"/>
              </a:rPr>
              <a:t>down.</a:t>
            </a:r>
            <a:endParaRPr lang="en-US" sz="2000" dirty="0">
              <a:solidFill>
                <a:srgbClr val="0000FF"/>
              </a:solidFill>
              <a:latin typeface="Comic Sans MS" pitchFamily="66" charset="0"/>
            </a:endParaRPr>
          </a:p>
          <a:p>
            <a:pPr algn="just" rtl="0"/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Questions</a:t>
            </a:r>
            <a:r>
              <a:rPr lang="en-US" sz="20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mic Sans MS" pitchFamily="66" charset="0"/>
              </a:rPr>
              <a:t>beginning with verbs usually go up.</a:t>
            </a:r>
          </a:p>
        </p:txBody>
      </p:sp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0" y="870545"/>
            <a:ext cx="8694240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73932"/>
            <a:ext cx="4800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5734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89" y="1569690"/>
            <a:ext cx="2695575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95922"/>
            <a:ext cx="8064896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مربع نص 16"/>
          <p:cNvSpPr txBox="1"/>
          <p:nvPr/>
        </p:nvSpPr>
        <p:spPr>
          <a:xfrm>
            <a:off x="2870398" y="3604954"/>
            <a:ext cx="263770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have almost finished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238550" y="3851756"/>
            <a:ext cx="126955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will send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1907704" y="4299193"/>
            <a:ext cx="4536504" cy="35394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1700" dirty="0" smtClean="0">
                <a:solidFill>
                  <a:srgbClr val="0000FF"/>
                </a:solidFill>
                <a:latin typeface="Comic Sans MS" pitchFamily="66" charset="0"/>
              </a:rPr>
              <a:t>are summarized/have </a:t>
            </a:r>
            <a:r>
              <a:rPr lang="en-GB" sz="1700" dirty="0">
                <a:solidFill>
                  <a:srgbClr val="0000FF"/>
                </a:solidFill>
                <a:latin typeface="Comic Sans MS" pitchFamily="66" charset="0"/>
              </a:rPr>
              <a:t>been summarized</a:t>
            </a:r>
            <a:endParaRPr lang="en-US" sz="17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4485853" y="4581128"/>
            <a:ext cx="1958355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was employed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1259632" y="5075892"/>
            <a:ext cx="3191061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will have / are going to have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3590478" y="5291916"/>
            <a:ext cx="1874552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will be shown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0" y="870545"/>
            <a:ext cx="8694240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73932"/>
            <a:ext cx="4800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5734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0"/>
            <a:ext cx="806489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مربع نص 16"/>
          <p:cNvSpPr txBox="1"/>
          <p:nvPr/>
        </p:nvSpPr>
        <p:spPr>
          <a:xfrm>
            <a:off x="3275856" y="2564904"/>
            <a:ext cx="158417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will </a:t>
            </a:r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be used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174654" y="2852936"/>
            <a:ext cx="263770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is being designed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859356" y="3429000"/>
            <a:ext cx="3712644" cy="35394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sz="1700" dirty="0">
                <a:solidFill>
                  <a:srgbClr val="0000FF"/>
                </a:solidFill>
                <a:latin typeface="Comic Sans MS" pitchFamily="66" charset="0"/>
              </a:rPr>
              <a:t>will go / will be going / </a:t>
            </a:r>
            <a:r>
              <a:rPr lang="en-US" sz="1700" dirty="0" smtClean="0">
                <a:solidFill>
                  <a:srgbClr val="0000FF"/>
                </a:solidFill>
                <a:latin typeface="Comic Sans MS" pitchFamily="66" charset="0"/>
              </a:rPr>
              <a:t>is going</a:t>
            </a:r>
            <a:endParaRPr lang="en-US" sz="17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1979712" y="3707740"/>
            <a:ext cx="86409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will be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1835696" y="3933056"/>
            <a:ext cx="1008112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begins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475656" y="4211796"/>
            <a:ext cx="1930921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will be reduced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2853479" y="4499828"/>
            <a:ext cx="1646513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 smtClean="0">
                <a:solidFill>
                  <a:srgbClr val="0000FF"/>
                </a:solidFill>
                <a:latin typeface="Comic Sans MS" pitchFamily="66" charset="0"/>
              </a:rPr>
              <a:t>are expected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4814614" y="4715852"/>
            <a:ext cx="162959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GB" dirty="0">
                <a:solidFill>
                  <a:srgbClr val="0000FF"/>
                </a:solidFill>
                <a:latin typeface="Comic Sans MS" pitchFamily="66" charset="0"/>
              </a:rPr>
              <a:t>be sustained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295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2464" b="84799"/>
          <a:stretch/>
        </p:blipFill>
        <p:spPr bwMode="auto">
          <a:xfrm>
            <a:off x="971601" y="1805161"/>
            <a:ext cx="1927786" cy="4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201" b="53317"/>
          <a:stretch/>
        </p:blipFill>
        <p:spPr bwMode="auto">
          <a:xfrm>
            <a:off x="971600" y="2347058"/>
            <a:ext cx="7000875" cy="100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587" t="46683" r="20500" b="42042"/>
          <a:stretch/>
        </p:blipFill>
        <p:spPr bwMode="auto">
          <a:xfrm>
            <a:off x="3603009" y="3499382"/>
            <a:ext cx="2934270" cy="36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93" t="46683" r="67885" b="42043"/>
          <a:stretch/>
        </p:blipFill>
        <p:spPr bwMode="auto">
          <a:xfrm>
            <a:off x="1272153" y="3499382"/>
            <a:ext cx="1947754" cy="36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63" t="61148" r="70016" b="3966"/>
          <a:stretch/>
        </p:blipFill>
        <p:spPr bwMode="auto">
          <a:xfrm>
            <a:off x="2047163" y="4110083"/>
            <a:ext cx="1023583" cy="111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767" t="61147" r="30052" b="3967"/>
          <a:stretch/>
        </p:blipFill>
        <p:spPr bwMode="auto">
          <a:xfrm>
            <a:off x="4735773" y="4110083"/>
            <a:ext cx="1132764" cy="111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256" t="77031"/>
          <a:stretch/>
        </p:blipFill>
        <p:spPr bwMode="auto">
          <a:xfrm>
            <a:off x="7987533" y="5158854"/>
            <a:ext cx="904947" cy="107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5754"/>
          <a:stretch/>
        </p:blipFill>
        <p:spPr bwMode="auto">
          <a:xfrm>
            <a:off x="323528" y="1692097"/>
            <a:ext cx="8424936" cy="80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2" t="15409" b="32852"/>
          <a:stretch/>
        </p:blipFill>
        <p:spPr bwMode="auto">
          <a:xfrm>
            <a:off x="323528" y="2591365"/>
            <a:ext cx="8397392" cy="3285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مربع نص 14"/>
          <p:cNvSpPr txBox="1"/>
          <p:nvPr/>
        </p:nvSpPr>
        <p:spPr>
          <a:xfrm>
            <a:off x="1619672" y="3717032"/>
            <a:ext cx="1991658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pomegranates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051720" y="4283804"/>
            <a:ext cx="828748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honey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907704" y="4859868"/>
            <a:ext cx="1132838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chicken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115616" y="5301208"/>
            <a:ext cx="2520280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0"/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dishwasher tablets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with power shine</a:t>
            </a:r>
          </a:p>
        </p:txBody>
      </p:sp>
      <p:sp>
        <p:nvSpPr>
          <p:cNvPr id="19" name="مربع نص 18"/>
          <p:cNvSpPr txBox="1"/>
          <p:nvPr/>
        </p:nvSpPr>
        <p:spPr>
          <a:xfrm>
            <a:off x="3995936" y="3574757"/>
            <a:ext cx="1800200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reduced price</a:t>
            </a:r>
          </a:p>
          <a:p>
            <a:pPr algn="ctr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a bargain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6732240" y="3707740"/>
            <a:ext cx="170776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5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SAR for 5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3707904" y="4149080"/>
            <a:ext cx="2465158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three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for the price of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two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588224" y="4293096"/>
            <a:ext cx="176111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no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price given</a:t>
            </a:r>
          </a:p>
        </p:txBody>
      </p:sp>
      <p:sp>
        <p:nvSpPr>
          <p:cNvPr id="23" name="مربع نص 22"/>
          <p:cNvSpPr txBox="1"/>
          <p:nvPr/>
        </p:nvSpPr>
        <p:spPr>
          <a:xfrm>
            <a:off x="4176648" y="4859868"/>
            <a:ext cx="1833618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down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in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price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6876256" y="4859868"/>
            <a:ext cx="1002711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50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SAR</a:t>
            </a:r>
          </a:p>
        </p:txBody>
      </p:sp>
      <p:sp>
        <p:nvSpPr>
          <p:cNvPr id="25" name="مربع نص 24"/>
          <p:cNvSpPr txBox="1"/>
          <p:nvPr/>
        </p:nvSpPr>
        <p:spPr>
          <a:xfrm>
            <a:off x="3779912" y="5435932"/>
            <a:ext cx="2431766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half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the retail </a:t>
            </a: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price</a:t>
            </a:r>
            <a:endParaRPr lang="en-US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156176" y="5435932"/>
            <a:ext cx="2736304" cy="369332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50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SAR for box of 100</a:t>
            </a:r>
          </a:p>
        </p:txBody>
      </p:sp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06636" y="836712"/>
            <a:ext cx="21310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3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8311" r="6158" b="19190"/>
          <a:stretch/>
        </p:blipFill>
        <p:spPr bwMode="auto">
          <a:xfrm>
            <a:off x="251520" y="1628800"/>
            <a:ext cx="7906072" cy="94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09" t="78759" r="67715" b="12861"/>
          <a:stretch/>
        </p:blipFill>
        <p:spPr bwMode="auto">
          <a:xfrm>
            <a:off x="823939" y="2359671"/>
            <a:ext cx="2019869" cy="53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مربع نص 11"/>
          <p:cNvSpPr txBox="1"/>
          <p:nvPr/>
        </p:nvSpPr>
        <p:spPr>
          <a:xfrm>
            <a:off x="683568" y="2865468"/>
            <a:ext cx="7827028" cy="76944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the supermarket has teamed up with a family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of olive growers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in Al </a:t>
            </a:r>
            <a:r>
              <a:rPr lang="en-US" sz="2200" dirty="0" err="1">
                <a:solidFill>
                  <a:srgbClr val="0000FF"/>
                </a:solidFill>
                <a:latin typeface="Comic Sans MS" pitchFamily="66" charset="0"/>
              </a:rPr>
              <a:t>Baha</a:t>
            </a:r>
            <a:endParaRPr lang="en-US" sz="2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83568" y="4233040"/>
            <a:ext cx="5112568" cy="430887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the pomegranates are in season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683568" y="5169144"/>
            <a:ext cx="3528392" cy="430887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200" dirty="0">
                <a:solidFill>
                  <a:srgbClr val="0000FF"/>
                </a:solidFill>
                <a:latin typeface="Comic Sans MS" pitchFamily="66" charset="0"/>
              </a:rPr>
              <a:t>it’s </a:t>
            </a:r>
            <a:r>
              <a:rPr lang="en-GB" sz="2200" dirty="0" err="1" smtClean="0">
                <a:solidFill>
                  <a:srgbClr val="0000FF"/>
                </a:solidFill>
                <a:latin typeface="Comic Sans MS" pitchFamily="66" charset="0"/>
              </a:rPr>
              <a:t>anintroductory</a:t>
            </a:r>
            <a:r>
              <a:rPr lang="en-GB" sz="22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mic Sans MS" pitchFamily="66" charset="0"/>
              </a:rPr>
              <a:t>offer</a:t>
            </a:r>
            <a:endParaRPr lang="en-US" sz="2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09" t="87138" r="67715" b="6431"/>
          <a:stretch/>
        </p:blipFill>
        <p:spPr bwMode="auto">
          <a:xfrm>
            <a:off x="823939" y="3698030"/>
            <a:ext cx="2019869" cy="410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09" t="93569" r="67715"/>
          <a:stretch/>
        </p:blipFill>
        <p:spPr bwMode="auto">
          <a:xfrm>
            <a:off x="823939" y="4757042"/>
            <a:ext cx="2019869" cy="410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933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41859"/>
            <a:ext cx="48768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854" y="2276872"/>
            <a:ext cx="4879625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874" y="1604020"/>
            <a:ext cx="227044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153" b="91534"/>
          <a:stretch/>
        </p:blipFill>
        <p:spPr bwMode="auto">
          <a:xfrm>
            <a:off x="251520" y="1604020"/>
            <a:ext cx="2647866" cy="38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6" t="8466" r="-1056" b="71610"/>
          <a:stretch/>
        </p:blipFill>
        <p:spPr bwMode="auto">
          <a:xfrm>
            <a:off x="291556" y="1992574"/>
            <a:ext cx="37909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65" t="28389"/>
          <a:stretch/>
        </p:blipFill>
        <p:spPr bwMode="auto">
          <a:xfrm>
            <a:off x="290891" y="2906974"/>
            <a:ext cx="3633037" cy="328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47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814" b="91127"/>
          <a:stretch/>
        </p:blipFill>
        <p:spPr bwMode="auto">
          <a:xfrm>
            <a:off x="256843" y="1536153"/>
            <a:ext cx="6835437" cy="41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73" r="50000" b="83258"/>
          <a:stretch/>
        </p:blipFill>
        <p:spPr bwMode="auto">
          <a:xfrm>
            <a:off x="319857" y="1951630"/>
            <a:ext cx="3748087" cy="36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70" t="19365"/>
          <a:stretch/>
        </p:blipFill>
        <p:spPr bwMode="auto">
          <a:xfrm>
            <a:off x="467544" y="2389431"/>
            <a:ext cx="7116129" cy="377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430" y="2060848"/>
            <a:ext cx="3067050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2248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32" y="2060848"/>
            <a:ext cx="803910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مربع نص 11"/>
          <p:cNvSpPr txBox="1"/>
          <p:nvPr/>
        </p:nvSpPr>
        <p:spPr>
          <a:xfrm>
            <a:off x="467544" y="2636912"/>
            <a:ext cx="7632848" cy="2123658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1-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Did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you see The Interview last night?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2-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Did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you see that when he had to stop the other guest interrupting?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3-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Who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would you like him to interview?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4-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Who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is she?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5-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What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else do you watch?</a:t>
            </a:r>
          </a:p>
        </p:txBody>
      </p:sp>
    </p:spTree>
    <p:extLst>
      <p:ext uri="{BB962C8B-B14F-4D97-AF65-F5344CB8AC3E}">
        <p14:creationId xmlns="" xmlns:p14="http://schemas.microsoft.com/office/powerpoint/2010/main" val="2766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2" r="63833" b="84474"/>
          <a:stretch/>
        </p:blipFill>
        <p:spPr bwMode="auto">
          <a:xfrm>
            <a:off x="1078172" y="1647428"/>
            <a:ext cx="2333767" cy="522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526" b="62983"/>
          <a:stretch/>
        </p:blipFill>
        <p:spPr bwMode="auto">
          <a:xfrm>
            <a:off x="755576" y="2169994"/>
            <a:ext cx="7344816" cy="723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683568" y="3105542"/>
            <a:ext cx="7416824" cy="1785104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>
                <a:solidFill>
                  <a:srgbClr val="FF0000"/>
                </a:solidFill>
                <a:latin typeface="Comic Sans MS" pitchFamily="66" charset="0"/>
              </a:rPr>
              <a:t>1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latest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recitations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2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poems by </a:t>
            </a:r>
            <a:r>
              <a:rPr lang="en-US" sz="2200" dirty="0" err="1" smtClean="0">
                <a:solidFill>
                  <a:srgbClr val="0000FF"/>
                </a:solidFill>
                <a:latin typeface="Comic Sans MS" pitchFamily="66" charset="0"/>
              </a:rPr>
              <a:t>Shawqi</a:t>
            </a:r>
            <a:endParaRPr lang="en-US" sz="2200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3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the </a:t>
            </a:r>
            <a:r>
              <a:rPr lang="en-US" sz="2200" dirty="0" err="1" smtClean="0">
                <a:solidFill>
                  <a:srgbClr val="0000FF"/>
                </a:solidFill>
                <a:latin typeface="Comic Sans MS" pitchFamily="66" charset="0"/>
              </a:rPr>
              <a:t>Janadriyah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festival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4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calligraphy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lessons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5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why the girl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hasn’t been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able to come out recently</a:t>
            </a:r>
          </a:p>
        </p:txBody>
      </p:sp>
    </p:spTree>
    <p:extLst>
      <p:ext uri="{BB962C8B-B14F-4D97-AF65-F5344CB8AC3E}">
        <p14:creationId xmlns="" xmlns:p14="http://schemas.microsoft.com/office/powerpoint/2010/main" val="2766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788" b="88259"/>
          <a:stretch/>
        </p:blipFill>
        <p:spPr bwMode="auto">
          <a:xfrm>
            <a:off x="1043608" y="1484784"/>
            <a:ext cx="2176298" cy="49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742" r="10539" b="68652"/>
          <a:stretch/>
        </p:blipFill>
        <p:spPr bwMode="auto">
          <a:xfrm>
            <a:off x="1043608" y="1962062"/>
            <a:ext cx="5862159" cy="818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76" t="31348" r="48236" b="56561"/>
          <a:stretch/>
        </p:blipFill>
        <p:spPr bwMode="auto">
          <a:xfrm>
            <a:off x="1487606" y="2780928"/>
            <a:ext cx="2947916" cy="50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75" t="43439" r="4827" b="28281"/>
          <a:stretch/>
        </p:blipFill>
        <p:spPr bwMode="auto">
          <a:xfrm>
            <a:off x="1487606" y="3370996"/>
            <a:ext cx="5792466" cy="118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75" t="71719" r="4827"/>
          <a:stretch/>
        </p:blipFill>
        <p:spPr bwMode="auto">
          <a:xfrm>
            <a:off x="1487606" y="4509120"/>
            <a:ext cx="5792466" cy="118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مربع نص 15"/>
          <p:cNvSpPr txBox="1"/>
          <p:nvPr/>
        </p:nvSpPr>
        <p:spPr>
          <a:xfrm>
            <a:off x="1835696" y="3140968"/>
            <a:ext cx="4102562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product, price, promotion, place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627784" y="4077072"/>
            <a:ext cx="936104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 smtClean="0">
                <a:solidFill>
                  <a:srgbClr val="0000FF"/>
                </a:solidFill>
                <a:latin typeface="Comic Sans MS" pitchFamily="66" charset="0"/>
              </a:rPr>
              <a:t>place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724128" y="5229200"/>
            <a:ext cx="1251753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 smtClean="0">
                <a:solidFill>
                  <a:srgbClr val="0000FF"/>
                </a:solidFill>
                <a:latin typeface="Comic Sans MS" pitchFamily="66" charset="0"/>
              </a:rPr>
              <a:t>product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877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2" r="63833" b="84474"/>
          <a:stretch/>
        </p:blipFill>
        <p:spPr bwMode="auto">
          <a:xfrm>
            <a:off x="1078172" y="1647428"/>
            <a:ext cx="2333767" cy="522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1072" b="35410"/>
          <a:stretch/>
        </p:blipFill>
        <p:spPr bwMode="auto">
          <a:xfrm>
            <a:off x="755576" y="2132856"/>
            <a:ext cx="7344816" cy="79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251520" y="3127027"/>
            <a:ext cx="8640960" cy="2462213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>
                <a:solidFill>
                  <a:srgbClr val="FF0000"/>
                </a:solidFill>
                <a:latin typeface="Comic Sans MS" pitchFamily="66" charset="0"/>
              </a:rPr>
              <a:t>1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Have you listened to the latest recitations yet?</a:t>
            </a:r>
          </a:p>
          <a:p>
            <a:pPr algn="l" rtl="0"/>
            <a:r>
              <a:rPr lang="en-US" sz="2200" dirty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Have you read </a:t>
            </a:r>
            <a:r>
              <a:rPr lang="en-US" sz="2200" dirty="0" err="1">
                <a:solidFill>
                  <a:srgbClr val="0000FF"/>
                </a:solidFill>
                <a:latin typeface="Comic Sans MS" pitchFamily="66" charset="0"/>
              </a:rPr>
              <a:t>Nahj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al-</a:t>
            </a:r>
            <a:r>
              <a:rPr lang="en-US" sz="2200" dirty="0" err="1">
                <a:solidFill>
                  <a:srgbClr val="0000FF"/>
                </a:solidFill>
                <a:latin typeface="Comic Sans MS" pitchFamily="66" charset="0"/>
              </a:rPr>
              <a:t>Burda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by Ahmed </a:t>
            </a:r>
            <a:r>
              <a:rPr lang="en-US" sz="2200" dirty="0" err="1" smtClean="0">
                <a:solidFill>
                  <a:srgbClr val="0000FF"/>
                </a:solidFill>
                <a:latin typeface="Comic Sans MS" pitchFamily="66" charset="0"/>
              </a:rPr>
              <a:t>Shawqi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.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Did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you see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anything at the </a:t>
            </a:r>
            <a:r>
              <a:rPr lang="en-US" sz="2200" dirty="0" err="1">
                <a:solidFill>
                  <a:srgbClr val="0000FF"/>
                </a:solidFill>
                <a:latin typeface="Comic Sans MS" pitchFamily="66" charset="0"/>
              </a:rPr>
              <a:t>Janadriyah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festival?</a:t>
            </a:r>
          </a:p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 What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did you think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of the </a:t>
            </a:r>
            <a:r>
              <a:rPr lang="en-US" sz="2200" dirty="0" err="1" smtClean="0">
                <a:solidFill>
                  <a:srgbClr val="0000FF"/>
                </a:solidFill>
                <a:latin typeface="Comic Sans MS" pitchFamily="66" charset="0"/>
              </a:rPr>
              <a:t>folkdancers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4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Have you seen the advert in the paper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for calligraphy lessons?</a:t>
            </a:r>
          </a:p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  Are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you interested in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going?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5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What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have </a:t>
            </a:r>
            <a:r>
              <a:rPr lang="en-GB" sz="2200" dirty="0" smtClean="0">
                <a:solidFill>
                  <a:srgbClr val="0000FF"/>
                </a:solidFill>
                <a:latin typeface="Comic Sans MS" pitchFamily="66" charset="0"/>
              </a:rPr>
              <a:t>you </a:t>
            </a:r>
            <a:r>
              <a:rPr lang="en-GB" sz="2200" dirty="0">
                <a:solidFill>
                  <a:srgbClr val="0000FF"/>
                </a:solidFill>
                <a:latin typeface="Comic Sans MS" pitchFamily="66" charset="0"/>
              </a:rPr>
              <a:t>been doing recently?</a:t>
            </a:r>
            <a:endParaRPr lang="en-US" sz="22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455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2" r="63833" b="84474"/>
          <a:stretch/>
        </p:blipFill>
        <p:spPr bwMode="auto">
          <a:xfrm>
            <a:off x="1078172" y="1647428"/>
            <a:ext cx="2333767" cy="522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5944"/>
          <a:stretch/>
        </p:blipFill>
        <p:spPr bwMode="auto">
          <a:xfrm>
            <a:off x="755576" y="2132856"/>
            <a:ext cx="7344816" cy="80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251520" y="2852936"/>
            <a:ext cx="8892480" cy="2800767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US" sz="2200" dirty="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Oh good. The discussions of the hadith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are always interesting.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Yes, I agree, although I can’t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always understand it.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Oh yes, well we usually go every year for a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big family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day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out…</a:t>
            </a:r>
          </a:p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 but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this year I didn’t go because I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was revising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for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exams.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4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What a good idea. Unfortunately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I’m quite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busy at the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moment.</a:t>
            </a:r>
          </a:p>
          <a:p>
            <a:pPr algn="l" rtl="0"/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5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Oh, I’ve been revising for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exams so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I haven’t been able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to</a:t>
            </a:r>
          </a:p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 come out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. Plus my auntie is ill so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I have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had to help my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mother</a:t>
            </a:r>
          </a:p>
          <a:p>
            <a:pPr algn="l" rtl="0"/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solidFill>
                  <a:srgbClr val="0000FF"/>
                </a:solidFill>
                <a:latin typeface="Comic Sans MS" pitchFamily="66" charset="0"/>
              </a:rPr>
              <a:t>  look </a:t>
            </a:r>
            <a:r>
              <a:rPr lang="en-US" sz="2200" dirty="0">
                <a:solidFill>
                  <a:srgbClr val="0000FF"/>
                </a:solidFill>
                <a:latin typeface="Comic Sans MS" pitchFamily="66" charset="0"/>
              </a:rPr>
              <a:t>after her.</a:t>
            </a:r>
          </a:p>
        </p:txBody>
      </p:sp>
    </p:spTree>
    <p:extLst>
      <p:ext uri="{BB962C8B-B14F-4D97-AF65-F5344CB8AC3E}">
        <p14:creationId xmlns="" xmlns:p14="http://schemas.microsoft.com/office/powerpoint/2010/main" val="399455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6872"/>
            <a:ext cx="5760640" cy="3567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2" r="63833" b="84474"/>
          <a:stretch/>
        </p:blipFill>
        <p:spPr bwMode="auto">
          <a:xfrm>
            <a:off x="1078172" y="1647428"/>
            <a:ext cx="2333767" cy="522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66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908719"/>
            <a:ext cx="8681035" cy="53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3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5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6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7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11445" y="836712"/>
            <a:ext cx="21214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4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1436112"/>
            <a:ext cx="6762750" cy="472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1743" b="89896"/>
          <a:stretch/>
        </p:blipFill>
        <p:spPr bwMode="auto">
          <a:xfrm>
            <a:off x="899593" y="1605880"/>
            <a:ext cx="1999794" cy="45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34" t="10104" r="10120" b="72314"/>
          <a:stretch/>
        </p:blipFill>
        <p:spPr bwMode="auto">
          <a:xfrm>
            <a:off x="1206352" y="2060812"/>
            <a:ext cx="6054079" cy="79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34" t="27686" r="25546" b="42001"/>
          <a:stretch/>
        </p:blipFill>
        <p:spPr bwMode="auto">
          <a:xfrm>
            <a:off x="1206353" y="2852382"/>
            <a:ext cx="4962436" cy="136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0121"/>
          <a:stretch/>
        </p:blipFill>
        <p:spPr bwMode="auto">
          <a:xfrm>
            <a:off x="899592" y="4312692"/>
            <a:ext cx="7077075" cy="179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66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3219906" y="6215082"/>
            <a:ext cx="5290690" cy="579414"/>
            <a:chOff x="3263816" y="6248360"/>
            <a:chExt cx="4961160" cy="579160"/>
          </a:xfrm>
        </p:grpSpPr>
        <p:sp>
          <p:nvSpPr>
            <p:cNvPr id="6" name="مخطط انسيابي: تحضير 4">
              <a:hlinkClick r:id="" action="ppaction://noaction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4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</p:grp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802409" y="1412777"/>
            <a:ext cx="7542112" cy="41227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 rtl="0"/>
            <a:r>
              <a:rPr lang="en-US" sz="3200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3" dist="53882" dir="13500000">
                    <a:srgbClr val="FF00FF">
                      <a:alpha val="50000"/>
                    </a:srgbClr>
                  </a:prstShdw>
                </a:effectLst>
                <a:latin typeface="Impact"/>
              </a:rPr>
              <a:t>THE END OF THE UNIT</a:t>
            </a:r>
            <a:endParaRPr lang="en-US" sz="3200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prstShdw prst="shdw13" dist="53882" dir="13500000">
                  <a:srgbClr val="FF00FF">
                    <a:alpha val="50000"/>
                  </a:srgbClr>
                </a:prstShdw>
              </a:effectLst>
              <a:latin typeface="Impact"/>
            </a:endParaRPr>
          </a:p>
          <a:p>
            <a:pPr algn="ctr" rtl="0"/>
            <a:r>
              <a:rPr lang="en-US" sz="3200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3" dist="53882" dir="13500000">
                    <a:srgbClr val="FF00FF">
                      <a:alpha val="50000"/>
                    </a:srgbClr>
                  </a:prstShdw>
                </a:effectLst>
                <a:latin typeface="Impact"/>
              </a:rPr>
              <a:t> </a:t>
            </a:r>
            <a:r>
              <a:rPr lang="en-US" sz="2800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3" dist="53882" dir="13500000">
                    <a:srgbClr val="FF00FF">
                      <a:alpha val="50000"/>
                    </a:srgbClr>
                  </a:prstShdw>
                </a:effectLst>
                <a:latin typeface="Impact"/>
              </a:rPr>
              <a:t>with my best wishes </a:t>
            </a:r>
            <a:endParaRPr lang="ar-SA" sz="3200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prstShdw prst="shdw13" dist="53882" dir="13500000">
                  <a:srgbClr val="FF00FF">
                    <a:alpha val="50000"/>
                  </a:srgbClr>
                </a:prstShdw>
              </a:effectLst>
              <a:latin typeface="Impac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22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180" b="90138"/>
          <a:stretch/>
        </p:blipFill>
        <p:spPr bwMode="auto">
          <a:xfrm>
            <a:off x="1272152" y="1556792"/>
            <a:ext cx="4146009" cy="43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333" r="9362" b="80254"/>
          <a:stretch/>
        </p:blipFill>
        <p:spPr bwMode="auto">
          <a:xfrm>
            <a:off x="1272152" y="2093342"/>
            <a:ext cx="5797388" cy="32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2" t="22216" r="11069" b="58326"/>
          <a:stretch/>
        </p:blipFill>
        <p:spPr bwMode="auto">
          <a:xfrm>
            <a:off x="1378424" y="2569191"/>
            <a:ext cx="5581934" cy="859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924"/>
          <a:stretch/>
        </p:blipFill>
        <p:spPr bwMode="auto">
          <a:xfrm>
            <a:off x="1272152" y="3573016"/>
            <a:ext cx="6396192" cy="2345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5292080" y="3532946"/>
            <a:ext cx="1152128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outlets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915816" y="4469050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accessories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275856" y="4797152"/>
            <a:ext cx="1872209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 smtClean="0">
                <a:solidFill>
                  <a:srgbClr val="0000FF"/>
                </a:solidFill>
                <a:latin typeface="Comic Sans MS" pitchFamily="66" charset="0"/>
              </a:rPr>
              <a:t>target market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707904" y="5117122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fundamentals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868144" y="5445224"/>
            <a:ext cx="1440160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consumers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17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548" b="91203"/>
          <a:stretch/>
        </p:blipFill>
        <p:spPr bwMode="auto">
          <a:xfrm>
            <a:off x="314556" y="1556792"/>
            <a:ext cx="3397635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53" t="53425" r="12445"/>
          <a:stretch/>
        </p:blipFill>
        <p:spPr bwMode="auto">
          <a:xfrm>
            <a:off x="5004048" y="2276872"/>
            <a:ext cx="381168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796" b="85007"/>
          <a:stretch/>
        </p:blipFill>
        <p:spPr bwMode="auto">
          <a:xfrm>
            <a:off x="314556" y="2276872"/>
            <a:ext cx="4689492" cy="507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993" b="46342"/>
          <a:stretch/>
        </p:blipFill>
        <p:spPr bwMode="auto">
          <a:xfrm>
            <a:off x="314556" y="2784142"/>
            <a:ext cx="4689492" cy="31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16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 b="81472"/>
          <a:stretch/>
        </p:blipFill>
        <p:spPr bwMode="auto">
          <a:xfrm>
            <a:off x="327025" y="1628800"/>
            <a:ext cx="4244181" cy="80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180" y="5294337"/>
            <a:ext cx="8763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528" r="50000" b="56517"/>
          <a:stretch/>
        </p:blipFill>
        <p:spPr bwMode="auto">
          <a:xfrm>
            <a:off x="327025" y="2429300"/>
            <a:ext cx="4244181" cy="107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957" r="50157"/>
          <a:stretch/>
        </p:blipFill>
        <p:spPr bwMode="auto">
          <a:xfrm>
            <a:off x="327025" y="3657600"/>
            <a:ext cx="4230859" cy="229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135"/>
          <a:stretch/>
        </p:blipFill>
        <p:spPr bwMode="auto">
          <a:xfrm>
            <a:off x="4667534" y="1628800"/>
            <a:ext cx="414785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ربع نص 13"/>
          <p:cNvSpPr txBox="1"/>
          <p:nvPr/>
        </p:nvSpPr>
        <p:spPr>
          <a:xfrm>
            <a:off x="1564094" y="4397042"/>
            <a:ext cx="1279714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lifestyle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475656" y="5445224"/>
            <a:ext cx="1152128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gender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084168" y="3068960"/>
            <a:ext cx="720080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 smtClean="0">
                <a:solidFill>
                  <a:srgbClr val="0000FF"/>
                </a:solidFill>
                <a:latin typeface="Comic Sans MS" pitchFamily="66" charset="0"/>
              </a:rPr>
              <a:t>age 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004048" y="4109010"/>
            <a:ext cx="1152128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culture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004048" y="5517232"/>
            <a:ext cx="1152128" cy="40011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/>
            <a:r>
              <a:rPr lang="en-GB" sz="2000" dirty="0">
                <a:solidFill>
                  <a:srgbClr val="0000FF"/>
                </a:solidFill>
                <a:latin typeface="Comic Sans MS" pitchFamily="66" charset="0"/>
              </a:rPr>
              <a:t>income</a:t>
            </a:r>
            <a:endParaRPr lang="en-US" sz="1600" b="1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16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54006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5229201"/>
            <a:ext cx="8640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07" y="1439441"/>
            <a:ext cx="3074765" cy="4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3849"/>
          <a:stretch/>
        </p:blipFill>
        <p:spPr bwMode="auto">
          <a:xfrm>
            <a:off x="6660232" y="980728"/>
            <a:ext cx="2095826" cy="13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150" b="50347"/>
          <a:stretch/>
        </p:blipFill>
        <p:spPr bwMode="auto">
          <a:xfrm>
            <a:off x="6660232" y="2347414"/>
            <a:ext cx="2095826" cy="12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653" b="25173"/>
          <a:stretch/>
        </p:blipFill>
        <p:spPr bwMode="auto">
          <a:xfrm>
            <a:off x="6660232" y="3575713"/>
            <a:ext cx="2095826" cy="131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826"/>
          <a:stretch/>
        </p:blipFill>
        <p:spPr bwMode="auto">
          <a:xfrm>
            <a:off x="6660232" y="4891326"/>
            <a:ext cx="2095826" cy="131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3997"/>
            <a:ext cx="5328592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16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39441"/>
            <a:ext cx="28575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54006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5229201"/>
            <a:ext cx="8640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06" y="1439441"/>
            <a:ext cx="3074765" cy="4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3849"/>
          <a:stretch/>
        </p:blipFill>
        <p:spPr bwMode="auto">
          <a:xfrm>
            <a:off x="6660232" y="980728"/>
            <a:ext cx="2095826" cy="13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150" b="50347"/>
          <a:stretch/>
        </p:blipFill>
        <p:spPr bwMode="auto">
          <a:xfrm>
            <a:off x="6660232" y="2347414"/>
            <a:ext cx="2095826" cy="12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653" b="25173"/>
          <a:stretch/>
        </p:blipFill>
        <p:spPr bwMode="auto">
          <a:xfrm>
            <a:off x="6660232" y="3575713"/>
            <a:ext cx="2095826" cy="131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826"/>
          <a:stretch/>
        </p:blipFill>
        <p:spPr bwMode="auto">
          <a:xfrm>
            <a:off x="6660232" y="4891326"/>
            <a:ext cx="2095826" cy="131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533997"/>
            <a:ext cx="5256584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41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نور المعلم\My Documents\My Pictures\exit[1].png">
            <a:hlinkClick r:id="" action="ppaction://hlinkshowjump?jump=endshow" highlightClick="1"/>
            <a:hlinkHover r:id="" action="ppaction://noaction" highlightClick="1">
              <a:snd r:embed="rId2" name="end show.wav"/>
            </a:hlinkHover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240" y="6108170"/>
            <a:ext cx="1008112" cy="899134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1785918" y="6215082"/>
            <a:ext cx="6724678" cy="579414"/>
            <a:chOff x="1919144" y="6248360"/>
            <a:chExt cx="6305832" cy="579160"/>
          </a:xfrm>
        </p:grpSpPr>
        <p:sp>
          <p:nvSpPr>
            <p:cNvPr id="6" name="مخطط انسيابي: تحضير 4">
              <a:hlinkClick r:id="rId4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263816" y="6292789"/>
              <a:ext cx="3286448" cy="488715"/>
            </a:xfrm>
            <a:prstGeom prst="flowChartPreparation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Main Page</a:t>
              </a:r>
              <a:endParaRPr lang="ar-SA" sz="2800" dirty="0">
                <a:latin typeface="Forte" pitchFamily="66" charset="0"/>
              </a:endParaRPr>
            </a:p>
          </p:txBody>
        </p:sp>
        <p:sp>
          <p:nvSpPr>
            <p:cNvPr id="7" name="سهم مسنن إلى اليمين 5">
              <a:hlinkClick r:id="" action="ppaction://hlinkshowjump?jump=previousslide"/>
              <a:hlinkHover r:id="" action="ppaction://noaction" highlightClick="1">
                <a:snd r:embed="rId5" name="previos.wav"/>
              </a:hlinkHover>
            </p:cNvPr>
            <p:cNvSpPr/>
            <p:nvPr/>
          </p:nvSpPr>
          <p:spPr>
            <a:xfrm>
              <a:off x="5880379" y="6248360"/>
              <a:ext cx="2344597" cy="579160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Previous</a:t>
              </a:r>
              <a:endParaRPr lang="ar-SA" sz="2000" dirty="0">
                <a:latin typeface="Forte" pitchFamily="66" charset="0"/>
              </a:endParaRPr>
            </a:p>
          </p:txBody>
        </p:sp>
        <p:sp>
          <p:nvSpPr>
            <p:cNvPr id="8" name="سهم مسنن إلى اليمين 6">
              <a:hlinkClick r:id="" action="ppaction://hlinkshowjump?jump=nextslide"/>
              <a:hlinkHover r:id="" action="ppaction://noaction" highlightClick="1">
                <a:snd r:embed="rId6" name="next.wav"/>
              </a:hlinkHover>
            </p:cNvPr>
            <p:cNvSpPr/>
            <p:nvPr/>
          </p:nvSpPr>
          <p:spPr>
            <a:xfrm flipH="1">
              <a:off x="1919144" y="6252099"/>
              <a:ext cx="2088232" cy="575421"/>
            </a:xfrm>
            <a:prstGeom prst="notchedRightArrow">
              <a:avLst>
                <a:gd name="adj1" fmla="val 83331"/>
                <a:gd name="adj2" fmla="val 99997"/>
              </a:avLst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 smtClean="0">
                  <a:latin typeface="Forte" pitchFamily="66" charset="0"/>
                </a:rPr>
                <a:t>Next</a:t>
              </a:r>
              <a:endParaRPr lang="ar-SA" sz="2800" dirty="0">
                <a:latin typeface="Forte" pitchFamily="66" charset="0"/>
              </a:endParaRPr>
            </a:p>
          </p:txBody>
        </p:sp>
      </p:grpSp>
      <p:sp>
        <p:nvSpPr>
          <p:cNvPr id="3" name="مستطيل 2"/>
          <p:cNvSpPr/>
          <p:nvPr/>
        </p:nvSpPr>
        <p:spPr>
          <a:xfrm>
            <a:off x="251520" y="836712"/>
            <a:ext cx="204126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ictorian LET" pitchFamily="2" charset="0"/>
              </a:rPr>
              <a:t>Lesson 1</a:t>
            </a:r>
            <a:endParaRPr lang="ar-SA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ictorian LET" pitchFamily="2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835696" y="116632"/>
            <a:ext cx="544437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5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  <a:cs typeface="AL-Hotham" pitchFamily="2" charset="-78"/>
              </a:rPr>
              <a:t>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Black" pitchFamily="18" charset="0"/>
                <a:cs typeface="AL-Hotham" pitchFamily="2" charset="-78"/>
              </a:rPr>
              <a:t>knowing the market</a:t>
            </a:r>
            <a:endParaRPr lang="ar-EG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Black" pitchFamily="18" charset="0"/>
              <a:cs typeface="AL-Hotham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39441"/>
            <a:ext cx="28575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54006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5229201"/>
            <a:ext cx="86409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06" y="1439441"/>
            <a:ext cx="3074765" cy="4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3849"/>
          <a:stretch/>
        </p:blipFill>
        <p:spPr bwMode="auto">
          <a:xfrm>
            <a:off x="6660232" y="980728"/>
            <a:ext cx="2095826" cy="13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150" b="50347"/>
          <a:stretch/>
        </p:blipFill>
        <p:spPr bwMode="auto">
          <a:xfrm>
            <a:off x="6660232" y="2347414"/>
            <a:ext cx="2095826" cy="12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653" b="25173"/>
          <a:stretch/>
        </p:blipFill>
        <p:spPr bwMode="auto">
          <a:xfrm>
            <a:off x="6660232" y="3575713"/>
            <a:ext cx="2095826" cy="131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826"/>
          <a:stretch/>
        </p:blipFill>
        <p:spPr bwMode="auto">
          <a:xfrm>
            <a:off x="6660232" y="4891326"/>
            <a:ext cx="2095826" cy="131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2492896"/>
            <a:ext cx="417646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414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56197</TotalTime>
  <Words>865</Words>
  <Application>Microsoft Office PowerPoint</Application>
  <PresentationFormat>عرض على الشاشة (3:4)‏</PresentationFormat>
  <Paragraphs>283</Paragraphs>
  <Slides>34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3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0</dc:creator>
  <cp:lastModifiedBy>TSC</cp:lastModifiedBy>
  <cp:revision>3544</cp:revision>
  <dcterms:created xsi:type="dcterms:W3CDTF">2011-07-24T20:30:27Z</dcterms:created>
  <dcterms:modified xsi:type="dcterms:W3CDTF">2017-10-27T06:08:36Z</dcterms:modified>
</cp:coreProperties>
</file>