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58" r:id="rId2"/>
    <p:sldId id="381" r:id="rId3"/>
    <p:sldId id="256" r:id="rId4"/>
    <p:sldId id="257" r:id="rId5"/>
    <p:sldId id="258" r:id="rId6"/>
    <p:sldId id="260" r:id="rId7"/>
    <p:sldId id="261" r:id="rId8"/>
    <p:sldId id="286" r:id="rId9"/>
    <p:sldId id="354" r:id="rId10"/>
    <p:sldId id="298" r:id="rId11"/>
    <p:sldId id="297" r:id="rId12"/>
    <p:sldId id="282" r:id="rId13"/>
    <p:sldId id="276" r:id="rId14"/>
    <p:sldId id="283" r:id="rId15"/>
    <p:sldId id="379" r:id="rId16"/>
    <p:sldId id="285" r:id="rId17"/>
    <p:sldId id="359" r:id="rId18"/>
    <p:sldId id="360" r:id="rId19"/>
    <p:sldId id="281" r:id="rId20"/>
    <p:sldId id="290" r:id="rId21"/>
    <p:sldId id="291" r:id="rId22"/>
    <p:sldId id="299" r:id="rId23"/>
    <p:sldId id="270" r:id="rId24"/>
    <p:sldId id="269" r:id="rId25"/>
    <p:sldId id="300" r:id="rId26"/>
    <p:sldId id="301" r:id="rId27"/>
    <p:sldId id="302" r:id="rId28"/>
    <p:sldId id="303" r:id="rId29"/>
    <p:sldId id="304" r:id="rId30"/>
    <p:sldId id="315" r:id="rId31"/>
    <p:sldId id="316" r:id="rId32"/>
    <p:sldId id="305" r:id="rId33"/>
    <p:sldId id="307" r:id="rId34"/>
    <p:sldId id="308" r:id="rId35"/>
    <p:sldId id="306" r:id="rId36"/>
    <p:sldId id="309" r:id="rId37"/>
    <p:sldId id="310" r:id="rId38"/>
    <p:sldId id="311" r:id="rId39"/>
    <p:sldId id="314" r:id="rId40"/>
    <p:sldId id="317" r:id="rId41"/>
    <p:sldId id="318" r:id="rId42"/>
    <p:sldId id="319" r:id="rId43"/>
    <p:sldId id="323" r:id="rId44"/>
    <p:sldId id="322"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 id="343" r:id="rId65"/>
    <p:sldId id="369" r:id="rId66"/>
    <p:sldId id="370" r:id="rId67"/>
    <p:sldId id="371" r:id="rId68"/>
    <p:sldId id="372" r:id="rId69"/>
    <p:sldId id="373" r:id="rId70"/>
    <p:sldId id="374" r:id="rId71"/>
    <p:sldId id="375" r:id="rId72"/>
    <p:sldId id="376" r:id="rId73"/>
    <p:sldId id="377" r:id="rId7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78" d="100"/>
          <a:sy n="78" d="100"/>
        </p:scale>
        <p:origin x="-1734" y="-27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B4123E90-D51F-456E-826D-65C45E87A2F5}" type="datetimeFigureOut">
              <a:rPr lang="fr-FR" smtClean="0"/>
              <a:pPr/>
              <a:t>23/08/2011</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55940C48-B405-4853-B346-9D590F3D0837}"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123E90-D51F-456E-826D-65C45E87A2F5}" type="datetimeFigureOut">
              <a:rPr lang="fr-FR" smtClean="0"/>
              <a:pPr/>
              <a:t>23/08/2011</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940C48-B405-4853-B346-9D590F3D0837}"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http://www.techno-science.net/?onglet=glossaire&amp;definition=5483" TargetMode="External"/><Relationship Id="rId3" Type="http://schemas.openxmlformats.org/officeDocument/2006/relationships/hyperlink" Target="http://www.techno-science.net/?onglet=glossaire&amp;definition=2059" TargetMode="External"/><Relationship Id="rId7" Type="http://schemas.openxmlformats.org/officeDocument/2006/relationships/hyperlink" Target="http://www.techno-science.net/?onglet=glossaire&amp;definition=7006" TargetMode="External"/><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hyperlink" Target="http://www.techno-science.net/?onglet=glossaire&amp;definition=2530" TargetMode="External"/><Relationship Id="rId11" Type="http://schemas.openxmlformats.org/officeDocument/2006/relationships/hyperlink" Target="http://www.techno-science.net/?onglet=glossaire&amp;definition=818" TargetMode="External"/><Relationship Id="rId5" Type="http://schemas.openxmlformats.org/officeDocument/2006/relationships/hyperlink" Target="http://www.techno-science.net/?onglet=glossaire&amp;definition=2297" TargetMode="External"/><Relationship Id="rId10" Type="http://schemas.openxmlformats.org/officeDocument/2006/relationships/hyperlink" Target="http://www.techno-science.net/definition/Francilienne.html" TargetMode="External"/><Relationship Id="rId4" Type="http://schemas.openxmlformats.org/officeDocument/2006/relationships/hyperlink" Target="http://www.techno-science.net/?onglet=glossaire&amp;definition=781" TargetMode="External"/><Relationship Id="rId9" Type="http://schemas.openxmlformats.org/officeDocument/2006/relationships/hyperlink" Target="http://www.techno-science.net/?onglet=glossaire&amp;definition=4880"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5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5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imageshack.us/"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hyperlink" Target="http://www.constantine.free.fr/" TargetMode="External"/><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hyperlink" Target="http://www.montpellier.fr/" TargetMode="External"/><Relationship Id="rId4" Type="http://schemas.openxmlformats.org/officeDocument/2006/relationships/hyperlink" Target="http://www.archi.fr/" TargetMode="External"/></Relationships>
</file>

<file path=ppt/slides/_rels/slide6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hyperlink" Target="http://www.tunnelpradosud.com/images/contenu/trace_tunnel_prado_sud_maxi.jpg" TargetMode="External"/><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6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6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hgvkhhbbh.jpg"/>
          <p:cNvPicPr>
            <a:picLocks noChangeAspect="1"/>
          </p:cNvPicPr>
          <p:nvPr/>
        </p:nvPicPr>
        <p:blipFill>
          <a:blip r:embed="rId2"/>
          <a:stretch>
            <a:fillRect/>
          </a:stretch>
        </p:blipFill>
        <p:spPr>
          <a:xfrm>
            <a:off x="0" y="857250"/>
            <a:ext cx="9144000" cy="5143500"/>
          </a:xfrm>
          <a:prstGeom prst="rect">
            <a:avLst/>
          </a:prstGeom>
        </p:spPr>
      </p:pic>
      <p:pic>
        <p:nvPicPr>
          <p:cNvPr id="3" name="Image 2" descr="66150[1].jpg"/>
          <p:cNvPicPr>
            <a:picLocks noChangeAspect="1"/>
          </p:cNvPicPr>
          <p:nvPr/>
        </p:nvPicPr>
        <p:blipFill>
          <a:blip r:embed="rId3"/>
          <a:stretch>
            <a:fillRect/>
          </a:stretch>
        </p:blipFill>
        <p:spPr>
          <a:xfrm>
            <a:off x="0" y="0"/>
            <a:ext cx="9144000" cy="7572404"/>
          </a:xfrm>
          <a:prstGeom prst="rect">
            <a:avLst/>
          </a:prstGeom>
        </p:spPr>
      </p:pic>
      <p:sp>
        <p:nvSpPr>
          <p:cNvPr id="15" name="ZoneTexte 14"/>
          <p:cNvSpPr txBox="1"/>
          <p:nvPr/>
        </p:nvSpPr>
        <p:spPr>
          <a:xfrm>
            <a:off x="1785918" y="1785926"/>
            <a:ext cx="6751720" cy="1938992"/>
          </a:xfrm>
          <a:prstGeom prst="rect">
            <a:avLst/>
          </a:prstGeom>
          <a:noFill/>
        </p:spPr>
        <p:txBody>
          <a:bodyPr wrap="none" rtlCol="0">
            <a:spAutoFit/>
          </a:bodyPr>
          <a:lstStyle/>
          <a:p>
            <a:r>
              <a:rPr lang="fr-FR" sz="12000" dirty="0" smtClean="0">
                <a:solidFill>
                  <a:schemeClr val="accent3"/>
                </a:solidFill>
              </a:rPr>
              <a:t>B</a:t>
            </a:r>
            <a:r>
              <a:rPr lang="fr-FR" sz="12000" dirty="0" smtClean="0">
                <a:solidFill>
                  <a:schemeClr val="accent3"/>
                </a:solidFill>
              </a:rPr>
              <a:t>ienvenue</a:t>
            </a:r>
            <a:endParaRPr lang="fr-FR" sz="10000" dirty="0">
              <a:solidFill>
                <a:schemeClr val="accent3"/>
              </a:solidFill>
            </a:endParaRPr>
          </a:p>
        </p:txBody>
      </p:sp>
      <p:sp>
        <p:nvSpPr>
          <p:cNvPr id="16" name="Rectangle 15"/>
          <p:cNvSpPr/>
          <p:nvPr/>
        </p:nvSpPr>
        <p:spPr>
          <a:xfrm>
            <a:off x="2850310" y="2967335"/>
            <a:ext cx="3443380" cy="923330"/>
          </a:xfrm>
          <a:prstGeom prst="rect">
            <a:avLst/>
          </a:prstGeom>
          <a:noFill/>
        </p:spPr>
        <p:txBody>
          <a:bodyPr wrap="none" lIns="91440" tIns="45720" rIns="91440" bIns="45720">
            <a:spAutoFit/>
          </a:bodyPr>
          <a:lstStyle/>
          <a:p>
            <a:pPr algn="ctr"/>
            <a:r>
              <a:rPr lang="fr-FR"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B</a:t>
            </a:r>
            <a:r>
              <a:rPr lang="fr-FR" sz="5400" b="1" cap="none" spc="200" dirty="0" smtClean="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rPr>
              <a:t>ienvenue</a:t>
            </a:r>
            <a:endParaRPr lang="fr-FR" sz="5400" b="1" cap="none" spc="200" dirty="0">
              <a:ln w="29210">
                <a:solidFill>
                  <a:schemeClr val="accent3">
                    <a:tint val="10000"/>
                  </a:schemeClr>
                </a:solidFill>
              </a:ln>
              <a:solidFill>
                <a:schemeClr val="accent3">
                  <a:satMod val="200000"/>
                  <a:alpha val="50000"/>
                </a:schemeClr>
              </a:solidFill>
              <a:effectLst>
                <a:innerShdw blurRad="50800" dist="50800" dir="8100000">
                  <a:srgbClr val="7D7D7D">
                    <a:alpha val="73000"/>
                  </a:srgbClr>
                </a:inn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0" y="10070"/>
            <a:ext cx="9144000" cy="6847930"/>
          </a:xfrm>
          <a:prstGeom prst="rect">
            <a:avLst/>
          </a:prstGeom>
        </p:spPr>
      </p:pic>
      <p:graphicFrame>
        <p:nvGraphicFramePr>
          <p:cNvPr id="2" name="Tableau 1"/>
          <p:cNvGraphicFramePr>
            <a:graphicFrameLocks noGrp="1"/>
          </p:cNvGraphicFramePr>
          <p:nvPr/>
        </p:nvGraphicFramePr>
        <p:xfrm>
          <a:off x="1285852" y="2071678"/>
          <a:ext cx="6643731" cy="4286280"/>
        </p:xfrm>
        <a:graphic>
          <a:graphicData uri="http://schemas.openxmlformats.org/drawingml/2006/table">
            <a:tbl>
              <a:tblPr>
                <a:effectLst>
                  <a:innerShdw blurRad="114300">
                    <a:prstClr val="black"/>
                  </a:innerShdw>
                </a:effectLst>
              </a:tblPr>
              <a:tblGrid>
                <a:gridCol w="1837046"/>
                <a:gridCol w="129618"/>
                <a:gridCol w="129618"/>
                <a:gridCol w="129618"/>
                <a:gridCol w="1863334"/>
                <a:gridCol w="129618"/>
                <a:gridCol w="129618"/>
                <a:gridCol w="129618"/>
                <a:gridCol w="2165643"/>
              </a:tblGrid>
              <a:tr h="788280">
                <a:tc>
                  <a:txBody>
                    <a:bodyPr/>
                    <a:lstStyle/>
                    <a:p>
                      <a:pPr algn="l">
                        <a:lnSpc>
                          <a:spcPct val="115000"/>
                        </a:lnSpc>
                        <a:spcAft>
                          <a:spcPts val="0"/>
                        </a:spcAft>
                      </a:pPr>
                      <a:r>
                        <a:rPr lang="fr-FR" sz="1400" b="1" dirty="0">
                          <a:latin typeface="Times New Roman"/>
                          <a:ea typeface="Calibri"/>
                          <a:cs typeface="Arial"/>
                        </a:rPr>
                        <a:t>Planification Stratégique</a:t>
                      </a:r>
                      <a:endParaRPr lang="fr-FR" sz="1400" b="1"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gridSpan="7">
                  <a:txBody>
                    <a:bodyPr/>
                    <a:lstStyle/>
                    <a:p>
                      <a:pPr algn="ctr">
                        <a:lnSpc>
                          <a:spcPct val="115000"/>
                        </a:lnSpc>
                        <a:spcAft>
                          <a:spcPts val="0"/>
                        </a:spcAft>
                      </a:pPr>
                      <a:endParaRPr lang="fr-FR"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algn="ctr">
                        <a:lnSpc>
                          <a:spcPct val="115000"/>
                        </a:lnSpc>
                        <a:spcAft>
                          <a:spcPts val="0"/>
                        </a:spcAft>
                      </a:pPr>
                      <a:endParaRPr lang="fr-FR" sz="1400" dirty="0">
                        <a:latin typeface="Times New Roman"/>
                        <a:ea typeface="Times New Roman"/>
                        <a:cs typeface="Arial"/>
                      </a:endParaRPr>
                    </a:p>
                    <a:p>
                      <a:pPr algn="ctr">
                        <a:lnSpc>
                          <a:spcPct val="115000"/>
                        </a:lnSpc>
                        <a:spcAft>
                          <a:spcPts val="0"/>
                        </a:spcAft>
                      </a:pPr>
                      <a:r>
                        <a:rPr lang="fr-FR" sz="1400" b="1" dirty="0">
                          <a:latin typeface="Times New Roman"/>
                          <a:ea typeface="Calibri"/>
                          <a:cs typeface="Arial"/>
                        </a:rPr>
                        <a:t>Agglomération</a:t>
                      </a:r>
                      <a:endParaRPr lang="fr-FR" sz="14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tr>
              <a:tr h="954000">
                <a:tc gridSpan="2">
                  <a:txBody>
                    <a:bodyPr/>
                    <a:lstStyle/>
                    <a:p>
                      <a:pPr algn="ctr">
                        <a:lnSpc>
                          <a:spcPct val="115000"/>
                        </a:lnSpc>
                        <a:spcAft>
                          <a:spcPts val="0"/>
                        </a:spcAft>
                      </a:pPr>
                      <a:endParaRPr lang="fr-FR" sz="1400" dirty="0">
                        <a:latin typeface="Times New Roman"/>
                        <a:ea typeface="Times New Roman"/>
                        <a:cs typeface="Arial"/>
                      </a:endParaRPr>
                    </a:p>
                    <a:p>
                      <a:pPr algn="ctr">
                        <a:lnSpc>
                          <a:spcPct val="115000"/>
                        </a:lnSpc>
                        <a:spcAft>
                          <a:spcPts val="0"/>
                        </a:spcAft>
                      </a:pPr>
                      <a:r>
                        <a:rPr lang="fr-FR" sz="1400" b="1" dirty="0">
                          <a:latin typeface="Times New Roman"/>
                          <a:ea typeface="Calibri"/>
                          <a:cs typeface="Arial"/>
                        </a:rPr>
                        <a:t>Programmation urbaine</a:t>
                      </a:r>
                      <a:endParaRPr lang="fr-FR" sz="14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c gridSpan="5">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fr-FR" sz="1800" b="1" kern="1200" dirty="0" smtClean="0">
                          <a:solidFill>
                            <a:schemeClr val="tx1"/>
                          </a:solidFill>
                          <a:latin typeface="+mn-lt"/>
                          <a:ea typeface="+mn-ea"/>
                          <a:cs typeface="+mn-cs"/>
                        </a:rPr>
                        <a:t>Projet urbain local</a:t>
                      </a:r>
                      <a:endParaRPr lang="fr-FR" sz="1800" kern="1200" dirty="0" smtClean="0">
                        <a:solidFill>
                          <a:schemeClr val="tx1"/>
                        </a:solidFill>
                        <a:latin typeface="+mn-lt"/>
                        <a:ea typeface="+mn-ea"/>
                        <a:cs typeface="+mn-cs"/>
                      </a:endParaRPr>
                    </a:p>
                    <a:p>
                      <a:pPr algn="l">
                        <a:lnSpc>
                          <a:spcPct val="115000"/>
                        </a:lnSpc>
                        <a:spcAft>
                          <a:spcPts val="0"/>
                        </a:spcAft>
                      </a:pPr>
                      <a:endParaRPr lang="fr-FR" sz="12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FF0000"/>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gridSpan="2">
                  <a:txBody>
                    <a:bodyPr/>
                    <a:lstStyle/>
                    <a:p>
                      <a:pPr algn="ctr">
                        <a:lnSpc>
                          <a:spcPct val="115000"/>
                        </a:lnSpc>
                        <a:spcAft>
                          <a:spcPts val="0"/>
                        </a:spcAft>
                      </a:pPr>
                      <a:endParaRPr lang="fr-FR" sz="1400" dirty="0">
                        <a:latin typeface="Times New Roman"/>
                        <a:ea typeface="Times New Roman"/>
                        <a:cs typeface="Arial"/>
                      </a:endParaRPr>
                    </a:p>
                    <a:p>
                      <a:pPr algn="ctr">
                        <a:lnSpc>
                          <a:spcPct val="115000"/>
                        </a:lnSpc>
                        <a:spcAft>
                          <a:spcPts val="0"/>
                        </a:spcAft>
                      </a:pPr>
                      <a:r>
                        <a:rPr lang="fr-FR" sz="1400" b="1" dirty="0">
                          <a:latin typeface="Times New Roman"/>
                          <a:ea typeface="Calibri"/>
                          <a:cs typeface="Arial"/>
                        </a:rPr>
                        <a:t>ville</a:t>
                      </a:r>
                      <a:endParaRPr lang="fr-FR" sz="14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r>
              <a:tr h="1272000">
                <a:tc gridSpan="3">
                  <a:txBody>
                    <a:bodyPr/>
                    <a:lstStyle/>
                    <a:p>
                      <a:pPr algn="l">
                        <a:lnSpc>
                          <a:spcPct val="115000"/>
                        </a:lnSpc>
                        <a:spcAft>
                          <a:spcPts val="0"/>
                        </a:spcAft>
                      </a:pPr>
                      <a:r>
                        <a:rPr lang="fr-FR" sz="1400" b="1" dirty="0">
                          <a:latin typeface="Times New Roman"/>
                          <a:ea typeface="Calibri"/>
                          <a:cs typeface="Arial"/>
                        </a:rPr>
                        <a:t>Planification opérationnelle</a:t>
                      </a:r>
                      <a:endParaRPr lang="fr-FR" sz="14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c hMerge="1">
                  <a:txBody>
                    <a:bodyPr/>
                    <a:lstStyle/>
                    <a:p>
                      <a:endParaRPr lang="fr-FR"/>
                    </a:p>
                  </a:txBody>
                  <a:tcPr/>
                </a:tc>
                <a:tc gridSpan="3">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fr-FR" sz="1800" b="1" kern="1200" dirty="0" smtClean="0">
                          <a:solidFill>
                            <a:schemeClr val="tx1"/>
                          </a:solidFill>
                          <a:latin typeface="+mn-lt"/>
                          <a:ea typeface="+mn-ea"/>
                          <a:cs typeface="+mn-cs"/>
                        </a:rPr>
                        <a:t>Projet urbain complexes</a:t>
                      </a:r>
                      <a:endParaRPr lang="fr-FR" sz="1800" kern="1200" dirty="0" smtClean="0">
                        <a:solidFill>
                          <a:schemeClr val="tx1"/>
                        </a:solidFill>
                        <a:latin typeface="+mn-lt"/>
                        <a:ea typeface="+mn-ea"/>
                        <a:cs typeface="+mn-cs"/>
                      </a:endParaRPr>
                    </a:p>
                    <a:p>
                      <a:pPr algn="l">
                        <a:lnSpc>
                          <a:spcPct val="115000"/>
                        </a:lnSpc>
                        <a:spcAft>
                          <a:spcPts val="0"/>
                        </a:spcAft>
                      </a:pPr>
                      <a:endParaRPr lang="fr-FR" sz="1200" dirty="0">
                        <a:latin typeface="Times New Roman"/>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00B0F0"/>
                    </a:solidFill>
                  </a:tcPr>
                </a:tc>
                <a:tc hMerge="1">
                  <a:txBody>
                    <a:bodyPr/>
                    <a:lstStyle/>
                    <a:p>
                      <a:endParaRPr lang="fr-FR"/>
                    </a:p>
                  </a:txBody>
                  <a:tcPr/>
                </a:tc>
                <a:tc hMerge="1">
                  <a:txBody>
                    <a:bodyPr/>
                    <a:lstStyle/>
                    <a:p>
                      <a:endParaRPr lang="fr-FR"/>
                    </a:p>
                  </a:txBody>
                  <a:tcPr/>
                </a:tc>
                <a:tc gridSpan="3">
                  <a:txBody>
                    <a:bodyPr/>
                    <a:lstStyle/>
                    <a:p>
                      <a:pPr algn="ctr">
                        <a:lnSpc>
                          <a:spcPct val="115000"/>
                        </a:lnSpc>
                        <a:spcAft>
                          <a:spcPts val="0"/>
                        </a:spcAft>
                      </a:pPr>
                      <a:endParaRPr lang="fr-FR" sz="1400" dirty="0">
                        <a:latin typeface="Times New Roman"/>
                        <a:ea typeface="Times New Roman"/>
                        <a:cs typeface="Arial"/>
                      </a:endParaRPr>
                    </a:p>
                    <a:p>
                      <a:pPr algn="ctr">
                        <a:lnSpc>
                          <a:spcPct val="115000"/>
                        </a:lnSpc>
                        <a:spcAft>
                          <a:spcPts val="0"/>
                        </a:spcAft>
                      </a:pPr>
                      <a:r>
                        <a:rPr lang="fr-FR" sz="1400" b="1" dirty="0">
                          <a:latin typeface="Times New Roman"/>
                          <a:ea typeface="Calibri"/>
                          <a:cs typeface="Arial"/>
                        </a:rPr>
                        <a:t>quartier</a:t>
                      </a:r>
                      <a:endParaRPr lang="fr-FR" sz="14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c hMerge="1">
                  <a:txBody>
                    <a:bodyPr/>
                    <a:lstStyle/>
                    <a:p>
                      <a:endParaRPr lang="fr-FR"/>
                    </a:p>
                  </a:txBody>
                  <a:tcPr/>
                </a:tc>
              </a:tr>
              <a:tr h="1272000">
                <a:tc gridSpan="4">
                  <a:txBody>
                    <a:bodyPr/>
                    <a:lstStyle/>
                    <a:p>
                      <a:pPr algn="l">
                        <a:lnSpc>
                          <a:spcPct val="115000"/>
                        </a:lnSpc>
                        <a:spcAft>
                          <a:spcPts val="0"/>
                        </a:spcAft>
                      </a:pPr>
                      <a:r>
                        <a:rPr lang="fr-FR" sz="1600" b="1" kern="1200" dirty="0" smtClean="0">
                          <a:solidFill>
                            <a:schemeClr val="tx1"/>
                          </a:solidFill>
                          <a:latin typeface="+mn-lt"/>
                          <a:ea typeface="+mn-ea"/>
                          <a:cs typeface="+mn-cs"/>
                        </a:rPr>
                        <a:t>Programmes d’opération</a:t>
                      </a:r>
                      <a:endParaRPr lang="fr-FR" sz="1600" dirty="0">
                        <a:latin typeface="Calibri"/>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fr-FR" sz="1800" b="1" kern="1200" dirty="0" smtClean="0">
                          <a:solidFill>
                            <a:schemeClr val="tx1"/>
                          </a:solidFill>
                          <a:latin typeface="+mn-lt"/>
                          <a:ea typeface="+mn-ea"/>
                          <a:cs typeface="+mn-cs"/>
                        </a:rPr>
                        <a:t>Projet d’architecture</a:t>
                      </a:r>
                      <a:endParaRPr lang="fr-FR" sz="1800" kern="1200" dirty="0" smtClean="0">
                        <a:solidFill>
                          <a:schemeClr val="tx1"/>
                        </a:solidFill>
                        <a:latin typeface="+mn-lt"/>
                        <a:ea typeface="+mn-ea"/>
                        <a:cs typeface="+mn-cs"/>
                      </a:endParaRPr>
                    </a:p>
                    <a:p>
                      <a:pPr algn="l">
                        <a:lnSpc>
                          <a:spcPct val="115000"/>
                        </a:lnSpc>
                        <a:spcAft>
                          <a:spcPts val="0"/>
                        </a:spcAft>
                      </a:pPr>
                      <a:endParaRPr lang="fr-FR" sz="1200" dirty="0">
                        <a:latin typeface="Times New Roman"/>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cell3D prstMaterial="dkEdge">
                      <a:bevel/>
                      <a:lightRig rig="flood" dir="t"/>
                    </a:cell3D>
                    <a:solidFill>
                      <a:srgbClr val="00B0F0"/>
                    </a:solidFill>
                  </a:tcPr>
                </a:tc>
                <a:tc gridSpan="4">
                  <a:txBody>
                    <a:bodyPr/>
                    <a:lstStyle/>
                    <a:p>
                      <a:pPr algn="ctr">
                        <a:lnSpc>
                          <a:spcPct val="115000"/>
                        </a:lnSpc>
                        <a:spcAft>
                          <a:spcPts val="0"/>
                        </a:spcAft>
                      </a:pPr>
                      <a:endParaRPr lang="fr-FR" sz="1400" dirty="0">
                        <a:latin typeface="Times New Roman"/>
                        <a:ea typeface="Times New Roman"/>
                        <a:cs typeface="Arial"/>
                      </a:endParaRPr>
                    </a:p>
                    <a:p>
                      <a:pPr algn="ctr">
                        <a:lnSpc>
                          <a:spcPct val="115000"/>
                        </a:lnSpc>
                        <a:spcAft>
                          <a:spcPts val="0"/>
                        </a:spcAft>
                      </a:pPr>
                      <a:r>
                        <a:rPr lang="fr-FR" sz="1400" b="1" dirty="0">
                          <a:latin typeface="Times New Roman"/>
                          <a:ea typeface="Calibri"/>
                          <a:cs typeface="Arial"/>
                        </a:rPr>
                        <a:t>bâtiments</a:t>
                      </a:r>
                      <a:endParaRPr lang="fr-FR" sz="1400" dirty="0">
                        <a:latin typeface="Times New Roman"/>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r>
            </a:tbl>
          </a:graphicData>
        </a:graphic>
      </p:graphicFrame>
      <p:sp>
        <p:nvSpPr>
          <p:cNvPr id="3" name="Rectangle 2"/>
          <p:cNvSpPr/>
          <p:nvPr/>
        </p:nvSpPr>
        <p:spPr>
          <a:xfrm>
            <a:off x="428596" y="714356"/>
            <a:ext cx="6136882" cy="584775"/>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r>
              <a:rPr lang="fr-FR" sz="3200" b="1" u="sng" spc="150" dirty="0" smtClean="0">
                <a:ln w="11430"/>
                <a:solidFill>
                  <a:schemeClr val="accent3"/>
                </a:solidFill>
                <a:effectLst>
                  <a:outerShdw blurRad="25400" algn="tl" rotWithShape="0">
                    <a:srgbClr val="000000">
                      <a:alpha val="43000"/>
                    </a:srgbClr>
                  </a:outerShdw>
                </a:effectLst>
              </a:rPr>
              <a:t>Les échelles de projet urbain :</a:t>
            </a:r>
            <a:endParaRPr lang="fr-FR" sz="3200" b="1" u="sng" spc="150" dirty="0">
              <a:ln w="11430"/>
              <a:solidFill>
                <a:schemeClr val="accent3"/>
              </a:solidFill>
              <a:effectLst>
                <a:outerShdw blurRad="25400" algn="tl" rotWithShape="0">
                  <a:srgbClr val="000000">
                    <a:alpha val="43000"/>
                  </a:srgbClr>
                </a:outerShdw>
              </a:effectLst>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0" y="0"/>
            <a:ext cx="9144000" cy="6847930"/>
          </a:xfrm>
          <a:prstGeom prst="rect">
            <a:avLst/>
          </a:prstGeom>
        </p:spPr>
      </p:pic>
      <p:pic>
        <p:nvPicPr>
          <p:cNvPr id="2" name="Image 1" descr="C:\Documents and Settings\Kroukes\Bureau\Sans titre3.jpg"/>
          <p:cNvPicPr/>
          <p:nvPr/>
        </p:nvPicPr>
        <p:blipFill>
          <a:blip r:embed="rId3"/>
          <a:srcRect/>
          <a:stretch>
            <a:fillRect/>
          </a:stretch>
        </p:blipFill>
        <p:spPr bwMode="auto">
          <a:xfrm>
            <a:off x="785786" y="500042"/>
            <a:ext cx="7786742" cy="5786478"/>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3"/>
          <p:cNvSpPr>
            <a:spLocks noGrp="1"/>
          </p:cNvSpPr>
          <p:nvPr>
            <p:ph type="subTitle" idx="1"/>
          </p:nvPr>
        </p:nvSpPr>
        <p:spPr/>
        <p:txBody>
          <a:bodyPr/>
          <a:lstStyle/>
          <a:p>
            <a:endParaRPr lang="fr-FR"/>
          </a:p>
        </p:txBody>
      </p:sp>
      <p:pic>
        <p:nvPicPr>
          <p:cNvPr id="5" name="Image 4" descr="4850768036_9035f5d415_b[1].jpg"/>
          <p:cNvPicPr>
            <a:picLocks noChangeAspect="1"/>
          </p:cNvPicPr>
          <p:nvPr/>
        </p:nvPicPr>
        <p:blipFill>
          <a:blip r:embed="rId2"/>
          <a:stretch>
            <a:fillRect/>
          </a:stretch>
        </p:blipFill>
        <p:spPr>
          <a:xfrm>
            <a:off x="0" y="0"/>
            <a:ext cx="9144000" cy="6847930"/>
          </a:xfrm>
          <a:prstGeom prst="rect">
            <a:avLst/>
          </a:prstGeom>
        </p:spPr>
      </p:pic>
      <p:sp>
        <p:nvSpPr>
          <p:cNvPr id="6" name="Sous-titre 2"/>
          <p:cNvSpPr txBox="1">
            <a:spLocks/>
          </p:cNvSpPr>
          <p:nvPr/>
        </p:nvSpPr>
        <p:spPr>
          <a:xfrm>
            <a:off x="1214414" y="1071546"/>
            <a:ext cx="7215238" cy="5572164"/>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fontScale="25000" lnSpcReduction="20000"/>
          </a:bodyPr>
          <a:lstStyle/>
          <a:p>
            <a:pPr lvl="0">
              <a:spcBef>
                <a:spcPct val="20000"/>
              </a:spcBef>
              <a:defRPr/>
            </a:pPr>
            <a:r>
              <a:rPr kumimoji="0" lang="fr-FR" sz="9600" b="1" i="0" u="sng" strike="noStrike" kern="1200" cap="none" spc="0" normalizeH="0" baseline="0" noProof="0" dirty="0" smtClean="0">
                <a:ln>
                  <a:noFill/>
                </a:ln>
                <a:solidFill>
                  <a:schemeClr val="tx1"/>
                </a:solidFill>
                <a:effectLst/>
                <a:uLnTx/>
                <a:uFillTx/>
                <a:latin typeface="+mn-lt"/>
                <a:ea typeface="+mn-ea"/>
                <a:cs typeface="+mn-cs"/>
              </a:rPr>
              <a:t/>
            </a:r>
            <a:br>
              <a:rPr kumimoji="0" lang="fr-FR" sz="9600" b="1" i="0" u="sng" strike="noStrike" kern="1200" cap="none" spc="0" normalizeH="0" baseline="0" noProof="0" dirty="0" smtClean="0">
                <a:ln>
                  <a:noFill/>
                </a:ln>
                <a:solidFill>
                  <a:schemeClr val="tx1"/>
                </a:solidFill>
                <a:effectLst/>
                <a:uLnTx/>
                <a:uFillTx/>
                <a:latin typeface="+mn-lt"/>
                <a:ea typeface="+mn-ea"/>
                <a:cs typeface="+mn-cs"/>
              </a:rPr>
            </a:br>
            <a:r>
              <a:rPr kumimoji="0" lang="fr-FR" sz="9600" b="1" i="0" u="sng" strike="noStrike" kern="1200" cap="none" spc="0" normalizeH="0" baseline="0" noProof="0" dirty="0" smtClean="0">
                <a:ln>
                  <a:noFill/>
                </a:ln>
                <a:solidFill>
                  <a:schemeClr val="accent6">
                    <a:lumMod val="75000"/>
                  </a:schemeClr>
                </a:solidFill>
                <a:effectLst/>
                <a:uLnTx/>
                <a:uFillTx/>
                <a:latin typeface="+mn-lt"/>
                <a:ea typeface="+mn-ea"/>
                <a:cs typeface="+mn-cs"/>
              </a:rPr>
              <a:t>1. Les dimensions politiques: </a:t>
            </a:r>
            <a:r>
              <a:rPr lang="fr-FR" sz="9500" dirty="0" smtClean="0">
                <a:solidFill>
                  <a:schemeClr val="tx1"/>
                </a:solidFill>
              </a:rPr>
              <a:t>&lt;&lt; de toucher les décideurs et d'emporter l'adhésion de la population du quartier ou de la commune autour de l'affirmation d'une identité collective et d'une conception partagée de l'avenir collectif &gt;&gt; (</a:t>
            </a:r>
            <a:r>
              <a:rPr lang="fr-FR" sz="9500" dirty="0" err="1" smtClean="0">
                <a:solidFill>
                  <a:schemeClr val="tx1"/>
                </a:solidFill>
              </a:rPr>
              <a:t>ibid</a:t>
            </a:r>
            <a:r>
              <a:rPr lang="fr-FR" sz="9500" dirty="0" smtClean="0">
                <a:solidFill>
                  <a:schemeClr val="tx1"/>
                </a:solidFill>
              </a:rPr>
              <a:t> p.644). Le projet urbain veut mobiliser l'ensemble des acteurs autour d'une image future (Piton 1996, 127). </a:t>
            </a:r>
            <a:r>
              <a:rPr lang="fr-FR" sz="9500" dirty="0" err="1" smtClean="0">
                <a:solidFill>
                  <a:schemeClr val="tx1"/>
                </a:solidFill>
              </a:rPr>
              <a:t>Ascher</a:t>
            </a:r>
            <a:r>
              <a:rPr lang="fr-FR" sz="9500" dirty="0" smtClean="0">
                <a:solidFill>
                  <a:schemeClr val="tx1"/>
                </a:solidFill>
              </a:rPr>
              <a:t> (1991) parle dans ce sens de &lt;&lt; projet de ville &gt;&gt; et de &lt;&lt; projet d'agglomération &gt;&gt;. Ces projets, qui rejoignent les objectifs de la planification stratégique.</a:t>
            </a:r>
          </a:p>
          <a:p>
            <a:pPr lvl="0">
              <a:spcBef>
                <a:spcPct val="20000"/>
              </a:spcBef>
              <a:defRPr/>
            </a:pPr>
            <a:r>
              <a:rPr lang="fr-FR" sz="9500" dirty="0" smtClean="0">
                <a:solidFill>
                  <a:schemeClr val="tx1"/>
                </a:solidFill>
              </a:rPr>
              <a:t/>
            </a:r>
            <a:br>
              <a:rPr lang="fr-FR" sz="9500" dirty="0" smtClean="0">
                <a:solidFill>
                  <a:schemeClr val="tx1"/>
                </a:solidFill>
              </a:rPr>
            </a:br>
            <a:r>
              <a:rPr lang="fr-FR" sz="9500" b="1" u="sng" dirty="0" smtClean="0">
                <a:solidFill>
                  <a:schemeClr val="accent6">
                    <a:lumMod val="75000"/>
                  </a:schemeClr>
                </a:solidFill>
              </a:rPr>
              <a:t>2.</a:t>
            </a:r>
            <a:r>
              <a:rPr lang="fr-FR" sz="9500" b="1" dirty="0" smtClean="0">
                <a:solidFill>
                  <a:schemeClr val="accent6">
                    <a:lumMod val="75000"/>
                  </a:schemeClr>
                </a:solidFill>
              </a:rPr>
              <a:t> </a:t>
            </a:r>
            <a:r>
              <a:rPr lang="fr-FR" sz="9600" b="1" u="sng" dirty="0" smtClean="0">
                <a:solidFill>
                  <a:schemeClr val="accent6">
                    <a:lumMod val="75000"/>
                  </a:schemeClr>
                </a:solidFill>
              </a:rPr>
              <a:t>Les dimensions sociales</a:t>
            </a:r>
            <a:r>
              <a:rPr lang="fr-FR" sz="9500" dirty="0" smtClean="0">
                <a:solidFill>
                  <a:schemeClr val="accent6">
                    <a:lumMod val="75000"/>
                  </a:schemeClr>
                </a:solidFill>
              </a:rPr>
              <a:t>:</a:t>
            </a:r>
            <a:r>
              <a:rPr lang="fr-FR" sz="9500" dirty="0" smtClean="0">
                <a:solidFill>
                  <a:schemeClr val="tx1"/>
                </a:solidFill>
              </a:rPr>
              <a:t> venu de la </a:t>
            </a:r>
            <a:r>
              <a:rPr kumimoji="0" lang="fr-FR" sz="9600" b="0" i="0" u="none" strike="noStrike" kern="1200" cap="none" spc="0" normalizeH="0" baseline="0" noProof="0" dirty="0" smtClean="0">
                <a:ln>
                  <a:noFill/>
                </a:ln>
                <a:solidFill>
                  <a:schemeClr val="tx1"/>
                </a:solidFill>
                <a:effectLst/>
                <a:uLnTx/>
                <a:uFillTx/>
                <a:latin typeface="+mn-lt"/>
                <a:ea typeface="+mn-ea"/>
                <a:cs typeface="+mn-cs"/>
              </a:rPr>
              <a:t>différence de la réconciliation avec la ville et l'infrastructure du projet urbain basé sur la nécessité de concilier l'individu avec son environnement.</a:t>
            </a:r>
            <a:endParaRPr kumimoji="0" lang="fr-F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8" name="Titre 1"/>
          <p:cNvSpPr txBox="1">
            <a:spLocks/>
          </p:cNvSpPr>
          <p:nvPr/>
        </p:nvSpPr>
        <p:spPr>
          <a:xfrm>
            <a:off x="357158" y="0"/>
            <a:ext cx="7772400" cy="928669"/>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scene3d>
              <a:camera prst="orthographicFront"/>
              <a:lightRig rig="soft" dir="t">
                <a:rot lat="0" lon="0" rev="10800000"/>
              </a:lightRig>
            </a:scene3d>
            <a:sp3d>
              <a:bevelT w="27940" h="12700"/>
              <a:contourClr>
                <a:srgbClr val="DDDDDD"/>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ar-DZ" sz="36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36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Dimensions urbaines du projet:</a:t>
            </a:r>
            <a:br>
              <a:rPr kumimoji="0" lang="fr-FR" sz="36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br>
            <a:endParaRPr kumimoji="0" lang="fr-FR" sz="3600" b="1" i="0" u="sng" strike="noStrike" kern="1200" spc="150" normalizeH="0" baseline="0" noProof="0" dirty="0">
              <a:ln w="11430"/>
              <a:solidFill>
                <a:schemeClr val="accent3"/>
              </a:solidFill>
              <a:effectLst>
                <a:outerShdw blurRad="25400" algn="tl" rotWithShape="0">
                  <a:srgbClr val="000000">
                    <a:alpha val="43000"/>
                  </a:srgbClr>
                </a:outerShdw>
              </a:effectLst>
              <a:uLnTx/>
              <a:uFillTx/>
              <a:latin typeface="+mn-lt"/>
              <a:ea typeface="+mn-ea"/>
              <a:cs typeface="+mn-c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4850768036_9035f5d415_b[1].jpg"/>
          <p:cNvPicPr>
            <a:picLocks noChangeAspect="1"/>
          </p:cNvPicPr>
          <p:nvPr/>
        </p:nvPicPr>
        <p:blipFill>
          <a:blip r:embed="rId2"/>
          <a:stretch>
            <a:fillRect/>
          </a:stretch>
        </p:blipFill>
        <p:spPr>
          <a:xfrm>
            <a:off x="0" y="0"/>
            <a:ext cx="9157447" cy="6858000"/>
          </a:xfrm>
          <a:prstGeom prst="rect">
            <a:avLst/>
          </a:prstGeom>
        </p:spPr>
      </p:pic>
      <p:sp>
        <p:nvSpPr>
          <p:cNvPr id="6" name="Rectangle 5"/>
          <p:cNvSpPr/>
          <p:nvPr/>
        </p:nvSpPr>
        <p:spPr>
          <a:xfrm>
            <a:off x="500034" y="428604"/>
            <a:ext cx="8001056" cy="1692771"/>
          </a:xfrm>
          <a:prstGeom prst="rect">
            <a:avLst/>
          </a:prstGeom>
        </p:spPr>
        <p:txBody>
          <a:bodyPr wrap="square">
            <a:spAutoFit/>
          </a:bodyPr>
          <a:lstStyle/>
          <a:p>
            <a:r>
              <a:rPr lang="fr-FR" sz="2400" b="1" u="sng" dirty="0" smtClean="0">
                <a:solidFill>
                  <a:schemeClr val="accent6">
                    <a:lumMod val="75000"/>
                  </a:schemeClr>
                </a:solidFill>
              </a:rPr>
              <a:t>3.</a:t>
            </a:r>
            <a:r>
              <a:rPr lang="fr-FR" sz="2400" b="1" dirty="0" smtClean="0">
                <a:solidFill>
                  <a:schemeClr val="accent6">
                    <a:lumMod val="75000"/>
                  </a:schemeClr>
                </a:solidFill>
              </a:rPr>
              <a:t> </a:t>
            </a:r>
            <a:r>
              <a:rPr lang="fr-FR" sz="2400" b="1" u="sng" dirty="0" smtClean="0">
                <a:solidFill>
                  <a:schemeClr val="accent6">
                    <a:lumMod val="75000"/>
                  </a:schemeClr>
                </a:solidFill>
              </a:rPr>
              <a:t>Dimension économique et financière: </a:t>
            </a:r>
            <a:r>
              <a:rPr lang="fr-FR" sz="2400" dirty="0" smtClean="0"/>
              <a:t>l'objectif est de rentabiliser les investissements </a:t>
            </a:r>
            <a:endParaRPr lang="fr-FR" sz="2800" dirty="0" smtClean="0"/>
          </a:p>
          <a:p>
            <a:r>
              <a:rPr lang="fr-FR" sz="2800" dirty="0" smtClean="0"/>
              <a:t/>
            </a:r>
            <a:br>
              <a:rPr lang="fr-FR" sz="2800" dirty="0" smtClean="0"/>
            </a:br>
            <a:endParaRPr lang="fr-FR" sz="2800" dirty="0"/>
          </a:p>
        </p:txBody>
      </p:sp>
      <p:sp>
        <p:nvSpPr>
          <p:cNvPr id="8" name="Titre 1"/>
          <p:cNvSpPr txBox="1">
            <a:spLocks/>
          </p:cNvSpPr>
          <p:nvPr/>
        </p:nvSpPr>
        <p:spPr>
          <a:xfrm>
            <a:off x="500034" y="1428736"/>
            <a:ext cx="8229600" cy="142876"/>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lvl="0">
              <a:spcBef>
                <a:spcPct val="0"/>
              </a:spcBef>
              <a:defRPr/>
            </a:pPr>
            <a:r>
              <a:rPr kumimoji="0" lang="fr-FR" sz="2400" b="1" i="0" u="none" strike="noStrike" kern="1200" cap="none" spc="0" normalizeH="0" baseline="0" noProof="0" dirty="0" smtClean="0">
                <a:ln>
                  <a:noFill/>
                </a:ln>
                <a:solidFill>
                  <a:schemeClr val="lt1"/>
                </a:solidFill>
                <a:effectLst/>
                <a:uLnTx/>
                <a:uFillTx/>
                <a:latin typeface="+mn-lt"/>
                <a:ea typeface="+mn-ea"/>
                <a:cs typeface="+mn-cs"/>
              </a:rPr>
              <a:t/>
            </a:r>
            <a:br>
              <a:rPr kumimoji="0" lang="fr-FR" sz="2400" b="1" i="0" u="none" strike="noStrike" kern="1200" cap="none" spc="0" normalizeH="0" baseline="0" noProof="0" dirty="0" smtClean="0">
                <a:ln>
                  <a:noFill/>
                </a:ln>
                <a:solidFill>
                  <a:schemeClr val="lt1"/>
                </a:solidFill>
                <a:effectLst/>
                <a:uLnTx/>
                <a:uFillTx/>
                <a:latin typeface="+mn-lt"/>
                <a:ea typeface="+mn-ea"/>
                <a:cs typeface="+mn-cs"/>
              </a:rPr>
            </a:br>
            <a:r>
              <a:rPr kumimoji="0" lang="fr-FR" sz="2400" b="1" i="0" u="none" strike="noStrike" kern="1200" cap="none" spc="0" normalizeH="0" baseline="0" noProof="0" dirty="0" smtClean="0">
                <a:ln>
                  <a:noFill/>
                </a:ln>
                <a:solidFill>
                  <a:schemeClr val="lt1"/>
                </a:solidFill>
                <a:effectLst/>
                <a:uLnTx/>
                <a:uFillTx/>
                <a:latin typeface="+mn-lt"/>
                <a:ea typeface="+mn-ea"/>
                <a:cs typeface="+mn-cs"/>
              </a:rPr>
              <a:t/>
            </a:r>
            <a:br>
              <a:rPr kumimoji="0" lang="fr-FR" sz="2400" b="1" i="0" u="none" strike="noStrike" kern="1200" cap="none" spc="0" normalizeH="0" baseline="0" noProof="0" dirty="0" smtClean="0">
                <a:ln>
                  <a:noFill/>
                </a:ln>
                <a:solidFill>
                  <a:schemeClr val="lt1"/>
                </a:solidFill>
                <a:effectLst/>
                <a:uLnTx/>
                <a:uFillTx/>
                <a:latin typeface="+mn-lt"/>
                <a:ea typeface="+mn-ea"/>
                <a:cs typeface="+mn-cs"/>
              </a:rPr>
            </a:br>
            <a:r>
              <a:rPr kumimoji="0" lang="fr-FR" sz="2400" b="1" i="0" u="none" strike="noStrike" kern="1200" cap="none" spc="0" normalizeH="0" baseline="0" noProof="0" dirty="0" smtClean="0">
                <a:ln>
                  <a:noFill/>
                </a:ln>
                <a:solidFill>
                  <a:schemeClr val="lt1"/>
                </a:solidFill>
                <a:effectLst/>
                <a:uLnTx/>
                <a:uFillTx/>
                <a:latin typeface="+mn-lt"/>
                <a:ea typeface="+mn-ea"/>
                <a:cs typeface="+mn-cs"/>
              </a:rPr>
              <a:t/>
            </a:r>
            <a:br>
              <a:rPr kumimoji="0" lang="fr-FR" sz="2400" b="1" i="0" u="none" strike="noStrike" kern="1200" cap="none" spc="0" normalizeH="0" baseline="0" noProof="0" dirty="0" smtClean="0">
                <a:ln>
                  <a:noFill/>
                </a:ln>
                <a:solidFill>
                  <a:schemeClr val="lt1"/>
                </a:solidFill>
                <a:effectLst/>
                <a:uLnTx/>
                <a:uFillTx/>
                <a:latin typeface="+mn-lt"/>
                <a:ea typeface="+mn-ea"/>
                <a:cs typeface="+mn-cs"/>
              </a:rPr>
            </a:br>
            <a:r>
              <a:rPr kumimoji="0" lang="fr-FR" sz="2400" b="1" i="0" u="none" strike="noStrike" kern="1200" cap="none" spc="0" normalizeH="0" baseline="0" noProof="0" dirty="0" smtClean="0">
                <a:ln>
                  <a:noFill/>
                </a:ln>
                <a:solidFill>
                  <a:schemeClr val="lt1"/>
                </a:solidFill>
                <a:effectLst/>
                <a:uLnTx/>
                <a:uFillTx/>
                <a:latin typeface="+mn-lt"/>
                <a:ea typeface="+mn-ea"/>
                <a:cs typeface="+mn-cs"/>
              </a:rPr>
              <a:t/>
            </a:r>
            <a:br>
              <a:rPr kumimoji="0" lang="fr-FR" sz="2400" b="1" i="0" u="none" strike="noStrike" kern="1200" cap="none" spc="0" normalizeH="0" baseline="0" noProof="0" dirty="0" smtClean="0">
                <a:ln>
                  <a:noFill/>
                </a:ln>
                <a:solidFill>
                  <a:schemeClr val="lt1"/>
                </a:solidFill>
                <a:effectLst/>
                <a:uLnTx/>
                <a:uFillTx/>
                <a:latin typeface="+mn-lt"/>
                <a:ea typeface="+mn-ea"/>
                <a:cs typeface="+mn-cs"/>
              </a:rPr>
            </a:br>
            <a:r>
              <a:rPr kumimoji="0" lang="fr-FR" sz="2400" b="1" i="0" u="none" strike="noStrike" kern="1200" cap="none" spc="0" normalizeH="0" baseline="0" noProof="0" dirty="0" smtClean="0">
                <a:ln>
                  <a:noFill/>
                </a:ln>
                <a:solidFill>
                  <a:schemeClr val="lt1"/>
                </a:solidFill>
                <a:effectLst/>
                <a:uLnTx/>
                <a:uFillTx/>
                <a:latin typeface="+mn-lt"/>
                <a:ea typeface="+mn-ea"/>
                <a:cs typeface="+mn-cs"/>
              </a:rPr>
              <a:t/>
            </a:r>
            <a:br>
              <a:rPr kumimoji="0" lang="fr-FR" sz="2400" b="1" i="0" u="none" strike="noStrike" kern="1200" cap="none" spc="0" normalizeH="0" baseline="0" noProof="0" dirty="0" smtClean="0">
                <a:ln>
                  <a:noFill/>
                </a:ln>
                <a:solidFill>
                  <a:schemeClr val="lt1"/>
                </a:solidFill>
                <a:effectLst/>
                <a:uLnTx/>
                <a:uFillTx/>
                <a:latin typeface="+mn-lt"/>
                <a:ea typeface="+mn-ea"/>
                <a:cs typeface="+mn-cs"/>
              </a:rPr>
            </a:br>
            <a:r>
              <a:rPr kumimoji="0" lang="fr-FR" sz="2400" b="1" i="0" u="none" strike="noStrike" kern="1200" cap="none" spc="0" normalizeH="0" baseline="0" noProof="0" dirty="0" smtClean="0">
                <a:ln>
                  <a:noFill/>
                </a:ln>
                <a:solidFill>
                  <a:schemeClr val="lt1"/>
                </a:solidFill>
                <a:effectLst/>
                <a:uLnTx/>
                <a:uFillTx/>
                <a:latin typeface="+mn-lt"/>
                <a:ea typeface="+mn-ea"/>
                <a:cs typeface="+mn-cs"/>
              </a:rPr>
              <a:t/>
            </a:r>
            <a:br>
              <a:rPr kumimoji="0" lang="fr-FR" sz="2400" b="1" i="0" u="none" strike="noStrike" kern="1200" cap="none" spc="0" normalizeH="0" baseline="0" noProof="0" dirty="0" smtClean="0">
                <a:ln>
                  <a:noFill/>
                </a:ln>
                <a:solidFill>
                  <a:schemeClr val="lt1"/>
                </a:solidFill>
                <a:effectLst/>
                <a:uLnTx/>
                <a:uFillTx/>
                <a:latin typeface="+mn-lt"/>
                <a:ea typeface="+mn-ea"/>
                <a:cs typeface="+mn-cs"/>
              </a:rPr>
            </a:br>
            <a:r>
              <a:rPr kumimoji="0" lang="fr-FR" sz="2400" b="1" i="0" u="sng" strike="noStrike" kern="1200" cap="none" spc="0" normalizeH="0" baseline="0" noProof="0" dirty="0" smtClean="0">
                <a:ln>
                  <a:noFill/>
                </a:ln>
                <a:solidFill>
                  <a:schemeClr val="lt1"/>
                </a:solidFill>
                <a:effectLst/>
                <a:uLnTx/>
                <a:uFillTx/>
                <a:latin typeface="+mn-lt"/>
                <a:ea typeface="+mn-ea"/>
                <a:cs typeface="+mn-cs"/>
              </a:rPr>
              <a:t/>
            </a:r>
            <a:br>
              <a:rPr kumimoji="0" lang="fr-FR" sz="2400" b="1" i="0" u="sng" strike="noStrike" kern="1200" cap="none" spc="0" normalizeH="0" baseline="0" noProof="0" dirty="0" smtClean="0">
                <a:ln>
                  <a:noFill/>
                </a:ln>
                <a:solidFill>
                  <a:schemeClr val="lt1"/>
                </a:solidFill>
                <a:effectLst/>
                <a:uLnTx/>
                <a:uFillTx/>
                <a:latin typeface="+mn-lt"/>
                <a:ea typeface="+mn-ea"/>
                <a:cs typeface="+mn-cs"/>
              </a:rPr>
            </a:br>
            <a:r>
              <a:rPr kumimoji="0" lang="fr-FR" sz="2400" b="1" i="0" u="sng" strike="noStrike" kern="1200" cap="none" spc="0" normalizeH="0" baseline="0" noProof="0" dirty="0" smtClean="0">
                <a:ln>
                  <a:noFill/>
                </a:ln>
                <a:solidFill>
                  <a:schemeClr val="accent6">
                    <a:lumMod val="75000"/>
                  </a:schemeClr>
                </a:solidFill>
                <a:effectLst/>
                <a:uLnTx/>
                <a:uFillTx/>
                <a:latin typeface="+mn-lt"/>
                <a:ea typeface="+mn-ea"/>
                <a:cs typeface="+mn-cs"/>
              </a:rPr>
              <a:t>4. La dimension culturelle:  </a:t>
            </a:r>
            <a:r>
              <a:rPr lang="fr-FR" sz="2400" dirty="0" smtClean="0">
                <a:solidFill>
                  <a:schemeClr val="tx1"/>
                </a:solidFill>
                <a:cs typeface="Times New Roman" pitchFamily="18" charset="0"/>
              </a:rPr>
              <a:t>l’objectif est de  garantir la continuité urbaine et la préservation des éléments </a:t>
            </a:r>
            <a:r>
              <a:rPr lang="fr-FR" sz="2400" u="sng" dirty="0" smtClean="0">
                <a:solidFill>
                  <a:schemeClr val="tx1"/>
                </a:solidFill>
                <a:cs typeface="Times New Roman" pitchFamily="18" charset="0"/>
              </a:rPr>
              <a:t>Historico-culturelles</a:t>
            </a:r>
            <a:r>
              <a:rPr lang="fr-FR" sz="2400" dirty="0" smtClean="0">
                <a:solidFill>
                  <a:schemeClr val="tx1"/>
                </a:solidFill>
                <a:cs typeface="Times New Roman" pitchFamily="18" charset="0"/>
              </a:rPr>
              <a:t>.</a:t>
            </a:r>
            <a:r>
              <a:rPr kumimoji="0" lang="fr-FR" sz="2400" b="0" i="0" u="none" strike="noStrike" kern="1200" cap="none" spc="0" normalizeH="0" baseline="0" noProof="0" dirty="0" smtClean="0">
                <a:ln>
                  <a:noFill/>
                </a:ln>
                <a:solidFill>
                  <a:schemeClr val="tx1"/>
                </a:solidFill>
                <a:effectLst/>
                <a:uLnTx/>
                <a:uFillTx/>
                <a:ea typeface="+mn-ea"/>
                <a:cs typeface="+mn-cs"/>
              </a:rPr>
              <a:t/>
            </a:r>
            <a:br>
              <a:rPr kumimoji="0" lang="fr-FR" sz="2400" b="0" i="0" u="none" strike="noStrike" kern="1200" cap="none" spc="0" normalizeH="0" baseline="0" noProof="0" dirty="0" smtClean="0">
                <a:ln>
                  <a:noFill/>
                </a:ln>
                <a:solidFill>
                  <a:schemeClr val="tx1"/>
                </a:solidFill>
                <a:effectLst/>
                <a:uLnTx/>
                <a:uFillTx/>
                <a:ea typeface="+mn-ea"/>
                <a:cs typeface="+mn-cs"/>
              </a:rPr>
            </a:br>
            <a:r>
              <a:rPr kumimoji="0" lang="fr-FR" sz="2400" b="0" i="0" u="none" strike="noStrike" kern="1200" cap="none" spc="0" normalizeH="0" baseline="0" noProof="0" dirty="0" smtClean="0">
                <a:ln>
                  <a:noFill/>
                </a:ln>
                <a:solidFill>
                  <a:schemeClr val="tx1"/>
                </a:solidFill>
                <a:effectLst/>
                <a:uLnTx/>
                <a:uFillTx/>
                <a:latin typeface="+mn-lt"/>
                <a:ea typeface="+mn-ea"/>
                <a:cs typeface="+mn-cs"/>
              </a:rPr>
              <a:t/>
            </a:r>
            <a:br>
              <a:rPr kumimoji="0" lang="fr-FR" sz="2400" b="0" i="0" u="none" strike="noStrike" kern="1200" cap="none" spc="0" normalizeH="0" baseline="0" noProof="0" dirty="0" smtClean="0">
                <a:ln>
                  <a:noFill/>
                </a:ln>
                <a:solidFill>
                  <a:schemeClr val="tx1"/>
                </a:solidFill>
                <a:effectLst/>
                <a:uLnTx/>
                <a:uFillTx/>
                <a:latin typeface="+mn-lt"/>
                <a:ea typeface="+mn-ea"/>
                <a:cs typeface="+mn-cs"/>
              </a:rPr>
            </a:br>
            <a:endParaRPr kumimoji="0" lang="fr-FR" sz="24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Rectangle 6"/>
          <p:cNvSpPr/>
          <p:nvPr/>
        </p:nvSpPr>
        <p:spPr>
          <a:xfrm>
            <a:off x="571472" y="3143248"/>
            <a:ext cx="8143932" cy="2339102"/>
          </a:xfrm>
          <a:prstGeom prst="rect">
            <a:avLst/>
          </a:prstGeom>
        </p:spPr>
        <p:txBody>
          <a:bodyPr wrap="square">
            <a:spAutoFit/>
          </a:bodyPr>
          <a:lstStyle/>
          <a:p>
            <a:r>
              <a:rPr lang="fr-FR" sz="3200" b="1" u="sng" dirty="0" smtClean="0">
                <a:solidFill>
                  <a:schemeClr val="accent6">
                    <a:lumMod val="75000"/>
                  </a:schemeClr>
                </a:solidFill>
              </a:rPr>
              <a:t>5</a:t>
            </a:r>
            <a:r>
              <a:rPr lang="fr-FR" sz="2800" b="1" u="sng" dirty="0" smtClean="0">
                <a:solidFill>
                  <a:schemeClr val="accent6">
                    <a:lumMod val="75000"/>
                  </a:schemeClr>
                </a:solidFill>
              </a:rPr>
              <a:t>. La dimension urbaine</a:t>
            </a:r>
            <a:r>
              <a:rPr lang="fr-FR" sz="2400" b="1" u="sng" dirty="0" smtClean="0">
                <a:solidFill>
                  <a:schemeClr val="accent6">
                    <a:lumMod val="75000"/>
                  </a:schemeClr>
                </a:solidFill>
              </a:rPr>
              <a:t>: </a:t>
            </a:r>
            <a:r>
              <a:rPr lang="fr-FR" sz="2400" dirty="0" smtClean="0">
                <a:cs typeface="Times New Roman" pitchFamily="18" charset="0"/>
              </a:rPr>
              <a:t>Il s'agit par exemple de réaliser un équipement ayant une fonction urbaine spécifique (une gare, un hôpital, un musée, un palais des congres, un complexe de loisirs, etc. ...) et d'impulser par et autour de celui-ci une dynamique urbaine (de croissance, de mutation, de restructuration). </a:t>
            </a:r>
            <a:r>
              <a:rPr lang="fr-FR" sz="2000" dirty="0" smtClean="0"/>
              <a:t/>
            </a:r>
            <a:br>
              <a:rPr lang="fr-FR" sz="2000" dirty="0" smtClean="0"/>
            </a:br>
            <a:endParaRPr lang="fr-F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3"/>
          <p:cNvSpPr>
            <a:spLocks noGrp="1"/>
          </p:cNvSpPr>
          <p:nvPr>
            <p:ph type="subTitle" idx="1"/>
          </p:nvPr>
        </p:nvSpPr>
        <p:spPr/>
        <p:txBody>
          <a:bodyPr/>
          <a:lstStyle/>
          <a:p>
            <a:endParaRPr lang="fr-FR"/>
          </a:p>
        </p:txBody>
      </p:sp>
      <p:pic>
        <p:nvPicPr>
          <p:cNvPr id="5" name="Image 4" descr="4850768036_9035f5d415_b[1].jpg"/>
          <p:cNvPicPr>
            <a:picLocks noChangeAspect="1"/>
          </p:cNvPicPr>
          <p:nvPr/>
        </p:nvPicPr>
        <p:blipFill>
          <a:blip r:embed="rId2"/>
          <a:stretch>
            <a:fillRect/>
          </a:stretch>
        </p:blipFill>
        <p:spPr>
          <a:xfrm>
            <a:off x="-1" y="0"/>
            <a:ext cx="9157447" cy="6858000"/>
          </a:xfrm>
          <a:prstGeom prst="rect">
            <a:avLst/>
          </a:prstGeom>
        </p:spPr>
      </p:pic>
      <p:sp>
        <p:nvSpPr>
          <p:cNvPr id="6" name="Sous-titre 2"/>
          <p:cNvSpPr txBox="1">
            <a:spLocks/>
          </p:cNvSpPr>
          <p:nvPr/>
        </p:nvSpPr>
        <p:spPr>
          <a:xfrm>
            <a:off x="785786" y="1285860"/>
            <a:ext cx="7643866" cy="5214974"/>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fontScale="85000" lnSpcReduction="10000"/>
          </a:bodyPr>
          <a:lstStyle/>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1.</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Le projet urbain  est pensé à la fois comme processus et résultat </a:t>
            </a: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2.</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 Le projet urbain est pensé avec la ville existante (construire la ville sur la ville ).                                                                </a:t>
            </a: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3.</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Le projet urbain est pensé en rapport avec la totalité des acteurs de la ville (dont les habitants , et non en dehors ou contre eux ).                                                                                                                                                                                           </a:t>
            </a: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4.</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Le projet urbain est pensé comme un dispositif acceptable, réalisable donc ajustable et réversible (en terme de faisabilité politique et économique et en terme de solution technique ) .                                                                                                                                       </a:t>
            </a: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5.</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Le projet urbain est pensé comme un dispositif ouvert adaptable (ouvert au temps , ouvert aux aléas , ouvert à la négociation ).  </a:t>
            </a: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6.</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Le projet urbain est pensé comme un dispositif complexe </a:t>
            </a: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7.</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 Le projet urbain est pensé dans un équilibre du court terme et du long terme .</a:t>
            </a:r>
          </a:p>
          <a:p>
            <a:pPr marL="0" marR="0" lvl="0" indent="0" algn="l" defTabSz="914400" rtl="0" eaLnBrk="1" fontAlgn="auto" latinLnBrk="0" hangingPunct="1">
              <a:lnSpc>
                <a:spcPct val="150000"/>
              </a:lnSpc>
              <a:spcBef>
                <a:spcPct val="20000"/>
              </a:spcBef>
              <a:spcAft>
                <a:spcPts val="0"/>
              </a:spcAft>
              <a:buClrTx/>
              <a:buSzTx/>
              <a:buFont typeface="Arial" pitchFamily="34" charset="0"/>
              <a:buNone/>
              <a:tabLst/>
              <a:defRPr/>
            </a:pPr>
            <a:r>
              <a:rPr kumimoji="0" lang="fr-FR" sz="2000" b="1" i="0" u="none" strike="noStrike" kern="1200" cap="none" spc="0" normalizeH="0" baseline="0" noProof="0" dirty="0" smtClean="0">
                <a:ln>
                  <a:noFill/>
                </a:ln>
                <a:solidFill>
                  <a:schemeClr val="accent6">
                    <a:lumMod val="75000"/>
                  </a:schemeClr>
                </a:solidFill>
                <a:effectLst/>
                <a:uLnTx/>
                <a:uFillTx/>
                <a:latin typeface="+mn-lt"/>
                <a:ea typeface="+mn-ea"/>
                <a:cs typeface="+mn-cs"/>
              </a:rPr>
              <a:t>8.</a:t>
            </a:r>
            <a:r>
              <a:rPr kumimoji="0" lang="fr-FR" sz="2000" b="1" i="0" u="none" strike="noStrike" kern="1200" cap="none" spc="0" normalizeH="0" baseline="0" noProof="0" dirty="0" smtClean="0">
                <a:ln>
                  <a:noFill/>
                </a:ln>
                <a:solidFill>
                  <a:schemeClr val="tx1"/>
                </a:solidFill>
                <a:effectLst/>
                <a:uLnTx/>
                <a:uFillTx/>
                <a:latin typeface="+mn-lt"/>
                <a:ea typeface="+mn-ea"/>
                <a:cs typeface="+mn-cs"/>
              </a:rPr>
              <a:t> Le projet urbain est pensé dans la totalité </a:t>
            </a:r>
            <a:r>
              <a:rPr kumimoji="0" lang="fr-FR" sz="2400" b="1" i="0" u="none" strike="noStrike" kern="1200" cap="none" spc="0" normalizeH="0" baseline="0" noProof="0" dirty="0" smtClean="0">
                <a:ln>
                  <a:noFill/>
                </a:ln>
                <a:solidFill>
                  <a:schemeClr val="tx1"/>
                </a:solidFill>
                <a:effectLst/>
                <a:uLnTx/>
                <a:uFillTx/>
                <a:latin typeface="+mn-lt"/>
                <a:ea typeface="+mn-ea"/>
                <a:cs typeface="+mn-cs"/>
              </a:rPr>
              <a:t>de ses dimensions , intégrées</a:t>
            </a:r>
            <a:endParaRPr kumimoji="0" lang="fr-FR" sz="2400" b="1" i="0" u="none" strike="noStrike" kern="1200" cap="none" spc="0" normalizeH="0" baseline="0" noProof="0" dirty="0">
              <a:ln>
                <a:noFill/>
              </a:ln>
              <a:solidFill>
                <a:schemeClr val="tx1"/>
              </a:solidFill>
              <a:effectLst/>
              <a:uLnTx/>
              <a:uFillTx/>
              <a:latin typeface="+mn-lt"/>
              <a:ea typeface="+mn-ea"/>
              <a:cs typeface="+mn-cs"/>
            </a:endParaRPr>
          </a:p>
        </p:txBody>
      </p:sp>
      <p:sp>
        <p:nvSpPr>
          <p:cNvPr id="8" name="Titre 1"/>
          <p:cNvSpPr txBox="1">
            <a:spLocks/>
          </p:cNvSpPr>
          <p:nvPr/>
        </p:nvSpPr>
        <p:spPr>
          <a:xfrm>
            <a:off x="571472" y="285728"/>
            <a:ext cx="7772400" cy="928695"/>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rmAutofit/>
            <a:scene3d>
              <a:camera prst="orthographicFront"/>
              <a:lightRig rig="soft" dir="t">
                <a:rot lat="0" lon="0" rev="10800000"/>
              </a:lightRig>
            </a:scene3d>
            <a:sp3d>
              <a:bevelT w="27940" h="12700"/>
              <a:contourClr>
                <a:srgbClr val="DDDDDD"/>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Principes de projet urbain :</a:t>
            </a:r>
            <a:endParaRPr kumimoji="0" lang="fr-FR" sz="4400" b="1" i="0" u="sng" strike="noStrike" kern="1200" spc="150" normalizeH="0" baseline="0" noProof="0" dirty="0">
              <a:ln w="11430"/>
              <a:solidFill>
                <a:schemeClr val="accent3"/>
              </a:solidFill>
              <a:effectLst>
                <a:outerShdw blurRad="25400" algn="tl" rotWithShape="0">
                  <a:srgbClr val="000000">
                    <a:alpha val="43000"/>
                  </a:srgbClr>
                </a:outerShdw>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ine 10"/>
          <p:cNvSpPr>
            <a:spLocks noChangeShapeType="1"/>
          </p:cNvSpPr>
          <p:nvPr/>
        </p:nvSpPr>
        <p:spPr bwMode="auto">
          <a:xfrm>
            <a:off x="5292725" y="1484313"/>
            <a:ext cx="2065338" cy="730250"/>
          </a:xfrm>
          <a:prstGeom prst="line">
            <a:avLst/>
          </a:prstGeom>
          <a:noFill/>
          <a:ln w="9525">
            <a:solidFill>
              <a:srgbClr val="FF0000"/>
            </a:solidFill>
            <a:round/>
            <a:headEnd/>
            <a:tailEnd type="triangle" w="med" len="med"/>
          </a:ln>
        </p:spPr>
        <p:txBody>
          <a:bodyPr/>
          <a:lstStyle/>
          <a:p>
            <a:endParaRPr lang="fr-FR"/>
          </a:p>
        </p:txBody>
      </p:sp>
      <p:sp>
        <p:nvSpPr>
          <p:cNvPr id="15" name="AutoShape 16"/>
          <p:cNvSpPr>
            <a:spLocks noChangeArrowheads="1"/>
          </p:cNvSpPr>
          <p:nvPr/>
        </p:nvSpPr>
        <p:spPr bwMode="auto">
          <a:xfrm>
            <a:off x="4286250" y="3071813"/>
            <a:ext cx="501650" cy="857250"/>
          </a:xfrm>
          <a:prstGeom prst="downArrow">
            <a:avLst>
              <a:gd name="adj1" fmla="val 50000"/>
              <a:gd name="adj2" fmla="val 25000"/>
            </a:avLst>
          </a:prstGeom>
          <a:solidFill>
            <a:srgbClr val="FFFFFF"/>
          </a:solidFill>
          <a:ln w="9525">
            <a:solidFill>
              <a:srgbClr val="FF0000"/>
            </a:solidFill>
            <a:miter lim="800000"/>
            <a:headEnd/>
            <a:tailEnd/>
          </a:ln>
        </p:spPr>
        <p:txBody>
          <a:bodyPr/>
          <a:lstStyle/>
          <a:p>
            <a:endParaRPr lang="fr-FR"/>
          </a:p>
        </p:txBody>
      </p:sp>
      <p:pic>
        <p:nvPicPr>
          <p:cNvPr id="16"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2" cy="6858000"/>
          </a:xfrm>
          <a:prstGeom prst="rect">
            <a:avLst/>
          </a:prstGeom>
          <a:ln>
            <a:noFill/>
          </a:ln>
          <a:effectLst>
            <a:outerShdw blurRad="190500" algn="tl" rotWithShape="0">
              <a:srgbClr val="000000">
                <a:alpha val="70000"/>
              </a:srgbClr>
            </a:outerShdw>
          </a:effectLst>
        </p:spPr>
      </p:pic>
      <p:sp>
        <p:nvSpPr>
          <p:cNvPr id="25" name="ZoneTexte 3"/>
          <p:cNvSpPr txBox="1">
            <a:spLocks noChangeArrowheads="1"/>
          </p:cNvSpPr>
          <p:nvPr/>
        </p:nvSpPr>
        <p:spPr bwMode="auto">
          <a:xfrm>
            <a:off x="2546350" y="322263"/>
            <a:ext cx="5226303" cy="861774"/>
          </a:xfrm>
          <a:prstGeom prst="rect">
            <a:avLst/>
          </a:prstGeom>
          <a:noFill/>
          <a:ln w="9525">
            <a:noFill/>
            <a:miter lim="800000"/>
            <a:headEnd/>
            <a:tailEnd/>
          </a:ln>
        </p:spPr>
        <p:txBody>
          <a:bodyPr wrap="none">
            <a:spAutoFit/>
            <a:scene3d>
              <a:camera prst="orthographicFront"/>
              <a:lightRig rig="soft" dir="t">
                <a:rot lat="0" lon="0" rev="10800000"/>
              </a:lightRig>
            </a:scene3d>
            <a:sp3d>
              <a:bevelT w="27940" h="12700"/>
              <a:contourClr>
                <a:srgbClr val="DDDDDD"/>
              </a:contourClr>
            </a:sp3d>
          </a:bodyPr>
          <a:lstStyle/>
          <a:p>
            <a:r>
              <a:rPr lang="en-US" sz="3200" b="1" u="sng" spc="150" dirty="0" smtClean="0">
                <a:ln w="11430"/>
                <a:solidFill>
                  <a:schemeClr val="accent3"/>
                </a:solidFill>
                <a:effectLst>
                  <a:outerShdw blurRad="25400" algn="tl" rotWithShape="0">
                    <a:srgbClr val="000000">
                      <a:alpha val="43000"/>
                    </a:srgbClr>
                  </a:outerShdw>
                </a:effectLst>
              </a:rPr>
              <a:t>Les types de </a:t>
            </a:r>
            <a:r>
              <a:rPr lang="en-US" sz="3200" b="1" u="sng" spc="150" dirty="0" err="1" smtClean="0">
                <a:ln w="11430"/>
                <a:solidFill>
                  <a:schemeClr val="accent3"/>
                </a:solidFill>
                <a:effectLst>
                  <a:outerShdw blurRad="25400" algn="tl" rotWithShape="0">
                    <a:srgbClr val="000000">
                      <a:alpha val="43000"/>
                    </a:srgbClr>
                  </a:outerShdw>
                </a:effectLst>
              </a:rPr>
              <a:t>projet</a:t>
            </a:r>
            <a:r>
              <a:rPr lang="en-US" sz="3200" b="1" u="sng" spc="150" dirty="0" smtClean="0">
                <a:ln w="11430"/>
                <a:solidFill>
                  <a:schemeClr val="accent3"/>
                </a:solidFill>
                <a:effectLst>
                  <a:outerShdw blurRad="25400" algn="tl" rotWithShape="0">
                    <a:srgbClr val="000000">
                      <a:alpha val="43000"/>
                    </a:srgbClr>
                  </a:outerShdw>
                </a:effectLst>
              </a:rPr>
              <a:t> </a:t>
            </a:r>
            <a:r>
              <a:rPr lang="en-US" sz="3200" b="1" u="sng" spc="150" dirty="0" err="1" smtClean="0">
                <a:ln w="11430"/>
                <a:solidFill>
                  <a:schemeClr val="accent3"/>
                </a:solidFill>
                <a:effectLst>
                  <a:outerShdw blurRad="25400" algn="tl" rotWithShape="0">
                    <a:srgbClr val="000000">
                      <a:alpha val="43000"/>
                    </a:srgbClr>
                  </a:outerShdw>
                </a:effectLst>
              </a:rPr>
              <a:t>urbain</a:t>
            </a:r>
            <a:r>
              <a:rPr lang="en-US" sz="3200" b="1" u="sng" spc="150" dirty="0" smtClean="0">
                <a:ln w="11430"/>
                <a:solidFill>
                  <a:schemeClr val="accent3"/>
                </a:solidFill>
                <a:effectLst>
                  <a:outerShdw blurRad="25400" algn="tl" rotWithShape="0">
                    <a:srgbClr val="000000">
                      <a:alpha val="43000"/>
                    </a:srgbClr>
                  </a:outerShdw>
                </a:effectLst>
              </a:rPr>
              <a:t>:</a:t>
            </a:r>
            <a:endParaRPr lang="fr-FR" sz="3200" b="1" u="sng" spc="150" dirty="0">
              <a:ln w="11430"/>
              <a:solidFill>
                <a:schemeClr val="accent3"/>
              </a:solidFill>
              <a:effectLst>
                <a:outerShdw blurRad="25400" algn="tl" rotWithShape="0">
                  <a:srgbClr val="000000">
                    <a:alpha val="43000"/>
                  </a:srgbClr>
                </a:outerShdw>
              </a:effectLst>
            </a:endParaRPr>
          </a:p>
          <a:p>
            <a:endParaRPr lang="fr-FR" b="1" spc="150" dirty="0">
              <a:ln w="11430"/>
              <a:solidFill>
                <a:srgbClr val="F8F8F8"/>
              </a:solidFill>
              <a:effectLst>
                <a:outerShdw blurRad="25400" algn="tl" rotWithShape="0">
                  <a:srgbClr val="000000">
                    <a:alpha val="43000"/>
                  </a:srgbClr>
                </a:outerShdw>
              </a:effectLst>
            </a:endParaRPr>
          </a:p>
        </p:txBody>
      </p:sp>
      <p:sp>
        <p:nvSpPr>
          <p:cNvPr id="26" name="Text Box 4"/>
          <p:cNvSpPr txBox="1">
            <a:spLocks noChangeArrowheads="1"/>
          </p:cNvSpPr>
          <p:nvPr/>
        </p:nvSpPr>
        <p:spPr bwMode="auto">
          <a:xfrm>
            <a:off x="3490913" y="1000125"/>
            <a:ext cx="2081212" cy="430213"/>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a:lstStyle/>
          <a:p>
            <a:pPr algn="ctr">
              <a:spcAft>
                <a:spcPts val="1000"/>
              </a:spcAft>
            </a:pPr>
            <a:r>
              <a:rPr lang="fr-FR" sz="2000" b="1" dirty="0">
                <a:solidFill>
                  <a:schemeClr val="tx1"/>
                </a:solidFill>
                <a:latin typeface="Calibri" pitchFamily="34" charset="0"/>
              </a:rPr>
              <a:t>PROJET URBAIN</a:t>
            </a:r>
            <a:endParaRPr lang="fr-FR" sz="2000" dirty="0">
              <a:solidFill>
                <a:schemeClr val="tx1"/>
              </a:solidFill>
            </a:endParaRPr>
          </a:p>
        </p:txBody>
      </p:sp>
      <p:sp>
        <p:nvSpPr>
          <p:cNvPr id="27" name="Text Box 5"/>
          <p:cNvSpPr txBox="1">
            <a:spLocks noChangeArrowheads="1"/>
          </p:cNvSpPr>
          <p:nvPr/>
        </p:nvSpPr>
        <p:spPr bwMode="auto">
          <a:xfrm>
            <a:off x="928688" y="2276475"/>
            <a:ext cx="1741487" cy="4572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lgn="ctr">
              <a:spcAft>
                <a:spcPts val="1000"/>
              </a:spcAft>
              <a:defRPr/>
            </a:pPr>
            <a:r>
              <a:rPr lang="fr-FR" sz="2400" b="1" dirty="0">
                <a:solidFill>
                  <a:schemeClr val="accent6">
                    <a:lumMod val="75000"/>
                  </a:schemeClr>
                </a:solidFill>
                <a:latin typeface="Calibri" pitchFamily="34" charset="0"/>
                <a:ea typeface="Arial" pitchFamily="34" charset="0"/>
                <a:cs typeface="Arial" pitchFamily="34" charset="0"/>
              </a:rPr>
              <a:t>Politique</a:t>
            </a:r>
            <a:endParaRPr lang="fr-FR" sz="2400" b="1" dirty="0">
              <a:solidFill>
                <a:schemeClr val="accent6">
                  <a:lumMod val="75000"/>
                </a:schemeClr>
              </a:solidFill>
              <a:latin typeface="Arial" pitchFamily="34" charset="0"/>
              <a:cs typeface="Arial" pitchFamily="34" charset="0"/>
            </a:endParaRPr>
          </a:p>
        </p:txBody>
      </p:sp>
      <p:sp>
        <p:nvSpPr>
          <p:cNvPr id="28" name="Text Box 6"/>
          <p:cNvSpPr txBox="1">
            <a:spLocks noChangeArrowheads="1"/>
          </p:cNvSpPr>
          <p:nvPr/>
        </p:nvSpPr>
        <p:spPr bwMode="auto">
          <a:xfrm>
            <a:off x="3571875" y="2214563"/>
            <a:ext cx="1928813" cy="78581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lgn="ctr">
              <a:spcAft>
                <a:spcPts val="1000"/>
              </a:spcAft>
              <a:defRPr/>
            </a:pPr>
            <a:r>
              <a:rPr lang="fr-FR" sz="2000" b="1" dirty="0">
                <a:solidFill>
                  <a:schemeClr val="accent6">
                    <a:lumMod val="75000"/>
                  </a:schemeClr>
                </a:solidFill>
                <a:latin typeface="Calibri" pitchFamily="34" charset="0"/>
                <a:ea typeface="Arial" pitchFamily="34" charset="0"/>
                <a:cs typeface="Arial" pitchFamily="34" charset="0"/>
              </a:rPr>
              <a:t>Urbanistique</a:t>
            </a:r>
          </a:p>
          <a:p>
            <a:pPr algn="ctr">
              <a:spcAft>
                <a:spcPts val="1000"/>
              </a:spcAft>
              <a:defRPr/>
            </a:pPr>
            <a:r>
              <a:rPr lang="fr-FR" sz="2000" b="1" dirty="0">
                <a:solidFill>
                  <a:schemeClr val="accent6">
                    <a:lumMod val="75000"/>
                  </a:schemeClr>
                </a:solidFill>
                <a:latin typeface="Calibri" pitchFamily="34" charset="0"/>
                <a:ea typeface="Arial" pitchFamily="34" charset="0"/>
                <a:cs typeface="Arial" pitchFamily="34" charset="0"/>
              </a:rPr>
              <a:t> Architectural</a:t>
            </a:r>
          </a:p>
          <a:p>
            <a:pPr algn="ctr">
              <a:spcAft>
                <a:spcPts val="1000"/>
              </a:spcAft>
              <a:defRPr/>
            </a:pPr>
            <a:endParaRPr lang="fr-FR" sz="1100" dirty="0">
              <a:latin typeface="Arial" pitchFamily="34" charset="0"/>
              <a:ea typeface="Arial" pitchFamily="34" charset="0"/>
              <a:cs typeface="Arial" pitchFamily="34" charset="0"/>
            </a:endParaRPr>
          </a:p>
          <a:p>
            <a:pPr algn="ctr">
              <a:spcAft>
                <a:spcPts val="1000"/>
              </a:spcAft>
              <a:defRPr/>
            </a:pPr>
            <a:endParaRPr lang="fr-FR" sz="1100" dirty="0">
              <a:latin typeface="Arial" pitchFamily="34" charset="0"/>
              <a:ea typeface="Arial" pitchFamily="34" charset="0"/>
              <a:cs typeface="Arial" pitchFamily="34" charset="0"/>
            </a:endParaRPr>
          </a:p>
          <a:p>
            <a:pPr algn="ctr">
              <a:spcAft>
                <a:spcPts val="1000"/>
              </a:spcAft>
              <a:defRPr/>
            </a:pPr>
            <a:endParaRPr lang="fr-FR" sz="1100" dirty="0">
              <a:latin typeface="Arial" pitchFamily="34" charset="0"/>
              <a:ea typeface="Arial" pitchFamily="34" charset="0"/>
              <a:cs typeface="Arial" pitchFamily="34" charset="0"/>
            </a:endParaRPr>
          </a:p>
          <a:p>
            <a:pPr algn="ctr">
              <a:spcAft>
                <a:spcPts val="1000"/>
              </a:spcAft>
              <a:defRPr/>
            </a:pPr>
            <a:endParaRPr lang="fr-FR" sz="1100" dirty="0">
              <a:latin typeface="Arial" pitchFamily="34" charset="0"/>
              <a:ea typeface="Arial" pitchFamily="34" charset="0"/>
              <a:cs typeface="Arial" pitchFamily="34" charset="0"/>
            </a:endParaRPr>
          </a:p>
          <a:p>
            <a:pPr algn="ctr">
              <a:spcAft>
                <a:spcPts val="1000"/>
              </a:spcAft>
              <a:defRPr/>
            </a:pPr>
            <a:endParaRPr lang="fr-FR" sz="1100" dirty="0">
              <a:latin typeface="Arial" pitchFamily="34" charset="0"/>
              <a:ea typeface="Arial" pitchFamily="34" charset="0"/>
              <a:cs typeface="Arial" pitchFamily="34" charset="0"/>
            </a:endParaRPr>
          </a:p>
          <a:p>
            <a:pPr>
              <a:defRPr/>
            </a:pPr>
            <a:endParaRPr lang="fr-FR" dirty="0">
              <a:latin typeface="Arial" pitchFamily="34" charset="0"/>
              <a:cs typeface="Arial" pitchFamily="34" charset="0"/>
            </a:endParaRPr>
          </a:p>
        </p:txBody>
      </p:sp>
      <p:sp>
        <p:nvSpPr>
          <p:cNvPr id="29" name="Text Box 7"/>
          <p:cNvSpPr txBox="1">
            <a:spLocks noChangeArrowheads="1"/>
          </p:cNvSpPr>
          <p:nvPr/>
        </p:nvSpPr>
        <p:spPr bwMode="auto">
          <a:xfrm>
            <a:off x="6572264" y="2285992"/>
            <a:ext cx="1728787" cy="4572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lgn="ctr">
              <a:spcAft>
                <a:spcPts val="1000"/>
              </a:spcAft>
              <a:defRPr/>
            </a:pPr>
            <a:r>
              <a:rPr lang="fr-FR" sz="2000" b="1" dirty="0" smtClean="0">
                <a:solidFill>
                  <a:schemeClr val="accent6">
                    <a:lumMod val="75000"/>
                  </a:schemeClr>
                </a:solidFill>
                <a:latin typeface="Calibri" pitchFamily="34" charset="0"/>
                <a:ea typeface="Arial" pitchFamily="34" charset="0"/>
                <a:cs typeface="Arial" pitchFamily="34" charset="0"/>
              </a:rPr>
              <a:t>Opérationnel</a:t>
            </a:r>
            <a:endParaRPr lang="fr-FR" sz="2000" dirty="0">
              <a:solidFill>
                <a:schemeClr val="accent6">
                  <a:lumMod val="75000"/>
                </a:schemeClr>
              </a:solidFill>
              <a:latin typeface="Arial" pitchFamily="34" charset="0"/>
              <a:cs typeface="Arial" pitchFamily="34" charset="0"/>
            </a:endParaRPr>
          </a:p>
        </p:txBody>
      </p:sp>
      <p:sp>
        <p:nvSpPr>
          <p:cNvPr id="30" name="Line 8"/>
          <p:cNvSpPr>
            <a:spLocks noChangeShapeType="1"/>
          </p:cNvSpPr>
          <p:nvPr/>
        </p:nvSpPr>
        <p:spPr bwMode="auto">
          <a:xfrm flipH="1">
            <a:off x="1857375" y="1484313"/>
            <a:ext cx="1782763" cy="730250"/>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endParaRPr lang="fr-FR"/>
          </a:p>
        </p:txBody>
      </p:sp>
      <p:sp>
        <p:nvSpPr>
          <p:cNvPr id="31" name="Line 9"/>
          <p:cNvSpPr>
            <a:spLocks noChangeShapeType="1"/>
          </p:cNvSpPr>
          <p:nvPr/>
        </p:nvSpPr>
        <p:spPr bwMode="auto">
          <a:xfrm flipH="1">
            <a:off x="4551363" y="1500188"/>
            <a:ext cx="46037" cy="642937"/>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endParaRPr lang="fr-FR"/>
          </a:p>
        </p:txBody>
      </p:sp>
      <p:sp>
        <p:nvSpPr>
          <p:cNvPr id="32" name="Text Box 11"/>
          <p:cNvSpPr txBox="1">
            <a:spLocks noChangeArrowheads="1"/>
          </p:cNvSpPr>
          <p:nvPr/>
        </p:nvSpPr>
        <p:spPr bwMode="auto">
          <a:xfrm>
            <a:off x="428596" y="4000504"/>
            <a:ext cx="2286016" cy="271464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spcAft>
                <a:spcPts val="1000"/>
              </a:spcAft>
            </a:pPr>
            <a:r>
              <a:rPr lang="fr-FR" b="1" dirty="0" smtClean="0">
                <a:solidFill>
                  <a:schemeClr val="tx1"/>
                </a:solidFill>
                <a:latin typeface="Calibri" pitchFamily="34" charset="0"/>
              </a:rPr>
              <a:t>Définit les objectifs que se donne un acteur décideur public ou privé. Traite l’image collective et l’avenir de la ville </a:t>
            </a:r>
            <a:r>
              <a:rPr lang="fr-FR" b="1" dirty="0" smtClean="0">
                <a:solidFill>
                  <a:schemeClr val="tx1"/>
                </a:solidFill>
                <a:latin typeface="Calibri" pitchFamily="34" charset="0"/>
              </a:rPr>
              <a:t>es objectifs public ou privé. Traite l’image collective et l’avenir de la ville.</a:t>
            </a:r>
            <a:endParaRPr lang="fr-FR" b="1" dirty="0">
              <a:solidFill>
                <a:schemeClr val="tx1"/>
              </a:solidFill>
            </a:endParaRPr>
          </a:p>
        </p:txBody>
      </p:sp>
      <p:sp>
        <p:nvSpPr>
          <p:cNvPr id="33" name="AutoShape 12"/>
          <p:cNvSpPr>
            <a:spLocks noChangeArrowheads="1"/>
          </p:cNvSpPr>
          <p:nvPr/>
        </p:nvSpPr>
        <p:spPr bwMode="auto">
          <a:xfrm>
            <a:off x="1285875" y="2786063"/>
            <a:ext cx="533400" cy="1147762"/>
          </a:xfrm>
          <a:prstGeom prst="downArrow">
            <a:avLst>
              <a:gd name="adj1" fmla="val 50000"/>
              <a:gd name="adj2" fmla="val 25005"/>
            </a:avLst>
          </a:prstGeom>
          <a:solidFill>
            <a:schemeClr val="accent6"/>
          </a:solidFill>
          <a:ln w="9525">
            <a:solidFill>
              <a:srgbClr val="FF0000"/>
            </a:solidFill>
            <a:miter lim="800000"/>
            <a:headEnd/>
            <a:tailEnd/>
          </a:ln>
        </p:spPr>
        <p:txBody>
          <a:bodyPr/>
          <a:lstStyle/>
          <a:p>
            <a:endParaRPr lang="fr-FR"/>
          </a:p>
        </p:txBody>
      </p:sp>
      <p:sp>
        <p:nvSpPr>
          <p:cNvPr id="34" name="Text Box 13"/>
          <p:cNvSpPr txBox="1">
            <a:spLocks noChangeArrowheads="1"/>
          </p:cNvSpPr>
          <p:nvPr/>
        </p:nvSpPr>
        <p:spPr bwMode="auto">
          <a:xfrm>
            <a:off x="3071802" y="4000500"/>
            <a:ext cx="2714643" cy="285750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spcAft>
                <a:spcPts val="1000"/>
              </a:spcAft>
            </a:pPr>
            <a:r>
              <a:rPr lang="fr-FR" b="1" dirty="0" smtClean="0">
                <a:solidFill>
                  <a:schemeClr val="tx1"/>
                </a:solidFill>
                <a:latin typeface="Calibri" pitchFamily="34" charset="0"/>
              </a:rPr>
              <a:t>La traduction formelle que le concepteur donne de </a:t>
            </a:r>
            <a:r>
              <a:rPr lang="fr-FR" b="1" dirty="0" smtClean="0">
                <a:solidFill>
                  <a:schemeClr val="tx1"/>
                </a:solidFill>
                <a:latin typeface="Calibri" pitchFamily="34" charset="0"/>
              </a:rPr>
              <a:t>La traduction formelle que le concepteur donne de la commande qui lui est faite. Ce « concept » est ensuite réalisé et finalement utilisé par ceux à qui il est destiné.  </a:t>
            </a:r>
            <a:endParaRPr lang="fr-FR" b="1" dirty="0" smtClean="0">
              <a:solidFill>
                <a:schemeClr val="tx1"/>
              </a:solidFill>
            </a:endParaRPr>
          </a:p>
        </p:txBody>
      </p:sp>
      <p:sp>
        <p:nvSpPr>
          <p:cNvPr id="35" name="Text Box 14"/>
          <p:cNvSpPr txBox="1">
            <a:spLocks noChangeArrowheads="1"/>
          </p:cNvSpPr>
          <p:nvPr/>
        </p:nvSpPr>
        <p:spPr bwMode="auto">
          <a:xfrm>
            <a:off x="6357950" y="3929066"/>
            <a:ext cx="2428875" cy="278608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a:lstStyle/>
          <a:p>
            <a:pPr>
              <a:spcAft>
                <a:spcPts val="1000"/>
              </a:spcAft>
            </a:pPr>
            <a:r>
              <a:rPr lang="fr-FR" b="1" dirty="0" smtClean="0">
                <a:solidFill>
                  <a:schemeClr val="tx1"/>
                </a:solidFill>
                <a:latin typeface="Calibri" pitchFamily="34" charset="0"/>
              </a:rPr>
              <a:t>Méthode d’organisation de l’action pour la production de la ville. Elle consiste à organiser dans la durée, de manière souple et réactive, des intervention très diverses.</a:t>
            </a:r>
            <a:endParaRPr lang="fr-FR" b="1" dirty="0">
              <a:solidFill>
                <a:schemeClr val="tx1"/>
              </a:solidFill>
            </a:endParaRPr>
          </a:p>
        </p:txBody>
      </p:sp>
      <p:sp>
        <p:nvSpPr>
          <p:cNvPr id="36" name="AutoShape 15"/>
          <p:cNvSpPr>
            <a:spLocks noChangeArrowheads="1"/>
          </p:cNvSpPr>
          <p:nvPr/>
        </p:nvSpPr>
        <p:spPr bwMode="auto">
          <a:xfrm>
            <a:off x="7500938" y="2786063"/>
            <a:ext cx="549275" cy="1143000"/>
          </a:xfrm>
          <a:prstGeom prst="downArrow">
            <a:avLst>
              <a:gd name="adj1" fmla="val 50000"/>
              <a:gd name="adj2" fmla="val 25000"/>
            </a:avLst>
          </a:prstGeom>
          <a:solidFill>
            <a:schemeClr val="accent6"/>
          </a:solidFill>
          <a:ln w="9525" algn="ctr">
            <a:solidFill>
              <a:srgbClr val="FF0000"/>
            </a:solidFill>
            <a:miter lim="800000"/>
            <a:headEnd/>
            <a:tailEnd/>
          </a:ln>
        </p:spPr>
        <p:txBody>
          <a:bodyPr/>
          <a:lstStyle/>
          <a:p>
            <a:endParaRPr lang="fr-FR"/>
          </a:p>
        </p:txBody>
      </p:sp>
      <p:sp>
        <p:nvSpPr>
          <p:cNvPr id="37" name="Line 10"/>
          <p:cNvSpPr>
            <a:spLocks noChangeShapeType="1"/>
          </p:cNvSpPr>
          <p:nvPr/>
        </p:nvSpPr>
        <p:spPr bwMode="auto">
          <a:xfrm>
            <a:off x="5286380" y="1500174"/>
            <a:ext cx="2065338" cy="730250"/>
          </a:xfrm>
          <a:prstGeom prst="line">
            <a:avLst/>
          </a:prstGeom>
          <a:ln>
            <a:headEnd/>
            <a:tailEnd type="triangle" w="med" len="med"/>
          </a:ln>
        </p:spPr>
        <p:style>
          <a:lnRef idx="3">
            <a:schemeClr val="dk1"/>
          </a:lnRef>
          <a:fillRef idx="0">
            <a:schemeClr val="dk1"/>
          </a:fillRef>
          <a:effectRef idx="2">
            <a:schemeClr val="dk1"/>
          </a:effectRef>
          <a:fontRef idx="minor">
            <a:schemeClr val="tx1"/>
          </a:fontRef>
        </p:style>
        <p:txBody>
          <a:bodyPr/>
          <a:lstStyle/>
          <a:p>
            <a:endParaRPr lang="fr-FR"/>
          </a:p>
        </p:txBody>
      </p:sp>
      <p:sp>
        <p:nvSpPr>
          <p:cNvPr id="38" name="AutoShape 15"/>
          <p:cNvSpPr>
            <a:spLocks noChangeArrowheads="1"/>
          </p:cNvSpPr>
          <p:nvPr/>
        </p:nvSpPr>
        <p:spPr bwMode="auto">
          <a:xfrm>
            <a:off x="4143372" y="3000372"/>
            <a:ext cx="549275" cy="928694"/>
          </a:xfrm>
          <a:prstGeom prst="downArrow">
            <a:avLst>
              <a:gd name="adj1" fmla="val 50000"/>
              <a:gd name="adj2" fmla="val 25000"/>
            </a:avLst>
          </a:prstGeom>
          <a:solidFill>
            <a:schemeClr val="accent6"/>
          </a:solidFill>
          <a:ln w="9525" algn="ctr">
            <a:solidFill>
              <a:srgbClr val="FF0000"/>
            </a:solidFill>
            <a:miter lim="800000"/>
            <a:headEnd/>
            <a:tailEnd/>
          </a:ln>
        </p:spPr>
        <p:txBody>
          <a:bodyPr/>
          <a:lstStyle/>
          <a:p>
            <a:endParaRPr lang="fr-F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4850768036_9035f5d415_b[1].jpg"/>
          <p:cNvPicPr>
            <a:picLocks noChangeAspect="1"/>
          </p:cNvPicPr>
          <p:nvPr/>
        </p:nvPicPr>
        <p:blipFill>
          <a:blip r:embed="rId2"/>
          <a:stretch>
            <a:fillRect/>
          </a:stretch>
        </p:blipFill>
        <p:spPr>
          <a:xfrm>
            <a:off x="0" y="0"/>
            <a:ext cx="9157446" cy="6858000"/>
          </a:xfrm>
          <a:prstGeom prst="rect">
            <a:avLst/>
          </a:prstGeom>
        </p:spPr>
      </p:pic>
      <p:pic>
        <p:nvPicPr>
          <p:cNvPr id="61441" name="Picture 1" descr="C:\Users\fst poste-01\Desktop\Sans titre.jpg"/>
          <p:cNvPicPr>
            <a:picLocks noChangeAspect="1" noChangeArrowheads="1"/>
          </p:cNvPicPr>
          <p:nvPr/>
        </p:nvPicPr>
        <p:blipFill>
          <a:blip r:embed="rId3"/>
          <a:srcRect/>
          <a:stretch>
            <a:fillRect/>
          </a:stretch>
        </p:blipFill>
        <p:spPr bwMode="auto">
          <a:xfrm>
            <a:off x="0" y="504825"/>
            <a:ext cx="9144000" cy="5848350"/>
          </a:xfrm>
          <a:prstGeom prst="roundRect">
            <a:avLst>
              <a:gd name="adj" fmla="val 4167"/>
            </a:avLst>
          </a:prstGeom>
          <a:solidFill>
            <a:srgbClr val="FFFFFF"/>
          </a:solidFill>
          <a:ln w="76200" cap="sq">
            <a:solidFill>
              <a:schemeClr val="accent5">
                <a:lumMod val="75000"/>
              </a:schemeClr>
            </a:solidFill>
            <a:miter lim="800000"/>
          </a:ln>
          <a:effectLst>
            <a:glow rad="139700">
              <a:schemeClr val="accent3">
                <a:satMod val="175000"/>
                <a:alpha val="40000"/>
              </a:schemeClr>
            </a:glow>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4850768036_9035f5d415_b[1].jpg"/>
          <p:cNvPicPr>
            <a:picLocks noGrp="1" noChangeAspect="1"/>
          </p:cNvPicPr>
          <p:nvPr>
            <p:ph idx="1"/>
          </p:nvPr>
        </p:nvPicPr>
        <p:blipFill>
          <a:blip r:embed="rId2"/>
          <a:stretch>
            <a:fillRect/>
          </a:stretch>
        </p:blipFill>
        <p:spPr>
          <a:xfrm>
            <a:off x="0" y="0"/>
            <a:ext cx="9144000" cy="6643710"/>
          </a:xfrm>
          <a:prstGeom prst="rect">
            <a:avLst/>
          </a:prstGeom>
        </p:spPr>
      </p:pic>
      <p:sp>
        <p:nvSpPr>
          <p:cNvPr id="5" name="Rectangle 4"/>
          <p:cNvSpPr/>
          <p:nvPr/>
        </p:nvSpPr>
        <p:spPr>
          <a:xfrm>
            <a:off x="500034" y="874455"/>
            <a:ext cx="6357966" cy="4893647"/>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1-Aménagement urbain:</a:t>
            </a:r>
            <a:r>
              <a:rPr lang="fr-FR" sz="2400" dirty="0" smtClean="0">
                <a:solidFill>
                  <a:schemeClr val="accent6">
                    <a:lumMod val="75000"/>
                  </a:schemeClr>
                </a:solidFill>
              </a:rPr>
              <a:t> </a:t>
            </a:r>
          </a:p>
          <a:p>
            <a:pPr fontAlgn="auto">
              <a:spcBef>
                <a:spcPts val="0"/>
              </a:spcBef>
              <a:spcAft>
                <a:spcPts val="0"/>
              </a:spcAft>
              <a:defRPr/>
            </a:pPr>
            <a:r>
              <a:rPr lang="fr-FR" sz="2000" b="1" dirty="0" smtClean="0"/>
              <a:t>Action de transformer, de modifier pour rendre plus pratique et plus agréable.</a:t>
            </a:r>
          </a:p>
          <a:p>
            <a:pPr fontAlgn="auto">
              <a:spcBef>
                <a:spcPts val="0"/>
              </a:spcBef>
              <a:spcAft>
                <a:spcPts val="0"/>
              </a:spcAft>
              <a:defRPr/>
            </a:pPr>
            <a:r>
              <a:rPr lang="fr-FR" sz="2000" b="1" dirty="0" smtClean="0"/>
              <a:t>L’ensemble des dispositions et des actions arrêtés pour transformer un espace urbain dans ses composantes spatiales c’est-à-dire pour donner une organisation différentes aux fonctions urbaines existantes, ou en introduisant des fonctions nouvelles.</a:t>
            </a:r>
          </a:p>
          <a:p>
            <a:pPr fontAlgn="auto">
              <a:spcBef>
                <a:spcPts val="0"/>
              </a:spcBef>
              <a:spcAft>
                <a:spcPts val="0"/>
              </a:spcAft>
              <a:defRPr/>
            </a:pPr>
            <a:endParaRPr lang="fr-FR" sz="2400" dirty="0" smtClean="0">
              <a:solidFill>
                <a:srgbClr val="0070C0"/>
              </a:solidFill>
            </a:endParaRPr>
          </a:p>
          <a:p>
            <a:pPr fontAlgn="auto">
              <a:spcBef>
                <a:spcPts val="0"/>
              </a:spcBef>
              <a:spcAft>
                <a:spcPts val="0"/>
              </a:spcAft>
              <a:defRPr/>
            </a:pPr>
            <a:r>
              <a:rPr lang="fr-FR" sz="2400" b="1" u="sng" dirty="0" smtClean="0">
                <a:solidFill>
                  <a:schemeClr val="accent6">
                    <a:lumMod val="75000"/>
                  </a:schemeClr>
                </a:solidFill>
              </a:rPr>
              <a:t>2-Réaménagement urbain:</a:t>
            </a:r>
          </a:p>
          <a:p>
            <a:pPr fontAlgn="auto">
              <a:spcBef>
                <a:spcPts val="0"/>
              </a:spcBef>
              <a:spcAft>
                <a:spcPts val="0"/>
              </a:spcAft>
              <a:defRPr/>
            </a:pPr>
            <a:r>
              <a:rPr lang="fr-FR" sz="2000" b="1" dirty="0" smtClean="0"/>
              <a:t>Créer les conditions d’une vie nouvelle pour les quartiers menacés d’un abondant total, il implique un certain degré de changement de la configuration physique.</a:t>
            </a:r>
          </a:p>
          <a:p>
            <a:pPr fontAlgn="auto">
              <a:spcBef>
                <a:spcPts val="0"/>
              </a:spcBef>
              <a:spcAft>
                <a:spcPts val="0"/>
              </a:spcAft>
              <a:defRPr/>
            </a:pPr>
            <a:r>
              <a:rPr lang="fr-FR" sz="2000" b="1" dirty="0" smtClean="0"/>
              <a:t>Il n’implique pas obligatoirement une modification systématique de la trame et des volumes des bâtiments</a:t>
            </a:r>
            <a:r>
              <a:rPr lang="fr-FR" sz="2000" dirty="0" smtClean="0"/>
              <a:t>. </a:t>
            </a:r>
            <a:endParaRPr lang="fr-FR"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4850768036_9035f5d415_b[1].jpg"/>
          <p:cNvPicPr>
            <a:picLocks noGrp="1" noChangeAspect="1"/>
          </p:cNvPicPr>
          <p:nvPr>
            <p:ph idx="1"/>
          </p:nvPr>
        </p:nvPicPr>
        <p:blipFill>
          <a:blip r:embed="rId2"/>
          <a:stretch>
            <a:fillRect/>
          </a:stretch>
        </p:blipFill>
        <p:spPr>
          <a:xfrm>
            <a:off x="0" y="0"/>
            <a:ext cx="9144000" cy="6715148"/>
          </a:xfrm>
          <a:prstGeom prst="rect">
            <a:avLst/>
          </a:prstGeom>
        </p:spPr>
      </p:pic>
      <p:sp>
        <p:nvSpPr>
          <p:cNvPr id="5" name="Rectangle 4"/>
          <p:cNvSpPr/>
          <p:nvPr/>
        </p:nvSpPr>
        <p:spPr>
          <a:xfrm>
            <a:off x="214282" y="142852"/>
            <a:ext cx="6643718" cy="1384995"/>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3-Restructuration urbaine :</a:t>
            </a:r>
          </a:p>
          <a:p>
            <a:pPr fontAlgn="auto">
              <a:spcBef>
                <a:spcPts val="0"/>
              </a:spcBef>
              <a:spcAft>
                <a:spcPts val="0"/>
              </a:spcAft>
              <a:defRPr/>
            </a:pPr>
            <a:r>
              <a:rPr lang="fr-FR" dirty="0" smtClean="0"/>
              <a:t>  </a:t>
            </a:r>
            <a:r>
              <a:rPr lang="fr-FR" sz="2000" b="1" dirty="0" smtClean="0"/>
              <a:t>Il s’agit d’une opération plus large que la précédente dans la mesure ou elle est relative à </a:t>
            </a:r>
            <a:r>
              <a:rPr lang="fr-FR" sz="2000" b="1" u="sng" dirty="0" smtClean="0"/>
              <a:t>une intervention sur les voiries </a:t>
            </a:r>
            <a:r>
              <a:rPr lang="fr-FR" sz="2000" b="1" dirty="0" smtClean="0"/>
              <a:t>et </a:t>
            </a:r>
            <a:r>
              <a:rPr lang="fr-FR" sz="2000" b="1" u="sng" dirty="0" smtClean="0"/>
              <a:t>l’implantation</a:t>
            </a:r>
            <a:r>
              <a:rPr lang="fr-FR" sz="2000" b="1" dirty="0" smtClean="0"/>
              <a:t> de </a:t>
            </a:r>
            <a:r>
              <a:rPr lang="fr-FR" sz="2000" b="1" u="sng" dirty="0" smtClean="0"/>
              <a:t>nouveaux</a:t>
            </a:r>
            <a:r>
              <a:rPr lang="fr-FR" sz="2000" b="1" dirty="0" smtClean="0"/>
              <a:t> </a:t>
            </a:r>
            <a:r>
              <a:rPr lang="fr-FR" sz="2000" b="1" u="sng" dirty="0" smtClean="0"/>
              <a:t>équipements</a:t>
            </a:r>
            <a:r>
              <a:rPr lang="fr-FR" sz="2000" b="1" dirty="0" smtClean="0"/>
              <a:t>.</a:t>
            </a:r>
          </a:p>
        </p:txBody>
      </p:sp>
      <p:sp>
        <p:nvSpPr>
          <p:cNvPr id="6" name="Rectangle 5"/>
          <p:cNvSpPr/>
          <p:nvPr/>
        </p:nvSpPr>
        <p:spPr>
          <a:xfrm>
            <a:off x="214282" y="1500174"/>
            <a:ext cx="8215370" cy="1661993"/>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4-Rénovation urbaine :</a:t>
            </a:r>
          </a:p>
          <a:p>
            <a:pPr fontAlgn="auto">
              <a:spcBef>
                <a:spcPts val="0"/>
              </a:spcBef>
              <a:spcAft>
                <a:spcPts val="0"/>
              </a:spcAft>
              <a:defRPr/>
            </a:pPr>
            <a:endParaRPr lang="fr-FR" b="1" u="sng" dirty="0" smtClean="0"/>
          </a:p>
          <a:p>
            <a:pPr fontAlgn="auto">
              <a:spcBef>
                <a:spcPts val="0"/>
              </a:spcBef>
              <a:spcAft>
                <a:spcPts val="0"/>
              </a:spcAft>
              <a:defRPr/>
            </a:pPr>
            <a:r>
              <a:rPr lang="fr-FR" dirty="0" smtClean="0"/>
              <a:t>  </a:t>
            </a:r>
            <a:r>
              <a:rPr lang="fr-FR" sz="2000" b="1" dirty="0" smtClean="0"/>
              <a:t>C’est une opération physique qui ne doit pas changer le caractère principal du quartier. Elle est relative à une intervention profonde sur le tissu urbain.</a:t>
            </a:r>
          </a:p>
          <a:p>
            <a:pPr fontAlgn="auto">
              <a:spcBef>
                <a:spcPts val="0"/>
              </a:spcBef>
              <a:spcAft>
                <a:spcPts val="0"/>
              </a:spcAft>
              <a:defRPr/>
            </a:pPr>
            <a:r>
              <a:rPr lang="fr-FR" sz="2000" b="1" dirty="0" smtClean="0"/>
              <a:t>Elle peut comporter la destruction d’immeubles vétustes</a:t>
            </a:r>
            <a:endParaRPr lang="fr-FR" sz="2000" b="1" dirty="0"/>
          </a:p>
        </p:txBody>
      </p:sp>
      <p:sp>
        <p:nvSpPr>
          <p:cNvPr id="7" name="Rectangle 6"/>
          <p:cNvSpPr/>
          <p:nvPr/>
        </p:nvSpPr>
        <p:spPr>
          <a:xfrm>
            <a:off x="285720" y="3357562"/>
            <a:ext cx="8143932" cy="2585323"/>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5-le renouvellement urbain:</a:t>
            </a:r>
          </a:p>
          <a:p>
            <a:pPr fontAlgn="auto">
              <a:spcBef>
                <a:spcPts val="0"/>
              </a:spcBef>
              <a:spcAft>
                <a:spcPts val="0"/>
              </a:spcAft>
              <a:defRPr/>
            </a:pPr>
            <a:r>
              <a:rPr lang="fr-FR" dirty="0" smtClean="0"/>
              <a:t/>
            </a:r>
            <a:br>
              <a:rPr lang="fr-FR" dirty="0" smtClean="0"/>
            </a:br>
            <a:r>
              <a:rPr lang="fr-FR" sz="2400" b="1" dirty="0" smtClean="0"/>
              <a:t>  L'objectif est de  transformer les quartiers en difficulté, dans le cadre d'un projet urbain.</a:t>
            </a:r>
          </a:p>
          <a:p>
            <a:pPr fontAlgn="auto">
              <a:spcBef>
                <a:spcPts val="0"/>
              </a:spcBef>
              <a:spcAft>
                <a:spcPts val="0"/>
              </a:spcAft>
              <a:defRPr/>
            </a:pPr>
            <a:r>
              <a:rPr lang="fr-FR" sz="2400" b="1" dirty="0" smtClean="0"/>
              <a:t>La rénovation urbaine, concept qui a succédé au renouvellement urbain, concentre son action sur les Zones Urbaines Sensibles (ZUS</a:t>
            </a:r>
            <a:endParaRPr lang="fr-FR" sz="24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ous-titre 4"/>
          <p:cNvSpPr>
            <a:spLocks noGrp="1"/>
          </p:cNvSpPr>
          <p:nvPr>
            <p:ph type="subTitle" idx="1"/>
          </p:nvPr>
        </p:nvSpPr>
        <p:spPr/>
        <p:txBody>
          <a:bodyPr/>
          <a:lstStyle/>
          <a:p>
            <a:endParaRPr lang="fr-FR"/>
          </a:p>
        </p:txBody>
      </p:sp>
      <p:sp>
        <p:nvSpPr>
          <p:cNvPr id="6" name="Titre 5"/>
          <p:cNvSpPr>
            <a:spLocks noGrp="1"/>
          </p:cNvSpPr>
          <p:nvPr>
            <p:ph type="ctrTitle"/>
          </p:nvPr>
        </p:nvSpPr>
        <p:spPr/>
        <p:txBody>
          <a:bodyPr/>
          <a:lstStyle/>
          <a:p>
            <a:endParaRPr lang="fr-FR"/>
          </a:p>
        </p:txBody>
      </p:sp>
      <p:pic>
        <p:nvPicPr>
          <p:cNvPr id="7" name="Image 6" descr="4850768036_9035f5d415_b[1].jpg"/>
          <p:cNvPicPr>
            <a:picLocks noChangeAspect="1"/>
          </p:cNvPicPr>
          <p:nvPr/>
        </p:nvPicPr>
        <p:blipFill>
          <a:blip r:embed="rId2"/>
          <a:stretch>
            <a:fillRect/>
          </a:stretch>
        </p:blipFill>
        <p:spPr>
          <a:xfrm>
            <a:off x="0" y="0"/>
            <a:ext cx="9157447" cy="6858000"/>
          </a:xfrm>
          <a:prstGeom prst="rect">
            <a:avLst/>
          </a:prstGeom>
        </p:spPr>
      </p:pic>
      <p:sp>
        <p:nvSpPr>
          <p:cNvPr id="8" name="Titre 1"/>
          <p:cNvSpPr txBox="1">
            <a:spLocks/>
          </p:cNvSpPr>
          <p:nvPr/>
        </p:nvSpPr>
        <p:spPr>
          <a:xfrm>
            <a:off x="714348" y="642918"/>
            <a:ext cx="7772400" cy="1000131"/>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scene3d>
              <a:camera prst="orthographicFront"/>
              <a:lightRig rig="soft" dir="t">
                <a:rot lat="0" lon="0" rev="10800000"/>
              </a:lightRig>
            </a:scene3d>
            <a:sp3d>
              <a:bevelT w="27940" h="12700"/>
              <a:contourClr>
                <a:srgbClr val="DDDDDD"/>
              </a:contourClr>
            </a:sp3d>
          </a:bodyPr>
          <a:lstStyle/>
          <a:p>
            <a:pPr marL="0" marR="0" lvl="0" indent="0" algn="ctr" defTabSz="914400" rtl="0" eaLnBrk="1" fontAlgn="t" latinLnBrk="0" hangingPunct="1">
              <a:lnSpc>
                <a:spcPct val="100000"/>
              </a:lnSpc>
              <a:spcBef>
                <a:spcPct val="0"/>
              </a:spcBef>
              <a:spcAft>
                <a:spcPts val="0"/>
              </a:spcAft>
              <a:buClrTx/>
              <a:buSzTx/>
              <a:buFontTx/>
              <a:buNone/>
              <a:tabLst/>
              <a:defRPr/>
            </a:pPr>
            <a: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t/>
            </a:r>
            <a:b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br>
            <a: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t/>
            </a:r>
            <a:b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br>
            <a:r>
              <a:rPr kumimoji="0" lang="fr-FR"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les acteurs les plus importants dans le projet urbain :</a:t>
            </a:r>
            <a: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t/>
            </a:r>
            <a:b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br>
            <a: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t> </a:t>
            </a:r>
            <a:br>
              <a:rPr kumimoji="0" lang="fr-FR" sz="28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br>
            <a:endParaRPr kumimoji="0" lang="fr-FR" sz="2800" b="1" i="0" u="none" strike="noStrike" kern="1200" spc="150" normalizeH="0" baseline="0" noProof="0" dirty="0">
              <a:ln w="11430"/>
              <a:solidFill>
                <a:srgbClr val="F8F8F8"/>
              </a:solidFill>
              <a:effectLst>
                <a:outerShdw blurRad="25400" algn="tl" rotWithShape="0">
                  <a:srgbClr val="000000">
                    <a:alpha val="43000"/>
                  </a:srgbClr>
                </a:outerShdw>
              </a:effectLst>
              <a:uLnTx/>
              <a:uFillTx/>
              <a:latin typeface="+mn-lt"/>
              <a:ea typeface="+mn-ea"/>
              <a:cs typeface="+mn-cs"/>
            </a:endParaRPr>
          </a:p>
        </p:txBody>
      </p:sp>
      <p:sp>
        <p:nvSpPr>
          <p:cNvPr id="9" name="Sous-titre 2"/>
          <p:cNvSpPr txBox="1">
            <a:spLocks/>
          </p:cNvSpPr>
          <p:nvPr/>
        </p:nvSpPr>
        <p:spPr>
          <a:xfrm>
            <a:off x="571472" y="2285992"/>
            <a:ext cx="7929618" cy="5286412"/>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fontScale="77500" lnSpcReduction="20000"/>
          </a:bodyPr>
          <a:lstStyle/>
          <a:p>
            <a:pPr marL="0" marR="0" lvl="0" indent="0" algn="l" defTabSz="914400" rtl="0" eaLnBrk="1" fontAlgn="t" latinLnBrk="0" hangingPunct="1">
              <a:lnSpc>
                <a:spcPct val="100000"/>
              </a:lnSpc>
              <a:spcBef>
                <a:spcPct val="20000"/>
              </a:spcBef>
              <a:spcAft>
                <a:spcPts val="0"/>
              </a:spcAft>
              <a:buClrTx/>
              <a:buSzTx/>
              <a:buFont typeface="Arial" pitchFamily="34" charset="0"/>
              <a:buNone/>
              <a:tabLst/>
              <a:defRPr/>
            </a:pPr>
            <a:r>
              <a:rPr kumimoji="0" lang="fr-FR" sz="3400" b="1" i="0" u="sng" strike="noStrike" kern="1200" cap="none" spc="0" normalizeH="0" baseline="0" noProof="0" dirty="0" smtClean="0">
                <a:ln>
                  <a:noFill/>
                </a:ln>
                <a:solidFill>
                  <a:schemeClr val="accent6">
                    <a:lumMod val="75000"/>
                  </a:schemeClr>
                </a:solidFill>
                <a:effectLst/>
                <a:uLnTx/>
                <a:uFillTx/>
                <a:latin typeface="+mn-lt"/>
                <a:ea typeface="+mn-ea"/>
                <a:cs typeface="+mn-cs"/>
              </a:rPr>
              <a:t>1 -    intervenant économique:</a:t>
            </a:r>
            <a:r>
              <a:rPr kumimoji="0" lang="fr-FR" sz="3400" b="0" i="0" u="sng"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fr-FR" sz="3400" b="0" i="0" u="none" strike="noStrike" kern="1200" cap="none" spc="0" normalizeH="0" baseline="0" noProof="0" dirty="0" smtClean="0">
                <a:ln>
                  <a:noFill/>
                </a:ln>
                <a:solidFill>
                  <a:schemeClr val="tx1"/>
                </a:solidFill>
                <a:effectLst/>
                <a:uLnTx/>
                <a:uFillTx/>
                <a:latin typeface="+mn-lt"/>
                <a:ea typeface="+mn-ea"/>
                <a:cs typeface="+mn-cs"/>
              </a:rPr>
              <a:t>Les différentes </a:t>
            </a:r>
            <a:r>
              <a:rPr kumimoji="0" lang="fr-FR" sz="3400" b="0" i="0" u="sng" strike="noStrike" kern="1200" cap="none" spc="0" normalizeH="0" baseline="0" noProof="0" dirty="0" smtClean="0">
                <a:ln>
                  <a:noFill/>
                </a:ln>
                <a:solidFill>
                  <a:schemeClr val="tx1"/>
                </a:solidFill>
                <a:effectLst/>
                <a:uLnTx/>
                <a:uFillTx/>
                <a:latin typeface="+mn-lt"/>
                <a:ea typeface="+mn-ea"/>
                <a:cs typeface="+mn-cs"/>
              </a:rPr>
              <a:t>institutions</a:t>
            </a:r>
            <a:r>
              <a:rPr kumimoji="0" lang="fr-FR" sz="3400" b="0" i="0" u="none" strike="noStrike" kern="1200" cap="none" spc="0" normalizeH="0" baseline="0" noProof="0" dirty="0" smtClean="0">
                <a:ln>
                  <a:noFill/>
                </a:ln>
                <a:solidFill>
                  <a:schemeClr val="tx1"/>
                </a:solidFill>
                <a:effectLst/>
                <a:uLnTx/>
                <a:uFillTx/>
                <a:latin typeface="+mn-lt"/>
                <a:ea typeface="+mn-ea"/>
                <a:cs typeface="+mn-cs"/>
              </a:rPr>
              <a:t> </a:t>
            </a:r>
            <a:r>
              <a:rPr kumimoji="0" lang="fr-FR" sz="3400" b="0" i="0" u="sng" strike="noStrike" kern="1200" cap="none" spc="0" normalizeH="0" baseline="0" noProof="0" dirty="0" smtClean="0">
                <a:ln>
                  <a:noFill/>
                </a:ln>
                <a:solidFill>
                  <a:schemeClr val="tx1"/>
                </a:solidFill>
                <a:effectLst/>
                <a:uLnTx/>
                <a:uFillTx/>
                <a:latin typeface="+mn-lt"/>
                <a:ea typeface="+mn-ea"/>
                <a:cs typeface="+mn-cs"/>
              </a:rPr>
              <a:t>financières</a:t>
            </a:r>
            <a:r>
              <a:rPr kumimoji="0" lang="fr-FR" sz="3400" b="0" i="0" u="none" strike="noStrike" kern="1200" cap="none" spc="0" normalizeH="0" noProof="0" dirty="0" smtClean="0">
                <a:ln>
                  <a:noFill/>
                </a:ln>
                <a:solidFill>
                  <a:schemeClr val="tx1"/>
                </a:solidFill>
                <a:effectLst/>
                <a:uLnTx/>
                <a:uFillTx/>
                <a:latin typeface="+mn-lt"/>
                <a:ea typeface="+mn-ea"/>
                <a:cs typeface="+mn-cs"/>
              </a:rPr>
              <a:t> </a:t>
            </a:r>
            <a:r>
              <a:rPr kumimoji="0" lang="fr-FR" sz="3400" b="0" i="0" u="sng" strike="noStrike" kern="1200" cap="none" spc="0" normalizeH="0" baseline="0" noProof="0" dirty="0" smtClean="0">
                <a:ln>
                  <a:noFill/>
                </a:ln>
                <a:solidFill>
                  <a:schemeClr val="tx1"/>
                </a:solidFill>
                <a:effectLst/>
                <a:uLnTx/>
                <a:uFillTx/>
                <a:latin typeface="+mn-lt"/>
                <a:ea typeface="+mn-ea"/>
                <a:cs typeface="+mn-cs"/>
              </a:rPr>
              <a:t>et propriétaire </a:t>
            </a:r>
            <a:r>
              <a:rPr kumimoji="0" lang="fr-FR" sz="3400" b="0" i="0" strike="noStrike" kern="1200" cap="none" spc="0" normalizeH="0" baseline="0" noProof="0" dirty="0" smtClean="0">
                <a:ln>
                  <a:noFill/>
                </a:ln>
                <a:solidFill>
                  <a:schemeClr val="tx1"/>
                </a:solidFill>
                <a:effectLst/>
                <a:uLnTx/>
                <a:uFillTx/>
                <a:latin typeface="+mn-lt"/>
                <a:ea typeface="+mn-ea"/>
                <a:cs typeface="+mn-cs"/>
              </a:rPr>
              <a:t>d'un bien </a:t>
            </a:r>
            <a:r>
              <a:rPr kumimoji="0" lang="fr-FR" sz="3400" b="0" i="0" u="sng" strike="noStrike" kern="1200" cap="none" spc="0" normalizeH="0" baseline="0" noProof="0" dirty="0" smtClean="0">
                <a:ln>
                  <a:noFill/>
                </a:ln>
                <a:solidFill>
                  <a:schemeClr val="tx1"/>
                </a:solidFill>
                <a:effectLst/>
                <a:uLnTx/>
                <a:uFillTx/>
                <a:latin typeface="+mn-lt"/>
                <a:ea typeface="+mn-ea"/>
                <a:cs typeface="+mn-cs"/>
              </a:rPr>
              <a:t>immobilier </a:t>
            </a:r>
            <a:r>
              <a:rPr kumimoji="0" lang="fr-FR" sz="3400" b="0" i="0" u="none" strike="noStrike" kern="1200" cap="none" spc="0" normalizeH="0" baseline="0" noProof="0" dirty="0" smtClean="0">
                <a:ln>
                  <a:noFill/>
                </a:ln>
                <a:solidFill>
                  <a:schemeClr val="tx1"/>
                </a:solidFill>
                <a:effectLst/>
                <a:uLnTx/>
                <a:uFillTx/>
                <a:latin typeface="+mn-lt"/>
                <a:ea typeface="+mn-ea"/>
                <a:cs typeface="+mn-cs"/>
              </a:rPr>
              <a:t>ou tous autres l'acteur économique en mesure d'investir dans un</a:t>
            </a:r>
            <a:r>
              <a:rPr kumimoji="0" lang="fr-FR" sz="3400" b="0" i="0" u="none" strike="noStrike" kern="1200" cap="none" spc="0" normalizeH="0" noProof="0" dirty="0" smtClean="0">
                <a:ln>
                  <a:noFill/>
                </a:ln>
                <a:solidFill>
                  <a:schemeClr val="tx1"/>
                </a:solidFill>
                <a:effectLst/>
                <a:uLnTx/>
                <a:uFillTx/>
                <a:latin typeface="+mn-lt"/>
                <a:ea typeface="+mn-ea"/>
                <a:cs typeface="+mn-cs"/>
              </a:rPr>
              <a:t> projet urbain en le rendant rentable</a:t>
            </a:r>
            <a:r>
              <a:rPr kumimoji="0" lang="fr-FR" sz="3400" b="0" i="0" u="none" strike="noStrike" kern="1200" cap="none" spc="0" normalizeH="0" baseline="0" noProof="0" dirty="0" smtClean="0">
                <a:ln>
                  <a:noFill/>
                </a:ln>
                <a:solidFill>
                  <a:schemeClr val="tx1"/>
                </a:solidFill>
                <a:effectLst/>
                <a:uLnTx/>
                <a:uFillTx/>
                <a:latin typeface="+mn-lt"/>
                <a:ea typeface="+mn-ea"/>
                <a:cs typeface="+mn-cs"/>
              </a:rPr>
              <a:t>.</a:t>
            </a:r>
            <a:r>
              <a:rPr kumimoji="0" lang="fr-FR" sz="3800" b="0" i="0" u="none" strike="noStrike" kern="1200" cap="none" spc="0" normalizeH="0" baseline="0" noProof="0" dirty="0" smtClean="0">
                <a:ln>
                  <a:noFill/>
                </a:ln>
                <a:solidFill>
                  <a:schemeClr val="tx1">
                    <a:tint val="75000"/>
                  </a:schemeClr>
                </a:solidFill>
                <a:effectLst/>
                <a:uLnTx/>
                <a:uFillTx/>
                <a:latin typeface="+mn-lt"/>
                <a:ea typeface="+mn-ea"/>
                <a:cs typeface="+mn-cs"/>
              </a:rPr>
              <a:t/>
            </a:r>
            <a:br>
              <a:rPr kumimoji="0" lang="fr-FR" sz="3800" b="0" i="0"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fr-FR" sz="3400" b="1" i="0" u="sng" strike="noStrike" kern="1200" cap="none" spc="0" normalizeH="0" baseline="0" noProof="0" dirty="0" smtClean="0">
                <a:ln>
                  <a:noFill/>
                </a:ln>
                <a:solidFill>
                  <a:schemeClr val="accent6">
                    <a:lumMod val="75000"/>
                  </a:schemeClr>
                </a:solidFill>
                <a:effectLst/>
                <a:uLnTx/>
                <a:uFillTx/>
                <a:latin typeface="+mn-lt"/>
                <a:ea typeface="+mn-ea"/>
                <a:cs typeface="+mn-cs"/>
              </a:rPr>
              <a:t>2 -    la politique intervenant assimilés dans les groupes de l'Etat et locaux </a:t>
            </a:r>
            <a:r>
              <a:rPr kumimoji="0" lang="fr-FR" sz="3100" i="0" u="none" strike="noStrike" kern="1200" cap="none" spc="0" normalizeH="0" baseline="0" noProof="0" dirty="0" smtClean="0">
                <a:ln>
                  <a:noFill/>
                </a:ln>
                <a:solidFill>
                  <a:schemeClr val="tx1"/>
                </a:solidFill>
                <a:effectLst/>
                <a:uLnTx/>
                <a:uFillTx/>
                <a:latin typeface="+mn-lt"/>
                <a:ea typeface="+mn-ea"/>
                <a:cs typeface="+mn-cs"/>
              </a:rPr>
              <a:t>(l’intervention de l’</a:t>
            </a:r>
            <a:r>
              <a:rPr kumimoji="0" lang="fr-FR" sz="3100" i="0" u="none" strike="noStrike" kern="1200" cap="none" spc="0" normalizeH="0" baseline="0" noProof="0" dirty="0" err="1" smtClean="0">
                <a:ln>
                  <a:noFill/>
                </a:ln>
                <a:solidFill>
                  <a:schemeClr val="tx1"/>
                </a:solidFill>
                <a:effectLst/>
                <a:uLnTx/>
                <a:uFillTx/>
                <a:latin typeface="+mn-lt"/>
                <a:ea typeface="+mn-ea"/>
                <a:cs typeface="+mn-cs"/>
              </a:rPr>
              <a:t>etat</a:t>
            </a:r>
            <a:r>
              <a:rPr kumimoji="0" lang="fr-FR" sz="3100" i="0" u="none" strike="noStrike" kern="1200" cap="none" spc="0" normalizeH="0" baseline="0" noProof="0" dirty="0" smtClean="0">
                <a:ln>
                  <a:noFill/>
                </a:ln>
                <a:solidFill>
                  <a:schemeClr val="tx1"/>
                </a:solidFill>
                <a:effectLst/>
                <a:uLnTx/>
                <a:uFillTx/>
                <a:latin typeface="+mn-lt"/>
                <a:ea typeface="+mn-ea"/>
                <a:cs typeface="+mn-cs"/>
              </a:rPr>
              <a:t>, département et groupes de public est nécessaire dans tout acte de villes, car ils fixe des lois, qui défini</a:t>
            </a:r>
            <a:r>
              <a:rPr lang="fr-FR" sz="3100" dirty="0" err="1" smtClean="0">
                <a:solidFill>
                  <a:schemeClr val="tx1"/>
                </a:solidFill>
              </a:rPr>
              <a:t>ssent</a:t>
            </a:r>
            <a:r>
              <a:rPr lang="fr-FR" sz="3100" dirty="0" smtClean="0">
                <a:solidFill>
                  <a:schemeClr val="tx1"/>
                </a:solidFill>
              </a:rPr>
              <a:t> les modalités de la planification urbaine. En  autre </a:t>
            </a:r>
            <a:r>
              <a:rPr kumimoji="0" lang="fr-FR" sz="3100" i="0" u="none" strike="noStrike" kern="1200" cap="none" spc="0" normalizeH="0" baseline="0" noProof="0" dirty="0" smtClean="0">
                <a:ln>
                  <a:noFill/>
                </a:ln>
                <a:solidFill>
                  <a:schemeClr val="tx1"/>
                </a:solidFill>
                <a:effectLst/>
                <a:uLnTx/>
                <a:uFillTx/>
                <a:latin typeface="+mn-lt"/>
                <a:ea typeface="+mn-ea"/>
                <a:cs typeface="+mn-cs"/>
              </a:rPr>
              <a:t>d'organiser et de maintenir un équilibre entre les différent intervenant.</a:t>
            </a:r>
            <a:r>
              <a:rPr kumimoji="0" lang="fr-FR" sz="3800" b="0" i="0" u="none" strike="noStrike" kern="1200" cap="none" spc="0" normalizeH="0" baseline="0" noProof="0" dirty="0" smtClean="0">
                <a:ln>
                  <a:noFill/>
                </a:ln>
                <a:solidFill>
                  <a:schemeClr val="tx1">
                    <a:tint val="75000"/>
                  </a:schemeClr>
                </a:solidFill>
                <a:effectLst/>
                <a:uLnTx/>
                <a:uFillTx/>
                <a:latin typeface="+mn-lt"/>
                <a:ea typeface="+mn-ea"/>
                <a:cs typeface="+mn-cs"/>
              </a:rPr>
              <a:t/>
            </a:r>
            <a:br>
              <a:rPr kumimoji="0" lang="fr-FR" sz="3800" b="0" i="0"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fr-FR" sz="3100" b="1" i="0" u="sng" strike="noStrike" kern="1200" cap="none" spc="0" normalizeH="0" baseline="0" noProof="0" dirty="0" smtClean="0">
                <a:ln>
                  <a:noFill/>
                </a:ln>
                <a:solidFill>
                  <a:schemeClr val="accent6">
                    <a:lumMod val="75000"/>
                  </a:schemeClr>
                </a:solidFill>
                <a:effectLst/>
                <a:uLnTx/>
                <a:uFillTx/>
                <a:latin typeface="+mn-lt"/>
                <a:ea typeface="+mn-ea"/>
                <a:cs typeface="+mn-cs"/>
              </a:rPr>
              <a:t>3 -    des spécialistes dans le domaine: </a:t>
            </a:r>
            <a:r>
              <a:rPr kumimoji="0" lang="fr-FR" sz="3100" b="0" i="0" u="none" strike="noStrike" kern="1200" cap="none" spc="0" normalizeH="0" baseline="0" noProof="0" dirty="0" smtClean="0">
                <a:ln>
                  <a:noFill/>
                </a:ln>
                <a:solidFill>
                  <a:schemeClr val="tx1"/>
                </a:solidFill>
                <a:effectLst/>
                <a:uLnTx/>
                <a:uFillTx/>
                <a:latin typeface="+mn-lt"/>
                <a:ea typeface="+mn-ea"/>
                <a:cs typeface="+mn-cs"/>
              </a:rPr>
              <a:t>ils sont spécialisés dans le domaine de l'étude et ils sont ingénieurs, architectes, ….</a:t>
            </a:r>
            <a:r>
              <a:rPr kumimoji="0" lang="fr-FR" sz="3800" b="0" i="0" u="none" strike="noStrike" kern="1200" cap="none" spc="0" normalizeH="0" baseline="0" noProof="0" dirty="0" smtClean="0">
                <a:ln>
                  <a:noFill/>
                </a:ln>
                <a:solidFill>
                  <a:schemeClr val="tx1">
                    <a:tint val="75000"/>
                  </a:schemeClr>
                </a:solidFill>
                <a:effectLst/>
                <a:uLnTx/>
                <a:uFillTx/>
                <a:latin typeface="+mn-lt"/>
                <a:ea typeface="+mn-ea"/>
                <a:cs typeface="+mn-cs"/>
              </a:rPr>
              <a:t/>
            </a:r>
            <a:br>
              <a:rPr kumimoji="0" lang="fr-FR" sz="3800" b="0" i="0" u="none" strike="noStrike" kern="1200" cap="none" spc="0" normalizeH="0" baseline="0" noProof="0" dirty="0" smtClean="0">
                <a:ln>
                  <a:noFill/>
                </a:ln>
                <a:solidFill>
                  <a:schemeClr val="tx1">
                    <a:tint val="75000"/>
                  </a:schemeClr>
                </a:solidFill>
                <a:effectLst/>
                <a:uLnTx/>
                <a:uFillTx/>
                <a:latin typeface="+mn-lt"/>
                <a:ea typeface="+mn-ea"/>
                <a:cs typeface="+mn-cs"/>
              </a:rPr>
            </a:br>
            <a:r>
              <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rPr>
              <a:t/>
            </a:r>
            <a:br>
              <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rPr>
            </a:br>
            <a:endParaRPr kumimoji="0" lang="fr-F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endParaRPr lang="fr-FR" dirty="0"/>
          </a:p>
        </p:txBody>
      </p:sp>
      <p:sp>
        <p:nvSpPr>
          <p:cNvPr id="3" name="Sous-titre 2"/>
          <p:cNvSpPr>
            <a:spLocks noGrp="1"/>
          </p:cNvSpPr>
          <p:nvPr>
            <p:ph type="subTitle" idx="1"/>
          </p:nvPr>
        </p:nvSpPr>
        <p:spPr/>
        <p:txBody>
          <a:bodyPr/>
          <a:lstStyle/>
          <a:p>
            <a:endParaRPr lang="fr-FR"/>
          </a:p>
        </p:txBody>
      </p:sp>
      <p:pic>
        <p:nvPicPr>
          <p:cNvPr id="1026" name="Picture 2" descr="K:\verticalscape2_300[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Rectangle 4"/>
          <p:cNvSpPr/>
          <p:nvPr/>
        </p:nvSpPr>
        <p:spPr>
          <a:xfrm>
            <a:off x="500034" y="214290"/>
            <a:ext cx="8072494" cy="707886"/>
          </a:xfrm>
          <a:prstGeom prst="rect">
            <a:avLst/>
          </a:prstGeom>
        </p:spPr>
        <p:txBody>
          <a:bodyPr wrap="square">
            <a:spAutoFit/>
          </a:bodyPr>
          <a:lstStyle/>
          <a:p>
            <a:pPr algn="ctr"/>
            <a:r>
              <a:rPr lang="fr-FR" sz="2000" b="1" dirty="0" smtClean="0">
                <a:solidFill>
                  <a:srgbClr val="00B0F0"/>
                </a:solidFill>
                <a:latin typeface="Times New Roman" pitchFamily="18" charset="0"/>
                <a:cs typeface="Times New Roman" pitchFamily="18" charset="0"/>
              </a:rPr>
              <a:t> République Algérienne démocratique et populaire</a:t>
            </a:r>
          </a:p>
          <a:p>
            <a:pPr algn="ctr"/>
            <a:r>
              <a:rPr lang="fr-FR" sz="2000" b="1" dirty="0" smtClean="0">
                <a:solidFill>
                  <a:srgbClr val="00B0F0"/>
                </a:solidFill>
                <a:latin typeface="Times New Roman" pitchFamily="18" charset="0"/>
                <a:cs typeface="Times New Roman" pitchFamily="18" charset="0"/>
              </a:rPr>
              <a:t> Ministère de l’enseignement supérieur et de la recherche scientifique</a:t>
            </a:r>
          </a:p>
        </p:txBody>
      </p:sp>
      <p:sp>
        <p:nvSpPr>
          <p:cNvPr id="6" name="Rectangle 5"/>
          <p:cNvSpPr/>
          <p:nvPr/>
        </p:nvSpPr>
        <p:spPr>
          <a:xfrm>
            <a:off x="928662" y="1071546"/>
            <a:ext cx="7643866" cy="1323439"/>
          </a:xfrm>
          <a:prstGeom prst="rect">
            <a:avLst/>
          </a:prstGeom>
        </p:spPr>
        <p:txBody>
          <a:bodyPr wrap="square">
            <a:spAutoFit/>
          </a:bodyPr>
          <a:lstStyle/>
          <a:p>
            <a:pPr algn="ctr"/>
            <a:r>
              <a:rPr lang="fr-FR" sz="2000" b="1" dirty="0" smtClean="0">
                <a:latin typeface="Times New Roman" pitchFamily="18" charset="0"/>
                <a:cs typeface="Times New Roman" pitchFamily="18" charset="0"/>
              </a:rPr>
              <a:t>Université </a:t>
            </a:r>
            <a:r>
              <a:rPr lang="fr-FR" sz="2000" b="1" dirty="0" err="1" smtClean="0">
                <a:latin typeface="Times New Roman" pitchFamily="18" charset="0"/>
                <a:cs typeface="Times New Roman" pitchFamily="18" charset="0"/>
              </a:rPr>
              <a:t>Mantouri</a:t>
            </a:r>
            <a:r>
              <a:rPr lang="fr-FR" sz="2000" b="1" dirty="0" smtClean="0">
                <a:latin typeface="Times New Roman" pitchFamily="18" charset="0"/>
                <a:cs typeface="Times New Roman" pitchFamily="18" charset="0"/>
              </a:rPr>
              <a:t> – Constantine –</a:t>
            </a:r>
          </a:p>
          <a:p>
            <a:pPr algn="ctr"/>
            <a:r>
              <a:rPr lang="fr-FR" sz="2000" b="1" dirty="0" smtClean="0">
                <a:latin typeface="Times New Roman" pitchFamily="18" charset="0"/>
                <a:cs typeface="Times New Roman" pitchFamily="18" charset="0"/>
              </a:rPr>
              <a:t>      Faculté des science de la terre, de la géographie</a:t>
            </a:r>
          </a:p>
          <a:p>
            <a:pPr algn="ctr"/>
            <a:r>
              <a:rPr lang="fr-FR" sz="2000" b="1" dirty="0" smtClean="0">
                <a:latin typeface="Times New Roman" pitchFamily="18" charset="0"/>
                <a:cs typeface="Times New Roman" pitchFamily="18" charset="0"/>
              </a:rPr>
              <a:t>et de l′aménagement du territoire</a:t>
            </a:r>
          </a:p>
          <a:p>
            <a:pPr algn="ctr"/>
            <a:r>
              <a:rPr lang="fr-FR" sz="2000" b="1" dirty="0" smtClean="0">
                <a:latin typeface="Times New Roman" pitchFamily="18" charset="0"/>
                <a:cs typeface="Times New Roman" pitchFamily="18" charset="0"/>
              </a:rPr>
              <a:t>Département de Gestion et technique Urbain</a:t>
            </a:r>
            <a:endParaRPr lang="fr-FR" sz="2000" b="1" dirty="0"/>
          </a:p>
        </p:txBody>
      </p:sp>
      <p:sp>
        <p:nvSpPr>
          <p:cNvPr id="7" name="Rectangle 6"/>
          <p:cNvSpPr/>
          <p:nvPr/>
        </p:nvSpPr>
        <p:spPr>
          <a:xfrm>
            <a:off x="2857488" y="2643182"/>
            <a:ext cx="3286148" cy="707886"/>
          </a:xfrm>
          <a:prstGeom prst="rect">
            <a:avLst/>
          </a:prstGeom>
        </p:spPr>
        <p:txBody>
          <a:bodyPr wrap="square">
            <a:spAutoFit/>
          </a:bodyPr>
          <a:lstStyle/>
          <a:p>
            <a:pPr algn="ctr"/>
            <a:r>
              <a:rPr lang="fr-FR" sz="40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139700">
                    <a:schemeClr val="accent2">
                      <a:satMod val="175000"/>
                      <a:alpha val="40000"/>
                    </a:schemeClr>
                  </a:glow>
                  <a:outerShdw blurRad="50800" dist="39000" dir="5460000" algn="tl">
                    <a:srgbClr val="000000">
                      <a:alpha val="38000"/>
                    </a:srgbClr>
                  </a:outerShdw>
                </a:effectLst>
                <a:latin typeface="Lucida Calligraphy" pitchFamily="66" charset="0"/>
              </a:rPr>
              <a:t>Thème</a:t>
            </a:r>
            <a:r>
              <a:rPr lang="fr-FR" sz="4000" b="1" u="sng"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Lucida Calligraphy" pitchFamily="66" charset="0"/>
              </a:rPr>
              <a:t>:</a:t>
            </a:r>
            <a:endParaRPr lang="fr-FR" sz="4000" b="1" u="sng"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Lucida Calligraphy" pitchFamily="66" charset="0"/>
            </a:endParaRPr>
          </a:p>
        </p:txBody>
      </p:sp>
      <p:sp>
        <p:nvSpPr>
          <p:cNvPr id="8" name="Rectangle 7"/>
          <p:cNvSpPr/>
          <p:nvPr/>
        </p:nvSpPr>
        <p:spPr>
          <a:xfrm>
            <a:off x="1214414" y="3244334"/>
            <a:ext cx="6286544" cy="1015663"/>
          </a:xfrm>
          <a:prstGeom prst="rect">
            <a:avLst/>
          </a:prstGeom>
        </p:spPr>
        <p:txBody>
          <a:bodyPr wrap="square">
            <a:spAutoFit/>
          </a:bodyPr>
          <a:lstStyle/>
          <a:p>
            <a:pPr algn="ctr"/>
            <a:r>
              <a:rPr lang="fr-FR" sz="6000" b="1" cap="all" dirty="0" smtClean="0">
                <a:ln/>
                <a:solidFill>
                  <a:srgbClr val="00B0F0"/>
                </a:solidFill>
                <a:effectLst>
                  <a:glow rad="1397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rPr>
              <a:t>Projet urbain</a:t>
            </a:r>
            <a:endParaRPr lang="fr-FR" sz="6000" b="1" cap="all" dirty="0">
              <a:ln/>
              <a:solidFill>
                <a:srgbClr val="00B0F0"/>
              </a:solidFill>
              <a:effectLst>
                <a:glow rad="139700">
                  <a:schemeClr val="accent1">
                    <a:satMod val="175000"/>
                    <a:alpha val="40000"/>
                  </a:schemeClr>
                </a:glow>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
        <p:nvSpPr>
          <p:cNvPr id="9" name="Rectangle 8"/>
          <p:cNvSpPr/>
          <p:nvPr/>
        </p:nvSpPr>
        <p:spPr>
          <a:xfrm>
            <a:off x="357159" y="4429132"/>
            <a:ext cx="2143139" cy="523220"/>
          </a:xfrm>
          <a:prstGeom prst="rect">
            <a:avLst/>
          </a:prstGeom>
        </p:spPr>
        <p:txBody>
          <a:bodyPr wrap="square">
            <a:spAutoFit/>
          </a:bodyPr>
          <a:lstStyle/>
          <a:p>
            <a:r>
              <a:rPr lang="fr-FR" sz="2800" b="1" i="1" u="sng" dirty="0" smtClean="0">
                <a:solidFill>
                  <a:srgbClr val="0070C0"/>
                </a:solidFill>
              </a:rPr>
              <a:t>Réaliser par</a:t>
            </a:r>
            <a:r>
              <a:rPr lang="fr-FR" sz="2800" b="1" i="1" dirty="0" smtClean="0">
                <a:solidFill>
                  <a:srgbClr val="0070C0"/>
                </a:solidFill>
              </a:rPr>
              <a:t>:</a:t>
            </a:r>
          </a:p>
        </p:txBody>
      </p:sp>
      <p:sp>
        <p:nvSpPr>
          <p:cNvPr id="10" name="Rectangle 9"/>
          <p:cNvSpPr/>
          <p:nvPr/>
        </p:nvSpPr>
        <p:spPr>
          <a:xfrm>
            <a:off x="6715140" y="4357694"/>
            <a:ext cx="2071702" cy="523220"/>
          </a:xfrm>
          <a:prstGeom prst="rect">
            <a:avLst/>
          </a:prstGeom>
        </p:spPr>
        <p:txBody>
          <a:bodyPr wrap="square">
            <a:spAutoFit/>
          </a:bodyPr>
          <a:lstStyle/>
          <a:p>
            <a:r>
              <a:rPr lang="fr-FR" sz="2800" b="1" i="1" u="sng" dirty="0" smtClean="0">
                <a:solidFill>
                  <a:srgbClr val="0070C0"/>
                </a:solidFill>
              </a:rPr>
              <a:t>Dirigé par:</a:t>
            </a:r>
          </a:p>
        </p:txBody>
      </p:sp>
      <p:sp>
        <p:nvSpPr>
          <p:cNvPr id="11" name="Rectangle 10"/>
          <p:cNvSpPr/>
          <p:nvPr/>
        </p:nvSpPr>
        <p:spPr>
          <a:xfrm>
            <a:off x="285720" y="5000637"/>
            <a:ext cx="2857520" cy="830997"/>
          </a:xfrm>
          <a:prstGeom prst="rect">
            <a:avLst/>
          </a:prstGeom>
        </p:spPr>
        <p:txBody>
          <a:bodyPr wrap="square">
            <a:spAutoFit/>
          </a:bodyPr>
          <a:lstStyle/>
          <a:p>
            <a:r>
              <a:rPr lang="fr-F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*GHITI KHADIDJA.</a:t>
            </a:r>
          </a:p>
          <a:p>
            <a:r>
              <a:rPr lang="fr-FR"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*CHORFI KHAOULA.</a:t>
            </a:r>
            <a:endParaRPr lang="fr-FR"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12" name="Rectangle 11"/>
          <p:cNvSpPr/>
          <p:nvPr/>
        </p:nvSpPr>
        <p:spPr>
          <a:xfrm>
            <a:off x="6357950" y="5000636"/>
            <a:ext cx="2571768" cy="523220"/>
          </a:xfrm>
          <a:prstGeom prst="rect">
            <a:avLst/>
          </a:prstGeom>
        </p:spPr>
        <p:txBody>
          <a:bodyPr wrap="square">
            <a:spAutoFit/>
          </a:bodyPr>
          <a:lstStyle/>
          <a:p>
            <a:pPr lvl="0" fontAlgn="base">
              <a:spcBef>
                <a:spcPct val="0"/>
              </a:spcBef>
              <a:spcAft>
                <a:spcPct val="0"/>
              </a:spcAft>
            </a:pPr>
            <a:r>
              <a:rPr lang="fr-F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Calibri" pitchFamily="34" charset="0"/>
                <a:ea typeface="Calibri" pitchFamily="34" charset="0"/>
                <a:cs typeface="Arial" pitchFamily="34" charset="0"/>
              </a:rPr>
              <a:t>*Mr. REDJAL.</a:t>
            </a:r>
            <a:endParaRPr lang="fr-FR"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Arial" pitchFamily="34" charset="0"/>
              <a:cs typeface="Arial" pitchFamily="34" charset="0"/>
            </a:endParaRPr>
          </a:p>
        </p:txBody>
      </p:sp>
      <p:sp>
        <p:nvSpPr>
          <p:cNvPr id="13" name="Ruban vers le haut 12"/>
          <p:cNvSpPr/>
          <p:nvPr/>
        </p:nvSpPr>
        <p:spPr>
          <a:xfrm>
            <a:off x="1928794" y="6072206"/>
            <a:ext cx="5429288" cy="785794"/>
          </a:xfrm>
          <a:prstGeom prst="ribbon2">
            <a:avLst/>
          </a:prstGeom>
        </p:spPr>
        <p:style>
          <a:lnRef idx="1">
            <a:schemeClr val="accent5"/>
          </a:lnRef>
          <a:fillRef idx="2">
            <a:schemeClr val="accent5"/>
          </a:fillRef>
          <a:effectRef idx="1">
            <a:schemeClr val="accent5"/>
          </a:effectRef>
          <a:fontRef idx="minor">
            <a:schemeClr val="dk1"/>
          </a:fontRef>
        </p:style>
        <p:txBody>
          <a:bodyPr rtlCol="0" anchor="ctr">
            <a:scene3d>
              <a:camera prst="orthographicFront"/>
              <a:lightRig rig="flat" dir="tl"/>
            </a:scene3d>
            <a:sp3d contourW="19050" prstMaterial="clear">
              <a:bevelT w="50800" h="50800"/>
              <a:contourClr>
                <a:schemeClr val="accent5">
                  <a:tint val="70000"/>
                  <a:satMod val="180000"/>
                  <a:alpha val="70000"/>
                </a:schemeClr>
              </a:contourClr>
            </a:sp3d>
          </a:bodyPr>
          <a:lstStyle/>
          <a:p>
            <a:pPr algn="ctr"/>
            <a:r>
              <a:rPr lang="fr-FR" b="1" dirty="0" smtClean="0">
                <a:ln/>
                <a:solidFill>
                  <a:srgbClr val="00B0F0"/>
                </a:solidFill>
              </a:rPr>
              <a:t>Année scolaire : 2011-2012</a:t>
            </a:r>
            <a:endParaRPr lang="fr-FR" b="1" dirty="0">
              <a:ln/>
              <a:solidFill>
                <a:srgbClr val="00B0F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p:txBody>
          <a:bodyPr/>
          <a:lstStyle/>
          <a:p>
            <a:endParaRPr lang="fr-FR"/>
          </a:p>
        </p:txBody>
      </p:sp>
      <p:sp>
        <p:nvSpPr>
          <p:cNvPr id="7" name="Titre 6"/>
          <p:cNvSpPr>
            <a:spLocks noGrp="1"/>
          </p:cNvSpPr>
          <p:nvPr>
            <p:ph type="ctrTitle"/>
          </p:nvPr>
        </p:nvSpPr>
        <p:spPr/>
        <p:txBody>
          <a:bodyPr/>
          <a:lstStyle/>
          <a:p>
            <a:endParaRPr lang="fr-FR"/>
          </a:p>
        </p:txBody>
      </p:sp>
      <p:pic>
        <p:nvPicPr>
          <p:cNvPr id="8" name="Image 7" descr="4850768036_9035f5d415_b[1].jpg"/>
          <p:cNvPicPr>
            <a:picLocks noChangeAspect="1"/>
          </p:cNvPicPr>
          <p:nvPr/>
        </p:nvPicPr>
        <p:blipFill>
          <a:blip r:embed="rId2"/>
          <a:stretch>
            <a:fillRect/>
          </a:stretch>
        </p:blipFill>
        <p:spPr>
          <a:xfrm>
            <a:off x="-1" y="0"/>
            <a:ext cx="9157447" cy="6858000"/>
          </a:xfrm>
          <a:prstGeom prst="rect">
            <a:avLst/>
          </a:prstGeom>
        </p:spPr>
      </p:pic>
      <p:sp>
        <p:nvSpPr>
          <p:cNvPr id="9" name="Titre 3"/>
          <p:cNvSpPr txBox="1">
            <a:spLocks/>
          </p:cNvSpPr>
          <p:nvPr/>
        </p:nvSpPr>
        <p:spPr>
          <a:xfrm>
            <a:off x="685800" y="285728"/>
            <a:ext cx="7772400" cy="785818"/>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scene3d>
              <a:camera prst="orthographicFront"/>
              <a:lightRig rig="soft" dir="t">
                <a:rot lat="0" lon="0" rev="10800000"/>
              </a:lightRig>
            </a:scene3d>
            <a:sp3d>
              <a:bevelT w="27940" h="12700"/>
              <a:contourClr>
                <a:srgbClr val="DDDDDD"/>
              </a:contourClr>
            </a:sp3d>
          </a:bodyPr>
          <a:lstStyle/>
          <a:p>
            <a:pPr lvl="0" algn="ctr">
              <a:spcBef>
                <a:spcPct val="0"/>
              </a:spcBef>
              <a:defRPr/>
            </a:pPr>
            <a:r>
              <a:rPr lang="fr-FR" sz="3200" b="1" u="sng" spc="150" dirty="0" smtClean="0">
                <a:ln w="11430"/>
                <a:solidFill>
                  <a:schemeClr val="accent3"/>
                </a:solidFill>
                <a:effectLst>
                  <a:outerShdw blurRad="25400" algn="tl" rotWithShape="0">
                    <a:srgbClr val="000000">
                      <a:alpha val="43000"/>
                    </a:srgbClr>
                  </a:outerShdw>
                </a:effectLst>
              </a:rPr>
              <a:t>Quelques</a:t>
            </a:r>
            <a:r>
              <a:rPr kumimoji="0" lang="fr-FR"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 objectifs d’un projet urbain :</a:t>
            </a:r>
            <a:br>
              <a:rPr kumimoji="0" lang="fr-FR"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br>
            <a:endParaRPr kumimoji="0" lang="fr-FR" sz="3200" b="1" i="0" u="sng" strike="noStrike" kern="1200" spc="150" normalizeH="0" baseline="0" noProof="0" dirty="0">
              <a:ln w="11430"/>
              <a:solidFill>
                <a:schemeClr val="accent3"/>
              </a:solidFill>
              <a:effectLst>
                <a:outerShdw blurRad="25400" algn="tl" rotWithShape="0">
                  <a:srgbClr val="000000">
                    <a:alpha val="43000"/>
                  </a:srgbClr>
                </a:outerShdw>
              </a:effectLst>
              <a:uLnTx/>
              <a:uFillTx/>
              <a:latin typeface="+mn-lt"/>
              <a:ea typeface="+mn-ea"/>
              <a:cs typeface="+mn-cs"/>
            </a:endParaRPr>
          </a:p>
        </p:txBody>
      </p:sp>
      <p:sp>
        <p:nvSpPr>
          <p:cNvPr id="10" name="Sous-titre 4"/>
          <p:cNvSpPr txBox="1">
            <a:spLocks/>
          </p:cNvSpPr>
          <p:nvPr/>
        </p:nvSpPr>
        <p:spPr>
          <a:xfrm>
            <a:off x="500034" y="1142984"/>
            <a:ext cx="8001056" cy="5429288"/>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chemeClr val="accent6">
                    <a:lumMod val="75000"/>
                  </a:schemeClr>
                </a:solidFill>
                <a:effectLst/>
                <a:uLnTx/>
                <a:uFillTx/>
                <a:latin typeface="+mn-lt"/>
                <a:ea typeface="+mn-ea"/>
                <a:cs typeface="+mn-cs"/>
              </a:rPr>
              <a:t>1-</a:t>
            </a:r>
            <a:r>
              <a:rPr kumimoji="0" lang="fr-FR" sz="2800" b="0" i="0" u="none" strike="noStrike" kern="1200" cap="none" spc="0" normalizeH="0" baseline="0" noProof="0" dirty="0" smtClean="0">
                <a:ln>
                  <a:noFill/>
                </a:ln>
                <a:solidFill>
                  <a:schemeClr val="tx1"/>
                </a:solidFill>
                <a:effectLst/>
                <a:uLnTx/>
                <a:uFillTx/>
                <a:latin typeface="+mn-lt"/>
                <a:ea typeface="+mn-ea"/>
                <a:cs typeface="+mn-cs"/>
              </a:rPr>
              <a:t>Renouveler et valoriser le cœur de la ville et ses grands quartiers, tout en créant de nouveaux espaces à vivre sur des secteurs à enjeux.</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chemeClr val="accent6">
                    <a:lumMod val="75000"/>
                  </a:schemeClr>
                </a:solidFill>
                <a:effectLst/>
                <a:uLnTx/>
                <a:uFillTx/>
                <a:latin typeface="+mn-lt"/>
                <a:ea typeface="+mn-ea"/>
                <a:cs typeface="+mn-cs"/>
              </a:rPr>
              <a:t>2-</a:t>
            </a:r>
            <a:r>
              <a:rPr kumimoji="0" lang="fr-FR" sz="2800" b="0" i="0" u="none" strike="noStrike" kern="1200" cap="none" spc="0" normalizeH="0" baseline="0" noProof="0" dirty="0" smtClean="0">
                <a:ln>
                  <a:noFill/>
                </a:ln>
                <a:solidFill>
                  <a:schemeClr val="tx1"/>
                </a:solidFill>
                <a:effectLst/>
                <a:uLnTx/>
                <a:uFillTx/>
                <a:latin typeface="+mn-lt"/>
                <a:ea typeface="+mn-ea"/>
                <a:cs typeface="+mn-cs"/>
              </a:rPr>
              <a:t>Pour suivre la solidarité et la cohésion sociale autour d’équipements publics.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chemeClr val="accent6">
                    <a:lumMod val="75000"/>
                  </a:schemeClr>
                </a:solidFill>
                <a:effectLst/>
                <a:uLnTx/>
                <a:uFillTx/>
                <a:latin typeface="+mn-lt"/>
                <a:ea typeface="+mn-ea"/>
                <a:cs typeface="+mn-cs"/>
              </a:rPr>
              <a:t>3-</a:t>
            </a:r>
            <a:r>
              <a:rPr kumimoji="0" lang="fr-FR" sz="2800" b="0" i="0" u="none" strike="noStrike" kern="1200" cap="none" spc="0" normalizeH="0" baseline="0" noProof="0" dirty="0" smtClean="0">
                <a:ln>
                  <a:noFill/>
                </a:ln>
                <a:solidFill>
                  <a:schemeClr val="tx1"/>
                </a:solidFill>
                <a:effectLst/>
                <a:uLnTx/>
                <a:uFillTx/>
                <a:latin typeface="+mn-lt"/>
                <a:ea typeface="+mn-ea"/>
                <a:cs typeface="+mn-cs"/>
              </a:rPr>
              <a:t>Equilibrer  et diversifier l’habitat.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chemeClr val="accent6">
                    <a:lumMod val="75000"/>
                  </a:schemeClr>
                </a:solidFill>
                <a:effectLst/>
                <a:uLnTx/>
                <a:uFillTx/>
                <a:latin typeface="+mn-lt"/>
                <a:ea typeface="+mn-ea"/>
                <a:cs typeface="+mn-cs"/>
              </a:rPr>
              <a:t>4-</a:t>
            </a:r>
            <a:r>
              <a:rPr kumimoji="0" lang="fr-FR" sz="2800" b="0" i="0" u="none" strike="noStrike" kern="1200" cap="none" spc="0" normalizeH="0" baseline="0" noProof="0" dirty="0" smtClean="0">
                <a:ln>
                  <a:noFill/>
                </a:ln>
                <a:solidFill>
                  <a:schemeClr val="tx1"/>
                </a:solidFill>
                <a:effectLst/>
                <a:uLnTx/>
                <a:uFillTx/>
                <a:latin typeface="+mn-lt"/>
                <a:ea typeface="+mn-ea"/>
                <a:cs typeface="+mn-cs"/>
              </a:rPr>
              <a:t>Diffuser la nature et les espaces vert.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2800" b="1" i="0" u="none" strike="noStrike" kern="1200" cap="none" spc="0" normalizeH="0" baseline="0" noProof="0" dirty="0" smtClean="0">
                <a:ln>
                  <a:noFill/>
                </a:ln>
                <a:solidFill>
                  <a:schemeClr val="accent6">
                    <a:lumMod val="75000"/>
                  </a:schemeClr>
                </a:solidFill>
                <a:effectLst/>
                <a:uLnTx/>
                <a:uFillTx/>
                <a:latin typeface="+mn-lt"/>
                <a:ea typeface="+mn-ea"/>
                <a:cs typeface="+mn-cs"/>
              </a:rPr>
              <a:t>5-</a:t>
            </a:r>
            <a:r>
              <a:rPr kumimoji="0" lang="fr-FR" sz="2800" b="0" i="0" u="none" strike="noStrike" kern="1200" cap="none" spc="0" normalizeH="0" baseline="0" noProof="0" dirty="0" smtClean="0">
                <a:ln>
                  <a:noFill/>
                </a:ln>
                <a:solidFill>
                  <a:schemeClr val="tx1"/>
                </a:solidFill>
                <a:effectLst/>
                <a:uLnTx/>
                <a:uFillTx/>
                <a:latin typeface="+mn-lt"/>
                <a:ea typeface="+mn-ea"/>
                <a:cs typeface="+mn-cs"/>
              </a:rPr>
              <a:t>Requalifier les entrées de ville.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ctrTitle"/>
          </p:nvPr>
        </p:nvSpPr>
        <p:spPr/>
        <p:txBody>
          <a:bodyPr/>
          <a:lstStyle/>
          <a:p>
            <a:endParaRPr lang="fr-FR"/>
          </a:p>
        </p:txBody>
      </p:sp>
      <p:sp>
        <p:nvSpPr>
          <p:cNvPr id="5" name="Sous-titre 4"/>
          <p:cNvSpPr>
            <a:spLocks noGrp="1"/>
          </p:cNvSpPr>
          <p:nvPr>
            <p:ph type="subTitle" idx="1"/>
          </p:nvPr>
        </p:nvSpPr>
        <p:spPr/>
        <p:txBody>
          <a:bodyPr/>
          <a:lstStyle/>
          <a:p>
            <a:endParaRPr lang="fr-FR"/>
          </a:p>
        </p:txBody>
      </p:sp>
      <p:pic>
        <p:nvPicPr>
          <p:cNvPr id="6" name="Image 5" descr="4850768036_9035f5d415_b[1].jpg"/>
          <p:cNvPicPr>
            <a:picLocks noChangeAspect="1"/>
          </p:cNvPicPr>
          <p:nvPr/>
        </p:nvPicPr>
        <p:blipFill>
          <a:blip r:embed="rId2"/>
          <a:stretch>
            <a:fillRect/>
          </a:stretch>
        </p:blipFill>
        <p:spPr>
          <a:xfrm>
            <a:off x="0" y="10070"/>
            <a:ext cx="9144000" cy="6847930"/>
          </a:xfrm>
          <a:prstGeom prst="rect">
            <a:avLst/>
          </a:prstGeom>
          <a:ln>
            <a:noFill/>
          </a:ln>
          <a:effectLst>
            <a:outerShdw blurRad="190500" algn="tl" rotWithShape="0">
              <a:srgbClr val="000000">
                <a:alpha val="70000"/>
              </a:srgbClr>
            </a:outerShdw>
          </a:effectLst>
        </p:spPr>
      </p:pic>
      <p:sp>
        <p:nvSpPr>
          <p:cNvPr id="7" name="Titre 1"/>
          <p:cNvSpPr txBox="1">
            <a:spLocks/>
          </p:cNvSpPr>
          <p:nvPr/>
        </p:nvSpPr>
        <p:spPr>
          <a:xfrm>
            <a:off x="714348" y="0"/>
            <a:ext cx="7772400" cy="1071546"/>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rmAutofit fontScale="82500" lnSpcReduction="20000"/>
            <a:scene3d>
              <a:camera prst="orthographicFront"/>
              <a:lightRig rig="soft" dir="t">
                <a:rot lat="0" lon="0" rev="10800000"/>
              </a:lightRig>
            </a:scene3d>
            <a:sp3d>
              <a:bevelT w="27940" h="12700"/>
              <a:contourClr>
                <a:srgbClr val="DDDDDD"/>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Les phases d’un projet urbain :</a:t>
            </a:r>
            <a:br>
              <a:rPr kumimoji="0" lang="fr-FR" sz="44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br>
            <a:endParaRPr kumimoji="0" lang="fr-FR" sz="4400" b="1" i="0" u="sng" strike="noStrike" kern="1200" spc="150" normalizeH="0" baseline="0" noProof="0" dirty="0">
              <a:ln w="11430"/>
              <a:solidFill>
                <a:schemeClr val="accent3"/>
              </a:solidFill>
              <a:effectLst>
                <a:outerShdw blurRad="25400" algn="tl" rotWithShape="0">
                  <a:srgbClr val="000000">
                    <a:alpha val="43000"/>
                  </a:srgbClr>
                </a:outerShdw>
              </a:effectLst>
              <a:uLnTx/>
              <a:uFillTx/>
              <a:latin typeface="+mn-lt"/>
              <a:ea typeface="+mn-ea"/>
              <a:cs typeface="+mn-cs"/>
            </a:endParaRPr>
          </a:p>
        </p:txBody>
      </p:sp>
      <p:sp>
        <p:nvSpPr>
          <p:cNvPr id="8" name="Sous-titre 2"/>
          <p:cNvSpPr txBox="1">
            <a:spLocks/>
          </p:cNvSpPr>
          <p:nvPr/>
        </p:nvSpPr>
        <p:spPr>
          <a:xfrm>
            <a:off x="714348" y="1285860"/>
            <a:ext cx="7858180" cy="5357850"/>
          </a:xfrm>
          <a:prstGeom prst="rect">
            <a:avLst/>
          </a:prstGeom>
        </p:spPr>
        <p:txBody>
          <a:bodyPr vert="horz" lIns="91440" tIns="45720" rIns="91440" bIns="45720" rtlCol="0">
            <a:normAutofit fontScale="47500" lnSpcReduction="2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600" b="0" i="0" u="none" strike="noStrike" kern="1200" cap="none" spc="0" normalizeH="0" baseline="0" noProof="0" dirty="0" smtClean="0">
                <a:ln>
                  <a:noFill/>
                </a:ln>
                <a:solidFill>
                  <a:schemeClr val="tx1"/>
                </a:solidFill>
                <a:effectLst/>
                <a:uLnTx/>
                <a:uFillTx/>
                <a:latin typeface="+mn-lt"/>
                <a:ea typeface="+mn-ea"/>
                <a:cs typeface="+mn-cs"/>
              </a:rPr>
              <a:t>L’élaboration des projets urbains passe par deux phases:</a:t>
            </a:r>
            <a:endParaRPr kumimoji="0" lang="fr-FR" sz="3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sng"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fr-FR" sz="3800" b="1" i="0" u="sng" strike="noStrike" kern="1200" cap="none" spc="0" normalizeH="0" baseline="0" noProof="0" dirty="0" smtClean="0">
                <a:ln>
                  <a:noFill/>
                </a:ln>
                <a:solidFill>
                  <a:schemeClr val="accent6">
                    <a:lumMod val="75000"/>
                  </a:schemeClr>
                </a:solidFill>
                <a:effectLst/>
                <a:uLnTx/>
                <a:uFillTx/>
                <a:latin typeface="+mn-lt"/>
                <a:ea typeface="+mn-ea"/>
                <a:cs typeface="+mn-cs"/>
              </a:rPr>
              <a:t>-LA PREMIERE PHASE :</a:t>
            </a:r>
            <a:endParaRPr kumimoji="0" lang="fr-FR" sz="3200" b="1" i="0" u="sng" strike="noStrike" kern="1200" cap="none" spc="0" normalizeH="0" baseline="0" noProof="0" dirty="0" smtClean="0">
              <a:ln>
                <a:noFill/>
              </a:ln>
              <a:solidFill>
                <a:schemeClr val="accent6">
                  <a:lumMod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4200" b="0" i="0" u="none" strike="noStrike" kern="1200" cap="none" spc="0" normalizeH="0" baseline="0" noProof="0" dirty="0" smtClean="0">
                <a:ln>
                  <a:noFill/>
                </a:ln>
                <a:solidFill>
                  <a:schemeClr val="tx1"/>
                </a:solidFill>
                <a:effectLst/>
                <a:uLnTx/>
                <a:uFillTx/>
                <a:latin typeface="+mn-lt"/>
                <a:ea typeface="+mn-ea"/>
                <a:cs typeface="+mn-cs"/>
              </a:rPr>
              <a:t>Cette phase nécessite :</a:t>
            </a:r>
          </a:p>
          <a:p>
            <a:pPr>
              <a:spcBef>
                <a:spcPct val="20000"/>
              </a:spcBef>
              <a:buFont typeface="Wingdings" pitchFamily="2" charset="2"/>
              <a:buChar char="v"/>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 L’analyse du territoire et de ses potentialités </a:t>
            </a:r>
          </a:p>
          <a:p>
            <a:pPr marL="0" marR="0" lvl="0" indent="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fr-FR" sz="4200" b="0" i="0" u="none" strike="noStrike" kern="1200" cap="none" spc="0" normalizeH="0" baseline="0" noProof="0" dirty="0" smtClean="0">
                <a:ln>
                  <a:noFill/>
                </a:ln>
                <a:solidFill>
                  <a:schemeClr val="tx1"/>
                </a:solidFill>
                <a:effectLst/>
                <a:uLnTx/>
                <a:uFillTx/>
                <a:latin typeface="+mn-lt"/>
                <a:ea typeface="+mn-ea"/>
                <a:cs typeface="+mn-cs"/>
              </a:rPr>
              <a:t>L’étude spatiale de l’aire d’étude </a:t>
            </a:r>
          </a:p>
          <a:p>
            <a:pPr marL="0" marR="0" lvl="0" indent="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fr-FR" sz="4200" b="0" i="0" u="none" strike="noStrike" kern="1200" cap="none" spc="0" normalizeH="0" baseline="0" noProof="0" dirty="0" smtClean="0">
                <a:ln>
                  <a:noFill/>
                </a:ln>
                <a:solidFill>
                  <a:schemeClr val="tx1"/>
                </a:solidFill>
                <a:effectLst/>
                <a:uLnTx/>
                <a:uFillTx/>
                <a:latin typeface="+mn-lt"/>
                <a:ea typeface="+mn-ea"/>
                <a:cs typeface="+mn-cs"/>
              </a:rPr>
              <a:t>La détermination des dysfonctionnements et des possibilités de             renforcements des éléments d’attraits sociaux et économiques de la ville.</a:t>
            </a:r>
          </a:p>
          <a:p>
            <a:pPr marL="0" marR="0" lvl="0" indent="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fr-FR" sz="4200" b="0" i="0" u="none" strike="noStrike" kern="1200" cap="none" spc="0" normalizeH="0" baseline="0" noProof="0" dirty="0" smtClean="0">
                <a:ln>
                  <a:noFill/>
                </a:ln>
                <a:solidFill>
                  <a:schemeClr val="tx1"/>
                </a:solidFill>
                <a:effectLst/>
                <a:uLnTx/>
                <a:uFillTx/>
                <a:latin typeface="+mn-lt"/>
                <a:ea typeface="+mn-ea"/>
                <a:cs typeface="+mn-cs"/>
              </a:rPr>
              <a:t>L’analyse des composants et des potentialités de chaque  centre urbain</a:t>
            </a:r>
            <a:endParaRPr kumimoji="0" lang="fr-FR" sz="3200" b="0"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sng" strike="noStrike" kern="1200" cap="none" spc="0" normalizeH="0" baseline="0" noProof="0" dirty="0" smtClean="0">
                <a:ln>
                  <a:noFill/>
                </a:ln>
                <a:solidFill>
                  <a:schemeClr val="accent6">
                    <a:lumMod val="75000"/>
                  </a:schemeClr>
                </a:solidFill>
                <a:effectLst/>
                <a:uLnTx/>
                <a:uFillTx/>
                <a:latin typeface="+mn-lt"/>
                <a:ea typeface="+mn-ea"/>
                <a:cs typeface="+mn-cs"/>
              </a:rPr>
              <a:t>       </a:t>
            </a:r>
            <a:r>
              <a:rPr kumimoji="0" lang="fr-FR" sz="3800" b="1" i="0" u="sng" strike="noStrike" kern="1200" cap="none" spc="0" normalizeH="0" baseline="0" noProof="0" dirty="0" smtClean="0">
                <a:ln>
                  <a:noFill/>
                </a:ln>
                <a:solidFill>
                  <a:schemeClr val="accent6">
                    <a:lumMod val="75000"/>
                  </a:schemeClr>
                </a:solidFill>
                <a:effectLst/>
                <a:uLnTx/>
                <a:uFillTx/>
                <a:latin typeface="+mn-lt"/>
                <a:ea typeface="+mn-ea"/>
                <a:cs typeface="+mn-cs"/>
              </a:rPr>
              <a:t>-LA DEUXIEME PHASE:</a:t>
            </a:r>
            <a:endParaRPr kumimoji="0" lang="fr-FR" sz="3200" b="1" i="0" u="sng" strike="noStrike" kern="1200" cap="none" spc="0" normalizeH="0" baseline="0" noProof="0" dirty="0" smtClean="0">
              <a:ln>
                <a:noFill/>
              </a:ln>
              <a:solidFill>
                <a:schemeClr val="accent6">
                  <a:lumMod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La requalification de la ville comme composante capitale de la promotion économique et sociale, et de l’orientation de la mobilité sociale.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La réflexion à des actions d’accompagnement à la croissance      démographique pour faire d’elle un élément moteur de l’économie des agglomérations urbaines.</a:t>
            </a:r>
          </a:p>
          <a:p>
            <a:pPr marL="0" marR="0" lvl="0" indent="0" algn="l" defTabSz="914400" rtl="0" eaLnBrk="1" fontAlgn="auto" latinLnBrk="0" hangingPunct="1">
              <a:lnSpc>
                <a:spcPct val="100000"/>
              </a:lnSpc>
              <a:spcBef>
                <a:spcPct val="20000"/>
              </a:spcBef>
              <a:spcAft>
                <a:spcPts val="0"/>
              </a:spcAft>
              <a:buClrTx/>
              <a:buSzTx/>
              <a:buFont typeface="Wingdings" pitchFamily="2" charset="2"/>
              <a:buChar char="v"/>
              <a:tabLst/>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La transformation de la ville en un espace de développement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et de diffusion des nouvelles technologies.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800" b="0"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3"/>
          <p:cNvSpPr>
            <a:spLocks noGrp="1"/>
          </p:cNvSpPr>
          <p:nvPr>
            <p:ph type="subTitle" idx="1"/>
          </p:nvPr>
        </p:nvSpPr>
        <p:spPr/>
        <p:txBody>
          <a:bodyPr/>
          <a:lstStyle/>
          <a:p>
            <a:endParaRPr lang="fr-FR"/>
          </a:p>
        </p:txBody>
      </p:sp>
      <p:sp>
        <p:nvSpPr>
          <p:cNvPr id="5" name="Titre 4"/>
          <p:cNvSpPr>
            <a:spLocks noGrp="1"/>
          </p:cNvSpPr>
          <p:nvPr>
            <p:ph type="ctrTitle"/>
          </p:nvPr>
        </p:nvSpPr>
        <p:spPr/>
        <p:txBody>
          <a:bodyPr/>
          <a:lstStyle/>
          <a:p>
            <a:endParaRPr lang="fr-FR"/>
          </a:p>
        </p:txBody>
      </p:sp>
      <p:pic>
        <p:nvPicPr>
          <p:cNvPr id="6" name="Image 5" descr="4850768036_9035f5d415_b[1].jpg"/>
          <p:cNvPicPr>
            <a:picLocks noChangeAspect="1"/>
          </p:cNvPicPr>
          <p:nvPr/>
        </p:nvPicPr>
        <p:blipFill>
          <a:blip r:embed="rId2"/>
          <a:stretch>
            <a:fillRect/>
          </a:stretch>
        </p:blipFill>
        <p:spPr>
          <a:xfrm>
            <a:off x="0" y="0"/>
            <a:ext cx="9144000" cy="6847930"/>
          </a:xfrm>
          <a:prstGeom prst="rect">
            <a:avLst/>
          </a:prstGeom>
        </p:spPr>
      </p:pic>
      <p:sp>
        <p:nvSpPr>
          <p:cNvPr id="7" name="Titre 1"/>
          <p:cNvSpPr txBox="1">
            <a:spLocks/>
          </p:cNvSpPr>
          <p:nvPr/>
        </p:nvSpPr>
        <p:spPr>
          <a:xfrm>
            <a:off x="642910" y="500042"/>
            <a:ext cx="7772400" cy="785818"/>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1">
            <a:schemeClr val="accent6"/>
          </a:lnRef>
          <a:fillRef idx="3">
            <a:schemeClr val="accent6"/>
          </a:fillRef>
          <a:effectRef idx="2">
            <a:schemeClr val="accent6"/>
          </a:effectRef>
          <a:fontRef idx="minor">
            <a:schemeClr val="lt1"/>
          </a:fontRef>
        </p:style>
        <p:txBody>
          <a:bodyPr vert="horz" lIns="91440" tIns="45720" rIns="91440" bIns="45720" rtlCol="0" anchor="ctr">
            <a:noAutofit/>
            <a:scene3d>
              <a:camera prst="orthographicFront"/>
              <a:lightRig rig="soft" dir="t">
                <a:rot lat="0" lon="0" rev="10800000"/>
              </a:lightRig>
            </a:scene3d>
            <a:sp3d>
              <a:bevelT w="27940" h="12700"/>
              <a:contourClr>
                <a:srgbClr val="DDDDDD"/>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étude d’exemple</a:t>
            </a:r>
            <a:r>
              <a:rPr kumimoji="0" lang="ar-DZ"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 </a:t>
            </a:r>
            <a:r>
              <a:rPr kumimoji="0" lang="fr-FR"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01</a:t>
            </a:r>
            <a:r>
              <a:rPr kumimoji="0" lang="fr-FR" sz="32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 :</a:t>
            </a:r>
            <a:r>
              <a:rPr kumimoji="0" lang="fr-FR" sz="28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
            </a:r>
            <a:br>
              <a:rPr kumimoji="0" lang="fr-FR" sz="28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br>
            <a:endParaRPr kumimoji="0" lang="fr-FR" sz="2800" b="1" i="0" u="sng" strike="noStrike" kern="1200" spc="150" normalizeH="0" baseline="0" noProof="0" dirty="0">
              <a:ln w="11430"/>
              <a:solidFill>
                <a:schemeClr val="accent3"/>
              </a:solidFill>
              <a:effectLst>
                <a:outerShdw blurRad="25400" algn="tl" rotWithShape="0">
                  <a:srgbClr val="000000">
                    <a:alpha val="43000"/>
                  </a:srgbClr>
                </a:outerShdw>
              </a:effectLst>
              <a:uLnTx/>
              <a:uFillTx/>
              <a:latin typeface="+mn-lt"/>
              <a:ea typeface="+mn-ea"/>
              <a:cs typeface="+mn-cs"/>
            </a:endParaRPr>
          </a:p>
        </p:txBody>
      </p:sp>
      <p:sp>
        <p:nvSpPr>
          <p:cNvPr id="8" name="Sous-titre 2"/>
          <p:cNvSpPr txBox="1">
            <a:spLocks/>
          </p:cNvSpPr>
          <p:nvPr/>
        </p:nvSpPr>
        <p:spPr>
          <a:xfrm>
            <a:off x="928662" y="1428736"/>
            <a:ext cx="7572428" cy="4929222"/>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fontScale="70000" lnSpcReduction="20000"/>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400" b="1" i="0" u="sng" strike="noStrike" kern="1200" cap="none" spc="0" normalizeH="0" baseline="0" noProof="0" dirty="0" smtClean="0">
                <a:ln>
                  <a:noFill/>
                </a:ln>
                <a:solidFill>
                  <a:schemeClr val="accent6">
                    <a:lumMod val="75000"/>
                  </a:schemeClr>
                </a:solidFill>
                <a:effectLst/>
                <a:uLnTx/>
                <a:uFillTx/>
                <a:latin typeface="+mn-lt"/>
                <a:ea typeface="+mn-ea"/>
                <a:cs typeface="+mn-cs"/>
              </a:rPr>
              <a:t>Le quartier de </a:t>
            </a:r>
            <a:r>
              <a:rPr kumimoji="0" lang="fr-FR" sz="3400" b="1" i="0" u="sng" strike="noStrike" kern="1200" cap="none" spc="0" normalizeH="0" baseline="0" noProof="0" dirty="0" err="1" smtClean="0">
                <a:ln>
                  <a:noFill/>
                </a:ln>
                <a:solidFill>
                  <a:schemeClr val="accent6">
                    <a:lumMod val="75000"/>
                  </a:schemeClr>
                </a:solidFill>
                <a:effectLst/>
                <a:uLnTx/>
                <a:uFillTx/>
                <a:latin typeface="+mn-lt"/>
                <a:ea typeface="+mn-ea"/>
                <a:cs typeface="+mn-cs"/>
              </a:rPr>
              <a:t>Rieselfeld</a:t>
            </a:r>
            <a:endParaRPr kumimoji="0" lang="fr-FR" sz="3400" b="1" i="0" u="sng" strike="noStrike" kern="1200" cap="none" spc="0" normalizeH="0" baseline="0" noProof="0" dirty="0" smtClean="0">
              <a:ln>
                <a:noFill/>
              </a:ln>
              <a:solidFill>
                <a:schemeClr val="accent6">
                  <a:lumMod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accent5">
                    <a:lumMod val="50000"/>
                  </a:schemeClr>
                </a:solidFill>
                <a:effectLst/>
                <a:uLnTx/>
                <a:uFillTx/>
                <a:latin typeface="+mn-lt"/>
                <a:ea typeface="+mn-ea"/>
                <a:cs typeface="+mn-cs"/>
              </a:rPr>
              <a:t>la situation du quartier de </a:t>
            </a:r>
            <a:r>
              <a:rPr kumimoji="0" lang="fr-FR" sz="3200" b="1" i="0" u="none" strike="noStrike" kern="1200" cap="none" spc="0" normalizeH="0" baseline="0" noProof="0" dirty="0" err="1" smtClean="0">
                <a:ln>
                  <a:noFill/>
                </a:ln>
                <a:solidFill>
                  <a:schemeClr val="accent5">
                    <a:lumMod val="50000"/>
                  </a:schemeClr>
                </a:solidFill>
                <a:effectLst/>
                <a:uLnTx/>
                <a:uFillTx/>
                <a:latin typeface="+mn-lt"/>
                <a:ea typeface="+mn-ea"/>
                <a:cs typeface="+mn-cs"/>
              </a:rPr>
              <a:t>Rieselfeld</a:t>
            </a:r>
            <a:r>
              <a:rPr kumimoji="0" lang="fr-FR" sz="3200" b="1" i="0" u="none" strike="noStrike" kern="1200" cap="none" spc="0" normalizeH="0" baseline="0" noProof="0" dirty="0" smtClean="0">
                <a:ln>
                  <a:noFill/>
                </a:ln>
                <a:solidFill>
                  <a:schemeClr val="accent5">
                    <a:lumMod val="50000"/>
                  </a:schemeClr>
                </a:solidFill>
                <a:effectLst/>
                <a:uLnTx/>
                <a:uFillTx/>
                <a:latin typeface="+mn-lt"/>
                <a:ea typeface="+mn-ea"/>
                <a:cs typeface="+mn-cs"/>
              </a:rPr>
              <a:t> :</a:t>
            </a:r>
            <a:endParaRPr kumimoji="0" lang="fr-FR" sz="3200" b="0" i="0" u="none" strike="noStrike" kern="1200" cap="none" spc="0" normalizeH="0" baseline="0" noProof="0" dirty="0" smtClean="0">
              <a:ln>
                <a:noFill/>
              </a:ln>
              <a:solidFill>
                <a:schemeClr val="accent5">
                  <a:lumMod val="50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Avec ses 4 200 appartements pouvant loger de 10 à 12 000 habitants, le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nouveau quartier de </a:t>
            </a:r>
            <a:r>
              <a:rPr kumimoji="0" lang="fr-FR" sz="3200" b="0" i="0" u="none" strike="noStrike" kern="1200" cap="none" spc="0" normalizeH="0" baseline="0" noProof="0" dirty="0" err="1" smtClean="0">
                <a:ln>
                  <a:noFill/>
                </a:ln>
                <a:solidFill>
                  <a:schemeClr val="tx1"/>
                </a:solidFill>
                <a:effectLst/>
                <a:uLnTx/>
                <a:uFillTx/>
                <a:latin typeface="+mn-lt"/>
                <a:ea typeface="+mn-ea"/>
                <a:cs typeface="+mn-cs"/>
              </a:rPr>
              <a:t>Rieselfeld</a:t>
            </a:r>
            <a:r>
              <a:rPr kumimoji="0" lang="fr-FR" sz="3200" b="0" i="0" u="none" strike="noStrike" kern="1200" cap="none" spc="0" normalizeH="0" baseline="0" noProof="0" dirty="0" smtClean="0">
                <a:ln>
                  <a:noFill/>
                </a:ln>
                <a:solidFill>
                  <a:schemeClr val="tx1"/>
                </a:solidFill>
                <a:effectLst/>
                <a:uLnTx/>
                <a:uFillTx/>
                <a:latin typeface="+mn-lt"/>
                <a:ea typeface="+mn-ea"/>
                <a:cs typeface="+mn-cs"/>
              </a:rPr>
              <a:t>, situé à l’ouest de Freiburg, constitue l’un des plus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grands projets de constructions nouvelles du Bade-Wurtemberg.</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Le quartier voit le jour sur une surface de 70 hectares située à l’est d’un terrain</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de 320 hectares, sur lequel furent rejetées pendant plus de cent ans les eaux</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usées de la partie sud-ouest de la ville. A la suite d’analyses détaillées et de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0" i="0" u="none" strike="noStrike" kern="1200" cap="none" spc="0" normalizeH="0" baseline="0" noProof="0" dirty="0" smtClean="0">
                <a:ln>
                  <a:noFill/>
                </a:ln>
                <a:solidFill>
                  <a:schemeClr val="tx1"/>
                </a:solidFill>
                <a:effectLst/>
                <a:uLnTx/>
                <a:uFillTx/>
                <a:latin typeface="+mn-lt"/>
                <a:ea typeface="+mn-ea"/>
                <a:cs typeface="+mn-cs"/>
              </a:rPr>
              <a:t>mesures de la qualité des sols, le site fut déclaré constructible.</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0" y="0"/>
            <a:ext cx="9144000" cy="6847930"/>
          </a:xfrm>
          <a:prstGeom prst="rect">
            <a:avLst/>
          </a:prstGeom>
        </p:spPr>
      </p:pic>
      <p:sp>
        <p:nvSpPr>
          <p:cNvPr id="2" name="Titre 1"/>
          <p:cNvSpPr>
            <a:spLocks noGrp="1"/>
          </p:cNvSpPr>
          <p:nvPr>
            <p:ph type="title"/>
          </p:nvPr>
        </p:nvSpPr>
        <p:spPr>
          <a:xfrm>
            <a:off x="457200" y="274638"/>
            <a:ext cx="8229600" cy="5654692"/>
          </a:xfrm>
        </p:spPr>
        <p:txBody>
          <a:bodyPr/>
          <a:lstStyle/>
          <a:p>
            <a:endParaRPr lang="fr-FR" dirty="0"/>
          </a:p>
        </p:txBody>
      </p:sp>
      <p:pic>
        <p:nvPicPr>
          <p:cNvPr id="3" name="Image 2" descr="http://87.img.v4.skyrock.net/87c/luouau/pics/2960326131_1_3_MAP0Lmwy.jpg"/>
          <p:cNvPicPr/>
          <p:nvPr/>
        </p:nvPicPr>
        <p:blipFill>
          <a:blip r:embed="rId3"/>
          <a:srcRect/>
          <a:stretch>
            <a:fillRect/>
          </a:stretch>
        </p:blipFill>
        <p:spPr bwMode="auto">
          <a:xfrm>
            <a:off x="357158" y="428604"/>
            <a:ext cx="8572560" cy="5857916"/>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0" y="0"/>
            <a:ext cx="9144000" cy="6847930"/>
          </a:xfrm>
          <a:prstGeom prst="rect">
            <a:avLst/>
          </a:prstGeom>
        </p:spPr>
      </p:pic>
      <p:sp>
        <p:nvSpPr>
          <p:cNvPr id="2" name="Titre 1"/>
          <p:cNvSpPr>
            <a:spLocks noGrp="1"/>
          </p:cNvSpPr>
          <p:nvPr>
            <p:ph type="title"/>
          </p:nvPr>
        </p:nvSpPr>
        <p:spPr>
          <a:xfrm>
            <a:off x="457200" y="274638"/>
            <a:ext cx="8229600" cy="5654692"/>
          </a:xfrm>
        </p:spPr>
        <p:txBody>
          <a:bodyPr/>
          <a:lstStyle/>
          <a:p>
            <a:endParaRPr lang="fr-FR" dirty="0"/>
          </a:p>
        </p:txBody>
      </p:sp>
      <p:pic>
        <p:nvPicPr>
          <p:cNvPr id="3" name="Image 2" descr="http://ecoquartier.midiblogs.com/media/02/02/887749281.gif"/>
          <p:cNvPicPr/>
          <p:nvPr/>
        </p:nvPicPr>
        <p:blipFill>
          <a:blip r:embed="rId3"/>
          <a:srcRect/>
          <a:stretch>
            <a:fillRect/>
          </a:stretch>
        </p:blipFill>
        <p:spPr bwMode="auto">
          <a:xfrm>
            <a:off x="357158" y="214290"/>
            <a:ext cx="8358245" cy="571504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0" y="0"/>
            <a:ext cx="9144000" cy="6847930"/>
          </a:xfrm>
          <a:prstGeom prst="rect">
            <a:avLst/>
          </a:prstGeom>
        </p:spPr>
      </p:pic>
      <p:pic>
        <p:nvPicPr>
          <p:cNvPr id="2" name="Image 1"/>
          <p:cNvPicPr/>
          <p:nvPr/>
        </p:nvPicPr>
        <p:blipFill>
          <a:blip r:embed="rId3"/>
          <a:srcRect/>
          <a:stretch>
            <a:fillRect/>
          </a:stretch>
        </p:blipFill>
        <p:spPr bwMode="auto">
          <a:xfrm>
            <a:off x="1142976" y="214290"/>
            <a:ext cx="7143800" cy="6286544"/>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a:srcRect/>
          <a:stretch>
            <a:fillRect/>
          </a:stretch>
        </p:blipFill>
        <p:spPr bwMode="auto">
          <a:xfrm>
            <a:off x="214282" y="214290"/>
            <a:ext cx="8715436" cy="6500858"/>
          </a:xfrm>
          <a:prstGeom prst="rect">
            <a:avLst/>
          </a:prstGeom>
          <a:noFill/>
          <a:ln w="9525">
            <a:noFill/>
            <a:miter lim="800000"/>
            <a:headEnd/>
            <a:tailEnd/>
          </a:ln>
        </p:spPr>
      </p:pic>
      <p:sp>
        <p:nvSpPr>
          <p:cNvPr id="52226" name="Rectangle 2"/>
          <p:cNvSpPr>
            <a:spLocks noChangeArrowheads="1"/>
          </p:cNvSpPr>
          <p:nvPr/>
        </p:nvSpPr>
        <p:spPr bwMode="auto">
          <a:xfrm>
            <a:off x="142844" y="142852"/>
            <a:ext cx="9001156" cy="65248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ar-DZ" sz="12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fr-FR" sz="2800" b="1" i="0" u="sng"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Objectifs :</a:t>
            </a:r>
            <a:endParaRPr kumimoji="0" lang="fr-FR" sz="2800" b="0" i="0" u="sng" strike="noStrike" cap="none" normalizeH="0" baseline="0" dirty="0" smtClean="0">
              <a:ln>
                <a:noFill/>
              </a:ln>
              <a:solidFill>
                <a:schemeClr val="accent6">
                  <a:lumMod val="75000"/>
                </a:schemeClr>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Les directives politiques régulant le concept d’urbanisme </a:t>
            </a:r>
            <a:r>
              <a:rPr kumimoji="0" lang="fr-FR" b="1" i="0" u="none" strike="noStrike" cap="none" normalizeH="0" baseline="0" dirty="0" err="1" smtClean="0">
                <a:ln>
                  <a:noFill/>
                </a:ln>
                <a:effectLst/>
                <a:latin typeface="Times New Roman" pitchFamily="18" charset="0"/>
                <a:ea typeface="Times New Roman" pitchFamily="18" charset="0"/>
                <a:cs typeface="Times New Roman" pitchFamily="18" charset="0"/>
              </a:rPr>
              <a:t>sontentrées</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 en vigueur dès 1994.</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1-</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Priorité aux transports publics, ainsi qu’aux déplacements piétonniers et cyclistes</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2-</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Bonne intégration des infrastructures publiques et privées dès le début du chantier.</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3-</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 Orientation sur des objectifs écologiques : standards de construction à basse consommation d’énergie (65kWh/m²/an), réseau de chauffage centralisé alimenté par une centrale de</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cogénération (chaleur et électricité), intégration de l’énergie solaire, un concept de récupération de l’eau de pluie ; aménagement de la zone environnante en réserve naturelle.</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4- </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Des espaces verts publics et privés ainsi que des centres de loisirs de haute qualité</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5- </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Construction d’un quartier résidentiel de haute densité (90% habitat collectif, 10% habitat</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privé)</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6-</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Un principe d’urbanisme flexible comportant des possibilités d’adaptation en prévision de</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développements futurs, au-delà de ceux qui se font actuellement</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7-</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 La prise en compte de problématiques spécifiques à certaines catégories de populations</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telle les femmes, les familles, ainsi que les handicapés et les personnes âgées.</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Times New Roman" pitchFamily="18" charset="0"/>
                <a:ea typeface="Times New Roman" pitchFamily="18" charset="0"/>
                <a:cs typeface="Times New Roman" pitchFamily="18" charset="0"/>
              </a:rPr>
              <a:t>8- </a:t>
            </a: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Dépassement de la séparation des espaces de vie et de travail par l’intégration de zones</a:t>
            </a:r>
            <a:endParaRPr kumimoji="0" lang="fr-FR"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effectLst/>
                <a:latin typeface="Times New Roman" pitchFamily="18" charset="0"/>
                <a:ea typeface="Times New Roman" pitchFamily="18" charset="0"/>
                <a:cs typeface="Times New Roman" pitchFamily="18" charset="0"/>
              </a:rPr>
              <a:t>mixtes et industrielles.</a:t>
            </a:r>
            <a:endParaRPr kumimoji="0" lang="fr-FR" b="1" i="0" u="none" strike="noStrike" cap="none" normalizeH="0" baseline="0" dirty="0" smtClean="0">
              <a:ln>
                <a:noFill/>
              </a:ln>
              <a:effectLst/>
              <a:latin typeface="Arial" pitchFamily="34" charset="0"/>
              <a:ea typeface="Times New Roman" pitchFamily="18"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b="1" i="0" u="none" strike="noStrike" cap="none" normalizeH="0" baseline="0" dirty="0" smtClean="0">
                <a:ln>
                  <a:noFill/>
                </a:ln>
                <a:solidFill>
                  <a:schemeClr val="accent6">
                    <a:lumMod val="75000"/>
                  </a:schemeClr>
                </a:solidFill>
                <a:effectLst/>
                <a:latin typeface="Arial" pitchFamily="34" charset="0"/>
                <a:ea typeface="Times New Roman" pitchFamily="18" charset="0"/>
                <a:cs typeface="Arial" pitchFamily="34" charset="0"/>
              </a:rPr>
              <a:t>9-</a:t>
            </a:r>
            <a:r>
              <a:rPr kumimoji="0" lang="fr-FR" b="1" i="0" u="none" strike="noStrike" cap="none" normalizeH="0" baseline="0" dirty="0" smtClean="0">
                <a:ln>
                  <a:noFill/>
                </a:ln>
                <a:effectLst/>
                <a:latin typeface="Arial" pitchFamily="34" charset="0"/>
                <a:ea typeface="Times New Roman" pitchFamily="18" charset="0"/>
                <a:cs typeface="Arial" pitchFamily="34" charset="0"/>
              </a:rPr>
              <a:t> Equilibrage entre différentes structures et formes d’habitat</a:t>
            </a:r>
            <a:r>
              <a:rPr kumimoji="0" lang="fr-FR" b="1" i="0" u="none" strike="noStrike" cap="none" normalizeH="0" baseline="0" dirty="0" smtClean="0">
                <a:ln>
                  <a:noFill/>
                </a:ln>
                <a:effectLst/>
                <a:latin typeface="Arial" pitchFamily="34" charset="0"/>
                <a:cs typeface="Arial" pitchFamily="34" charset="0"/>
              </a:rPr>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3"/>
          <p:cNvSpPr>
            <a:spLocks noGrp="1"/>
          </p:cNvSpPr>
          <p:nvPr>
            <p:ph type="subTitle" idx="1"/>
          </p:nvPr>
        </p:nvSpPr>
        <p:spPr/>
        <p:txBody>
          <a:bodyPr/>
          <a:lstStyle/>
          <a:p>
            <a:endParaRPr lang="fr-FR"/>
          </a:p>
        </p:txBody>
      </p:sp>
      <p:pic>
        <p:nvPicPr>
          <p:cNvPr id="5" name="Image 4" descr="4850768036_9035f5d415_b[1].jpg"/>
          <p:cNvPicPr>
            <a:picLocks noChangeAspect="1"/>
          </p:cNvPicPr>
          <p:nvPr/>
        </p:nvPicPr>
        <p:blipFill>
          <a:blip r:embed="rId2"/>
          <a:stretch>
            <a:fillRect/>
          </a:stretch>
        </p:blipFill>
        <p:spPr>
          <a:xfrm>
            <a:off x="-1" y="0"/>
            <a:ext cx="9157447" cy="6858000"/>
          </a:xfrm>
          <a:prstGeom prst="rect">
            <a:avLst/>
          </a:prstGeom>
        </p:spPr>
      </p:pic>
      <p:sp>
        <p:nvSpPr>
          <p:cNvPr id="6" name="Sous-titre 2"/>
          <p:cNvSpPr txBox="1">
            <a:spLocks/>
          </p:cNvSpPr>
          <p:nvPr/>
        </p:nvSpPr>
        <p:spPr>
          <a:xfrm>
            <a:off x="285720" y="214290"/>
            <a:ext cx="8072494" cy="6143668"/>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fontScale="62500" lnSpcReduction="20000"/>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ar-DZ"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ar-DZ"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800" b="1" i="0" u="sng" strike="noStrike" kern="1200" cap="none" spc="0" normalizeH="0" baseline="0" noProof="0" dirty="0" smtClean="0">
                <a:ln>
                  <a:noFill/>
                </a:ln>
                <a:solidFill>
                  <a:schemeClr val="accent6">
                    <a:lumMod val="75000"/>
                  </a:schemeClr>
                </a:solidFill>
                <a:effectLst/>
                <a:uLnTx/>
                <a:uFillTx/>
                <a:latin typeface="+mn-lt"/>
                <a:ea typeface="+mn-ea"/>
                <a:cs typeface="+mn-cs"/>
              </a:rPr>
              <a:t>Les étapes de la réalisation :</a:t>
            </a:r>
            <a:endParaRPr kumimoji="0" lang="ar-DZ" sz="3800" b="1" i="0" u="none" strike="noStrike" kern="1200" cap="none" spc="0" normalizeH="0" baseline="0" noProof="0" dirty="0" smtClean="0">
              <a:ln>
                <a:noFill/>
              </a:ln>
              <a:solidFill>
                <a:schemeClr val="accent6">
                  <a:lumMod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ar-DZ"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ar-DZ" sz="3200" b="1" i="0" u="none" strike="noStrike" kern="1200" cap="none" spc="0" normalizeH="0" baseline="0" noProof="0" dirty="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Le plan d’occupation des sols a été conçu en quatre étapes entrecoupées de deux</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années d’intervalle. C’est un principe de la planification adaptative qui permet</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ainsi de réaliser un projet d’urbanisme souple permettant d’introduire des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modifications en fonction des évolutions actuelles.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Par exemple, les troisième et quatrième tranches de construction prévoyaient de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grandes maisons en bande en tant qu’unités d’habitation minimales, mais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quelques maisons jumelles ont été autorisées par la suite.</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tint val="75000"/>
                  </a:schemeClr>
                </a:solidFill>
                <a:effectLst/>
                <a:uLnTx/>
                <a:uFillTx/>
                <a:latin typeface="+mn-lt"/>
                <a:ea typeface="+mn-ea"/>
                <a:cs typeface="+mn-cs"/>
              </a:rPr>
              <a:t> </a:t>
            </a:r>
            <a:endPar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3200" b="1" i="0" u="none" strike="noStrike" kern="1200" cap="none" spc="0" normalizeH="0" baseline="0" noProof="0" dirty="0" smtClean="0">
                <a:ln>
                  <a:noFill/>
                </a:ln>
                <a:solidFill>
                  <a:schemeClr val="tx1">
                    <a:tint val="75000"/>
                  </a:schemeClr>
                </a:solidFill>
                <a:effectLst/>
                <a:uLnTx/>
                <a:uFillTx/>
                <a:latin typeface="+mn-lt"/>
                <a:ea typeface="+mn-ea"/>
                <a:cs typeface="+mn-cs"/>
              </a:rPr>
              <a:t> </a:t>
            </a:r>
            <a:endParaRPr kumimoji="0" lang="fr-FR" sz="32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 y="0"/>
            <a:ext cx="9157447" cy="6858000"/>
          </a:xfrm>
          <a:prstGeom prst="rect">
            <a:avLst/>
          </a:prstGeom>
        </p:spPr>
      </p:pic>
      <p:pic>
        <p:nvPicPr>
          <p:cNvPr id="2" name="Image 1"/>
          <p:cNvPicPr/>
          <p:nvPr/>
        </p:nvPicPr>
        <p:blipFill>
          <a:blip r:embed="rId3"/>
          <a:srcRect/>
          <a:stretch>
            <a:fillRect/>
          </a:stretch>
        </p:blipFill>
        <p:spPr bwMode="auto">
          <a:xfrm>
            <a:off x="500034" y="428604"/>
            <a:ext cx="8072494" cy="6000792"/>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3" name="Sous-titre 2"/>
          <p:cNvSpPr>
            <a:spLocks noGrp="1"/>
          </p:cNvSpPr>
          <p:nvPr>
            <p:ph type="subTitle" idx="1"/>
          </p:nvPr>
        </p:nvSpPr>
        <p:spPr>
          <a:xfrm>
            <a:off x="857224" y="785794"/>
            <a:ext cx="7572428" cy="5572164"/>
          </a:xfrm>
        </p:spPr>
        <p:txBody>
          <a:bodyPr/>
          <a:lstStyle/>
          <a:p>
            <a:r>
              <a:rPr lang="fr-FR" b="1" u="sng" dirty="0" smtClean="0">
                <a:solidFill>
                  <a:srgbClr val="FF0000"/>
                </a:solidFill>
              </a:rPr>
              <a:t>Transport:</a:t>
            </a:r>
          </a:p>
          <a:p>
            <a:endParaRPr lang="fr-FR" dirty="0"/>
          </a:p>
        </p:txBody>
      </p:sp>
      <p:pic>
        <p:nvPicPr>
          <p:cNvPr id="4" name="Image 3"/>
          <p:cNvPicPr/>
          <p:nvPr/>
        </p:nvPicPr>
        <p:blipFill>
          <a:blip r:embed="rId3"/>
          <a:srcRect/>
          <a:stretch>
            <a:fillRect/>
          </a:stretch>
        </p:blipFill>
        <p:spPr bwMode="auto">
          <a:xfrm>
            <a:off x="285720" y="1357299"/>
            <a:ext cx="8715436" cy="5500702"/>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10" name="Rectangle 9"/>
          <p:cNvSpPr/>
          <p:nvPr/>
        </p:nvSpPr>
        <p:spPr>
          <a:xfrm>
            <a:off x="2428860" y="285728"/>
            <a:ext cx="4221220" cy="584775"/>
          </a:xfrm>
          <a:prstGeom prst="rect">
            <a:avLst/>
          </a:prstGeom>
        </p:spPr>
        <p:txBody>
          <a:bodyPr wrap="none">
            <a:spAutoFit/>
            <a:scene3d>
              <a:camera prst="orthographicFront"/>
              <a:lightRig rig="soft" dir="t">
                <a:rot lat="0" lon="0" rev="10800000"/>
              </a:lightRig>
            </a:scene3d>
            <a:sp3d>
              <a:bevelT w="27940" h="12700"/>
              <a:contourClr>
                <a:srgbClr val="DDDDDD"/>
              </a:contourClr>
            </a:sp3d>
          </a:bodyPr>
          <a:lstStyle/>
          <a:p>
            <a:r>
              <a:rPr lang="fr-FR" sz="3200" b="1" u="sng" spc="150" dirty="0" smtClean="0">
                <a:ln w="11430"/>
                <a:solidFill>
                  <a:schemeClr val="accent3"/>
                </a:solidFill>
                <a:effectLst>
                  <a:outerShdw blurRad="25400" algn="tl" rotWithShape="0">
                    <a:srgbClr val="000000">
                      <a:alpha val="43000"/>
                    </a:srgbClr>
                  </a:outerShdw>
                </a:effectLst>
              </a:rPr>
              <a:t>Résultats réalisations</a:t>
            </a:r>
            <a:endParaRPr lang="fr-FR" sz="3200" b="1" u="sng" spc="150" dirty="0">
              <a:ln w="11430"/>
              <a:solidFill>
                <a:schemeClr val="accent3"/>
              </a:solidFill>
              <a:effectLst>
                <a:outerShdw blurRad="25400" algn="tl" rotWithShape="0">
                  <a:srgbClr val="000000">
                    <a:alpha val="43000"/>
                  </a:srgbClr>
                </a:outerShdw>
              </a:effectLs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ous-titre 3"/>
          <p:cNvSpPr>
            <a:spLocks noGrp="1"/>
          </p:cNvSpPr>
          <p:nvPr>
            <p:ph type="subTitle" idx="1"/>
          </p:nvPr>
        </p:nvSpPr>
        <p:spPr/>
        <p:txBody>
          <a:bodyPr/>
          <a:lstStyle/>
          <a:p>
            <a:endParaRPr lang="fr-FR"/>
          </a:p>
        </p:txBody>
      </p:sp>
      <p:sp>
        <p:nvSpPr>
          <p:cNvPr id="5" name="Titre 4"/>
          <p:cNvSpPr>
            <a:spLocks noGrp="1"/>
          </p:cNvSpPr>
          <p:nvPr>
            <p:ph type="ctrTitle"/>
          </p:nvPr>
        </p:nvSpPr>
        <p:spPr/>
        <p:txBody>
          <a:bodyPr/>
          <a:lstStyle/>
          <a:p>
            <a:endParaRPr lang="fr-FR"/>
          </a:p>
        </p:txBody>
      </p:sp>
      <p:pic>
        <p:nvPicPr>
          <p:cNvPr id="6" name="Image 5"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7" name="Titre 1"/>
          <p:cNvSpPr txBox="1">
            <a:spLocks/>
          </p:cNvSpPr>
          <p:nvPr/>
        </p:nvSpPr>
        <p:spPr>
          <a:xfrm>
            <a:off x="571472" y="642918"/>
            <a:ext cx="7772400" cy="785818"/>
          </a:xfrm>
          <a:prstGeom prst="rect">
            <a:avLst/>
          </a:prstGeom>
          <a:noFill/>
          <a:ln>
            <a:noFill/>
          </a:ln>
          <a:effectLst>
            <a:glow rad="228600">
              <a:schemeClr val="accent3">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Autofit/>
            <a:scene3d>
              <a:camera prst="orthographicFront"/>
              <a:lightRig rig="soft" dir="t">
                <a:rot lat="0" lon="0" rev="10800000"/>
              </a:lightRig>
            </a:scene3d>
            <a:sp3d>
              <a:bevelT w="27940" h="12700"/>
              <a:contourClr>
                <a:srgbClr val="DDDDDD"/>
              </a:contour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4400" b="1" i="0" u="sng"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Introduction</a:t>
            </a:r>
            <a:r>
              <a:rPr kumimoji="0" lang="fr-FR" sz="4400" b="1" i="0" u="none" strike="noStrike" kern="1200" spc="150" normalizeH="0" baseline="0" noProof="0" dirty="0" smtClean="0">
                <a:ln w="11430"/>
                <a:solidFill>
                  <a:schemeClr val="accent3"/>
                </a:solidFill>
                <a:effectLst>
                  <a:outerShdw blurRad="25400" algn="tl" rotWithShape="0">
                    <a:srgbClr val="000000">
                      <a:alpha val="43000"/>
                    </a:srgbClr>
                  </a:outerShdw>
                </a:effectLst>
                <a:uLnTx/>
                <a:uFillTx/>
                <a:latin typeface="+mn-lt"/>
                <a:ea typeface="+mn-ea"/>
                <a:cs typeface="+mn-cs"/>
              </a:rPr>
              <a:t>:</a:t>
            </a:r>
            <a:r>
              <a:rPr kumimoji="0" lang="fr-FR" sz="44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t> </a:t>
            </a:r>
            <a:br>
              <a:rPr kumimoji="0" lang="fr-FR" sz="4400" b="1" i="0" u="none" strike="noStrike" kern="1200" spc="150" normalizeH="0" baseline="0" noProof="0" dirty="0" smtClean="0">
                <a:ln w="11430"/>
                <a:solidFill>
                  <a:srgbClr val="F8F8F8"/>
                </a:solidFill>
                <a:effectLst>
                  <a:outerShdw blurRad="25400" algn="tl" rotWithShape="0">
                    <a:srgbClr val="000000">
                      <a:alpha val="43000"/>
                    </a:srgbClr>
                  </a:outerShdw>
                </a:effectLst>
                <a:uLnTx/>
                <a:uFillTx/>
                <a:latin typeface="+mn-lt"/>
                <a:ea typeface="+mn-ea"/>
                <a:cs typeface="+mn-cs"/>
              </a:rPr>
            </a:br>
            <a:endParaRPr kumimoji="0" lang="fr-FR" sz="4400" b="1" i="0" u="none" strike="noStrike" kern="1200" spc="150" normalizeH="0" baseline="0" noProof="0" dirty="0">
              <a:ln w="11430"/>
              <a:solidFill>
                <a:srgbClr val="F8F8F8"/>
              </a:solidFill>
              <a:effectLst>
                <a:outerShdw blurRad="25400" algn="tl" rotWithShape="0">
                  <a:srgbClr val="000000">
                    <a:alpha val="43000"/>
                  </a:srgbClr>
                </a:outerShdw>
              </a:effectLst>
              <a:uLnTx/>
              <a:uFillTx/>
              <a:latin typeface="+mn-lt"/>
              <a:ea typeface="+mn-ea"/>
              <a:cs typeface="+mn-cs"/>
            </a:endParaRPr>
          </a:p>
        </p:txBody>
      </p:sp>
      <p:sp>
        <p:nvSpPr>
          <p:cNvPr id="8" name="Rectangle 7"/>
          <p:cNvSpPr/>
          <p:nvPr/>
        </p:nvSpPr>
        <p:spPr>
          <a:xfrm>
            <a:off x="428596" y="1643050"/>
            <a:ext cx="8286808" cy="3323987"/>
          </a:xfrm>
          <a:prstGeom prst="rect">
            <a:avLst/>
          </a:prstGeom>
        </p:spPr>
        <p:txBody>
          <a:bodyPr wrap="square">
            <a:spAutoFit/>
          </a:bodyPr>
          <a:lstStyle/>
          <a:p>
            <a:r>
              <a:rPr lang="fr-FR" dirty="0" smtClean="0"/>
              <a:t>    </a:t>
            </a:r>
            <a:r>
              <a:rPr lang="fr-FR" sz="2400" b="1" dirty="0" smtClean="0"/>
              <a:t>Incontestablement, le projet urbain est devenu un incontournable du vocabulaire des acteurs de la ville et des territoires. Son émergence est attachée à une nouvelle culture du territoire et des modes d’action urbaine. </a:t>
            </a:r>
          </a:p>
          <a:p>
            <a:r>
              <a:rPr lang="fr-FR" sz="2400" b="1" dirty="0" smtClean="0"/>
              <a:t>le projet urbain comme démarche globale se voulant « changer la vie en changeant la ville ».</a:t>
            </a:r>
          </a:p>
          <a:p>
            <a:pPr lvl="0"/>
            <a:r>
              <a:rPr lang="fr-FR" sz="2400" b="1" dirty="0" err="1" smtClean="0">
                <a:latin typeface="Calibri" pitchFamily="34" charset="0"/>
                <a:ea typeface="Calibri" pitchFamily="34" charset="0"/>
                <a:cs typeface="Arial" pitchFamily="34" charset="0"/>
              </a:rPr>
              <a:t>CH.Devillers</a:t>
            </a:r>
            <a:r>
              <a:rPr lang="fr-FR" sz="2400" b="1" dirty="0" smtClean="0">
                <a:latin typeface="Calibri" pitchFamily="34" charset="0"/>
                <a:ea typeface="Calibri" pitchFamily="34" charset="0"/>
                <a:cs typeface="Arial" pitchFamily="34" charset="0"/>
              </a:rPr>
              <a:t>  définit le projet urbain comme : « une démarche ayant pour but de rendre l’espace à l’usage  ».</a:t>
            </a:r>
            <a:endParaRPr lang="fr-FR" sz="2400" b="1" dirty="0" smtClean="0">
              <a:latin typeface="Arial" pitchFamily="34" charset="0"/>
              <a:cs typeface="Arial" pitchFamily="34" charset="0"/>
            </a:endParaRPr>
          </a:p>
          <a:p>
            <a:endParaRPr lang="fr-F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descr="C:\Users\fst poste-01\Desktop\indexdiapo0008image2mq1[1].gif"/>
          <p:cNvPicPr>
            <a:picLocks noGrp="1" noChangeAspect="1" noChangeArrowheads="1"/>
          </p:cNvPicPr>
          <p:nvPr>
            <p:ph idx="1"/>
          </p:nvPr>
        </p:nvPicPr>
        <p:blipFill>
          <a:blip r:embed="rId2"/>
          <a:srcRect/>
          <a:stretch>
            <a:fillRect/>
          </a:stretch>
        </p:blipFill>
        <p:spPr bwMode="auto">
          <a:xfrm>
            <a:off x="357158" y="214290"/>
            <a:ext cx="8572559" cy="6500858"/>
          </a:xfrm>
          <a:prstGeom prst="rect">
            <a:avLst/>
          </a:prstGeom>
          <a:noFill/>
        </p:spPr>
      </p:pic>
      <p:sp>
        <p:nvSpPr>
          <p:cNvPr id="4" name="Rectangle 3"/>
          <p:cNvSpPr/>
          <p:nvPr/>
        </p:nvSpPr>
        <p:spPr>
          <a:xfrm>
            <a:off x="928662" y="889844"/>
            <a:ext cx="7143800" cy="5693866"/>
          </a:xfrm>
          <a:prstGeom prst="rect">
            <a:avLst/>
          </a:prstGeom>
        </p:spPr>
        <p:txBody>
          <a:bodyPr wrap="square">
            <a:spAutoFit/>
          </a:bodyPr>
          <a:lstStyle/>
          <a:p>
            <a:pPr lvl="0"/>
            <a:r>
              <a:rPr lang="fr-FR" sz="2400" b="1" u="sng" dirty="0" smtClean="0">
                <a:solidFill>
                  <a:schemeClr val="accent6">
                    <a:lumMod val="75000"/>
                  </a:schemeClr>
                </a:solidFill>
              </a:rPr>
              <a:t>Organisation du projet :</a:t>
            </a:r>
            <a:endParaRPr lang="fr-FR" sz="2400" dirty="0" smtClean="0">
              <a:solidFill>
                <a:schemeClr val="accent6">
                  <a:lumMod val="75000"/>
                </a:schemeClr>
              </a:solidFill>
            </a:endParaRPr>
          </a:p>
          <a:p>
            <a:pPr lvl="0"/>
            <a:r>
              <a:rPr lang="fr-FR" sz="2400" dirty="0" smtClean="0"/>
              <a:t>Le projet n’est pas mis en </a:t>
            </a:r>
            <a:r>
              <a:rPr lang="fr-FR" sz="2400" dirty="0" err="1" smtClean="0"/>
              <a:t>oeuvre</a:t>
            </a:r>
            <a:r>
              <a:rPr lang="fr-FR" sz="2400" dirty="0" smtClean="0"/>
              <a:t> par un entrepreneur externe, mais par un groupe de travail</a:t>
            </a:r>
          </a:p>
          <a:p>
            <a:pPr lvl="0"/>
            <a:r>
              <a:rPr lang="fr-FR" sz="2400" dirty="0" smtClean="0"/>
              <a:t>communal opérant hors de la hiérarchie administrative habituelle en partenariat avec une entreprise de services basée à Stuttgart, la société de développement communal LEG (KE LEG). La ville de Fribourg et KE LEG ont nommé une équipe de management commune au sein du groupe de projet </a:t>
            </a:r>
            <a:r>
              <a:rPr lang="fr-FR" sz="2400" dirty="0" err="1" smtClean="0"/>
              <a:t>Rieselfeld</a:t>
            </a:r>
            <a:r>
              <a:rPr lang="fr-FR" sz="2400" dirty="0" smtClean="0"/>
              <a:t>, dont la tâche consiste à assurer le pilotage de la mise en </a:t>
            </a:r>
            <a:r>
              <a:rPr lang="fr-FR" sz="2400" dirty="0" err="1" smtClean="0"/>
              <a:t>oeuvre</a:t>
            </a:r>
            <a:r>
              <a:rPr lang="fr-FR" sz="2400" dirty="0" smtClean="0"/>
              <a:t> ainsi qu’à centraliser l’ensemble du projet à l’intérieur de la direction générale de la construction et des transports. L’équipe est également composée de spécialistes opérant au sein du service de l’urbanisme ainsi que du service des biens fonciers et du logement.</a:t>
            </a:r>
            <a:endParaRPr lang="fr-FR"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p:cNvPicPr>
          <p:nvPr>
            <p:ph idx="1"/>
          </p:nvPr>
        </p:nvPicPr>
        <p:blipFill>
          <a:blip r:embed="rId2"/>
          <a:srcRect/>
          <a:stretch>
            <a:fillRect/>
          </a:stretch>
        </p:blipFill>
        <p:spPr bwMode="auto">
          <a:xfrm>
            <a:off x="0" y="0"/>
            <a:ext cx="9144000" cy="685800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Image 1"/>
          <p:cNvPicPr/>
          <p:nvPr/>
        </p:nvPicPr>
        <p:blipFill>
          <a:blip r:embed="rId3"/>
          <a:srcRect/>
          <a:stretch>
            <a:fillRect/>
          </a:stretch>
        </p:blipFill>
        <p:spPr bwMode="auto">
          <a:xfrm>
            <a:off x="1071538" y="785794"/>
            <a:ext cx="6786610" cy="5072098"/>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Image 1"/>
          <p:cNvPicPr/>
          <p:nvPr/>
        </p:nvPicPr>
        <p:blipFill>
          <a:blip r:embed="rId3"/>
          <a:srcRect/>
          <a:stretch>
            <a:fillRect/>
          </a:stretch>
        </p:blipFill>
        <p:spPr bwMode="auto">
          <a:xfrm>
            <a:off x="928662" y="214290"/>
            <a:ext cx="7858180" cy="6286544"/>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Image 1"/>
          <p:cNvPicPr/>
          <p:nvPr/>
        </p:nvPicPr>
        <p:blipFill>
          <a:blip r:embed="rId3"/>
          <a:srcRect/>
          <a:stretch>
            <a:fillRect/>
          </a:stretch>
        </p:blipFill>
        <p:spPr bwMode="auto">
          <a:xfrm>
            <a:off x="928662" y="214290"/>
            <a:ext cx="7286676" cy="6143668"/>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Image 1"/>
          <p:cNvPicPr/>
          <p:nvPr/>
        </p:nvPicPr>
        <p:blipFill>
          <a:blip r:embed="rId3"/>
          <a:srcRect/>
          <a:stretch>
            <a:fillRect/>
          </a:stretch>
        </p:blipFill>
        <p:spPr bwMode="auto">
          <a:xfrm>
            <a:off x="642910" y="285728"/>
            <a:ext cx="7858180" cy="6357958"/>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3" name="Sous-titre 2"/>
          <p:cNvSpPr>
            <a:spLocks noGrp="1"/>
          </p:cNvSpPr>
          <p:nvPr>
            <p:ph type="subTitle" idx="1"/>
          </p:nvPr>
        </p:nvSpPr>
        <p:spPr>
          <a:xfrm>
            <a:off x="714348" y="142852"/>
            <a:ext cx="7715304" cy="6572296"/>
          </a:xfrm>
        </p:spPr>
        <p:txBody>
          <a:bodyPr>
            <a:normAutofit/>
          </a:bodyPr>
          <a:lstStyle/>
          <a:p>
            <a:r>
              <a:rPr lang="fr-FR" sz="2800" b="1" u="sng" dirty="0" smtClean="0">
                <a:solidFill>
                  <a:schemeClr val="accent6">
                    <a:lumMod val="75000"/>
                  </a:schemeClr>
                </a:solidFill>
              </a:rPr>
              <a:t>Environnement:</a:t>
            </a:r>
            <a:endParaRPr lang="fr-FR" sz="2800" b="1" u="sng" dirty="0">
              <a:solidFill>
                <a:schemeClr val="accent6">
                  <a:lumMod val="75000"/>
                </a:schemeClr>
              </a:solidFill>
            </a:endParaRPr>
          </a:p>
        </p:txBody>
      </p:sp>
      <p:pic>
        <p:nvPicPr>
          <p:cNvPr id="4" name="Image 3"/>
          <p:cNvPicPr/>
          <p:nvPr/>
        </p:nvPicPr>
        <p:blipFill>
          <a:blip r:embed="rId3"/>
          <a:srcRect/>
          <a:stretch>
            <a:fillRect/>
          </a:stretch>
        </p:blipFill>
        <p:spPr bwMode="auto">
          <a:xfrm>
            <a:off x="857224" y="857232"/>
            <a:ext cx="7786742" cy="5572164"/>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3" name="Sous-titre 2"/>
          <p:cNvSpPr>
            <a:spLocks noGrp="1"/>
          </p:cNvSpPr>
          <p:nvPr>
            <p:ph type="subTitle" idx="1"/>
          </p:nvPr>
        </p:nvSpPr>
        <p:spPr>
          <a:xfrm>
            <a:off x="571472" y="214290"/>
            <a:ext cx="7929618" cy="6286544"/>
          </a:xfrm>
        </p:spPr>
        <p:txBody>
          <a:bodyPr/>
          <a:lstStyle/>
          <a:p>
            <a:r>
              <a:rPr lang="fr-FR" sz="2800" b="1" u="sng" dirty="0" smtClean="0">
                <a:solidFill>
                  <a:schemeClr val="accent6">
                    <a:lumMod val="75000"/>
                  </a:schemeClr>
                </a:solidFill>
              </a:rPr>
              <a:t>L’Eaux:</a:t>
            </a:r>
          </a:p>
          <a:p>
            <a:endParaRPr lang="fr-FR" dirty="0"/>
          </a:p>
        </p:txBody>
      </p:sp>
      <p:pic>
        <p:nvPicPr>
          <p:cNvPr id="5" name="Image 4"/>
          <p:cNvPicPr/>
          <p:nvPr/>
        </p:nvPicPr>
        <p:blipFill>
          <a:blip r:embed="rId3"/>
          <a:srcRect/>
          <a:stretch>
            <a:fillRect/>
          </a:stretch>
        </p:blipFill>
        <p:spPr bwMode="auto">
          <a:xfrm>
            <a:off x="714348" y="928670"/>
            <a:ext cx="7786741" cy="571504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3" name="Sous-titre 2"/>
          <p:cNvSpPr>
            <a:spLocks noGrp="1"/>
          </p:cNvSpPr>
          <p:nvPr>
            <p:ph type="subTitle" idx="1"/>
          </p:nvPr>
        </p:nvSpPr>
        <p:spPr>
          <a:xfrm>
            <a:off x="571472" y="142852"/>
            <a:ext cx="8143932" cy="6429420"/>
          </a:xfrm>
        </p:spPr>
        <p:txBody>
          <a:bodyPr>
            <a:normAutofit/>
          </a:bodyPr>
          <a:lstStyle/>
          <a:p>
            <a:r>
              <a:rPr lang="fr-FR" sz="2800" b="1" u="sng" dirty="0" smtClean="0">
                <a:solidFill>
                  <a:schemeClr val="accent6">
                    <a:lumMod val="75000"/>
                  </a:schemeClr>
                </a:solidFill>
              </a:rPr>
              <a:t>Social:</a:t>
            </a:r>
            <a:endParaRPr lang="fr-FR" sz="2800" b="1" u="sng" dirty="0">
              <a:solidFill>
                <a:schemeClr val="accent6">
                  <a:lumMod val="75000"/>
                </a:schemeClr>
              </a:solidFill>
            </a:endParaRPr>
          </a:p>
        </p:txBody>
      </p:sp>
      <p:pic>
        <p:nvPicPr>
          <p:cNvPr id="4" name="Image 3"/>
          <p:cNvPicPr/>
          <p:nvPr/>
        </p:nvPicPr>
        <p:blipFill>
          <a:blip r:embed="rId3"/>
          <a:srcRect/>
          <a:stretch>
            <a:fillRect/>
          </a:stretch>
        </p:blipFill>
        <p:spPr bwMode="auto">
          <a:xfrm>
            <a:off x="500034" y="857232"/>
            <a:ext cx="8072494" cy="571504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p:cNvSpPr>
            <a:spLocks noGrp="1"/>
          </p:cNvSpPr>
          <p:nvPr>
            <p:ph type="subTitle" idx="1"/>
          </p:nvPr>
        </p:nvSpPr>
        <p:spPr>
          <a:xfrm>
            <a:off x="642910" y="214290"/>
            <a:ext cx="7858180" cy="6357982"/>
          </a:xfrm>
        </p:spPr>
        <p:txBody>
          <a:bodyPr/>
          <a:lstStyle/>
          <a:p>
            <a:endParaRPr lang="fr-FR" dirty="0"/>
          </a:p>
        </p:txBody>
      </p:sp>
      <p:pic>
        <p:nvPicPr>
          <p:cNvPr id="3073" name="Picture 1" descr="C:\Users\fst poste-01\Desktop\indexdiapo0008image2mq1[1].gif"/>
          <p:cNvPicPr>
            <a:picLocks noChangeAspect="1" noChangeArrowheads="1"/>
          </p:cNvPicPr>
          <p:nvPr/>
        </p:nvPicPr>
        <p:blipFill>
          <a:blip r:embed="rId2"/>
          <a:srcRect/>
          <a:stretch>
            <a:fillRect/>
          </a:stretch>
        </p:blipFill>
        <p:spPr bwMode="auto">
          <a:xfrm>
            <a:off x="357158" y="142852"/>
            <a:ext cx="8501121" cy="6500858"/>
          </a:xfrm>
          <a:prstGeom prst="rect">
            <a:avLst/>
          </a:prstGeom>
          <a:noFill/>
        </p:spPr>
      </p:pic>
      <p:sp>
        <p:nvSpPr>
          <p:cNvPr id="3074" name="Rectangle 2"/>
          <p:cNvSpPr>
            <a:spLocks noChangeArrowheads="1"/>
          </p:cNvSpPr>
          <p:nvPr/>
        </p:nvSpPr>
        <p:spPr bwMode="auto">
          <a:xfrm>
            <a:off x="428596" y="714356"/>
            <a:ext cx="8358246" cy="38472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ar-DZ" sz="1100" b="1" i="0" u="sng" strike="noStrike" cap="none" normalizeH="0" baseline="0" dirty="0" smtClean="0">
              <a:ln>
                <a:noFill/>
              </a:ln>
              <a:solidFill>
                <a:schemeClr val="tx1"/>
              </a:solidFill>
              <a:effectLst/>
              <a:latin typeface="Calibri" pitchFamily="34" charset="0"/>
              <a:ea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lang="ar-DZ" sz="1100" b="1" u="sng" dirty="0" smtClean="0">
              <a:latin typeface="Calibri" pitchFamily="34" charset="0"/>
              <a:ea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ar-DZ" sz="2800" b="1" i="0" u="sng" strike="noStrike" cap="none" normalizeH="0" baseline="0" dirty="0" smtClean="0">
              <a:ln>
                <a:noFill/>
              </a:ln>
              <a:solidFill>
                <a:srgbClr val="FF0000"/>
              </a:solidFill>
              <a:effectLst/>
              <a:latin typeface="Calibri" pitchFamily="34" charset="0"/>
              <a:ea typeface="Calibri" pitchFamily="34"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fr-FR" sz="2800" b="1" i="0" u="sng" strike="noStrike" cap="none" normalizeH="0" baseline="0" dirty="0" smtClean="0">
                <a:ln>
                  <a:noFill/>
                </a:ln>
                <a:solidFill>
                  <a:schemeClr val="accent6">
                    <a:lumMod val="75000"/>
                  </a:schemeClr>
                </a:solidFill>
                <a:effectLst/>
                <a:latin typeface="Calibri" pitchFamily="34" charset="0"/>
                <a:ea typeface="Calibri" pitchFamily="34" charset="0"/>
                <a:cs typeface="Arial" pitchFamily="34" charset="0"/>
              </a:rPr>
              <a:t>Les Avantages et les inconvénients :</a:t>
            </a:r>
            <a:endParaRPr kumimoji="0" lang="fr-FR" sz="2800" b="1" i="0" u="none" strike="noStrike" cap="none" normalizeH="0" baseline="0" dirty="0" smtClean="0">
              <a:ln>
                <a:noFill/>
              </a:ln>
              <a:solidFill>
                <a:schemeClr val="accent6">
                  <a:lumMod val="75000"/>
                </a:schemeClr>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2400" b="1" i="0" u="none" strike="noStrike" cap="none" normalizeH="0" baseline="0" dirty="0" smtClean="0">
                <a:ln>
                  <a:noFill/>
                </a:ln>
                <a:solidFill>
                  <a:srgbClr val="00B0F0"/>
                </a:solidFill>
                <a:effectLst/>
                <a:latin typeface="Calibri" pitchFamily="34" charset="0"/>
                <a:ea typeface="Calibri" pitchFamily="34" charset="0"/>
                <a:cs typeface="Arial" pitchFamily="34" charset="0"/>
              </a:rPr>
              <a:t>Les Avantages :</a:t>
            </a:r>
            <a:endParaRPr kumimoji="0" lang="fr-FR" sz="24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Vivez un bon site</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Equipé de la meilleure création de villes</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Exigences de fournir une vie décente</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Facilité de mouvement</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2400" b="1" i="0" u="none" strike="noStrike" cap="none" normalizeH="0" baseline="0" dirty="0" smtClean="0">
                <a:ln>
                  <a:noFill/>
                </a:ln>
                <a:solidFill>
                  <a:srgbClr val="00B0F0"/>
                </a:solidFill>
                <a:effectLst/>
                <a:latin typeface="Calibri" pitchFamily="34" charset="0"/>
                <a:ea typeface="Calibri" pitchFamily="34" charset="0"/>
                <a:cs typeface="Arial" pitchFamily="34" charset="0"/>
              </a:rPr>
              <a:t>Les inconvénients :</a:t>
            </a:r>
            <a:endParaRPr kumimoji="0" lang="fr-FR" sz="2400" b="1" i="0" u="none" strike="noStrike" cap="none" normalizeH="0" baseline="0" dirty="0" smtClean="0">
              <a:ln>
                <a:noFill/>
              </a:ln>
              <a:solidFill>
                <a:srgbClr val="00B0F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2000" b="1" i="0" u="none" strike="noStrike" cap="none" normalizeH="0" baseline="0" dirty="0" smtClean="0">
                <a:ln>
                  <a:noFill/>
                </a:ln>
                <a:solidFill>
                  <a:schemeClr val="tx1"/>
                </a:solidFill>
                <a:effectLst/>
                <a:latin typeface="Calibri" pitchFamily="34" charset="0"/>
                <a:ea typeface="Calibri" pitchFamily="34" charset="0"/>
                <a:cs typeface="Arial" pitchFamily="34" charset="0"/>
              </a:rPr>
              <a:t>La forte densité de population</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fst poste-01\Desktop\4850768036_9035f5d415_b[1].jpg"/>
          <p:cNvPicPr>
            <a:picLocks noChangeAspect="1" noChangeArrowheads="1"/>
          </p:cNvPicPr>
          <p:nvPr/>
        </p:nvPicPr>
        <p:blipFill>
          <a:blip r:embed="rId2"/>
          <a:srcRect/>
          <a:stretch>
            <a:fillRect/>
          </a:stretch>
        </p:blipFill>
        <p:spPr bwMode="auto">
          <a:xfrm>
            <a:off x="1" y="5549"/>
            <a:ext cx="9149820" cy="6852452"/>
          </a:xfrm>
          <a:prstGeom prst="rect">
            <a:avLst/>
          </a:prstGeom>
          <a:noFill/>
        </p:spPr>
      </p:pic>
      <p:sp>
        <p:nvSpPr>
          <p:cNvPr id="2" name="Titre 1"/>
          <p:cNvSpPr>
            <a:spLocks noGrp="1"/>
          </p:cNvSpPr>
          <p:nvPr>
            <p:ph type="title"/>
          </p:nvPr>
        </p:nvSpPr>
        <p:spPr>
          <a:xfrm>
            <a:off x="428596" y="357166"/>
            <a:ext cx="8229600" cy="1143000"/>
          </a:xfrm>
          <a:noFill/>
          <a:ln>
            <a:noFill/>
          </a:ln>
          <a:effectLst>
            <a:glow rad="228600">
              <a:schemeClr val="accent3">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normAutofit fontScale="90000"/>
            <a:scene3d>
              <a:camera prst="orthographicFront"/>
              <a:lightRig rig="soft" dir="t">
                <a:rot lat="0" lon="0" rev="10800000"/>
              </a:lightRig>
            </a:scene3d>
            <a:sp3d>
              <a:bevelT w="27940" h="12700"/>
              <a:contourClr>
                <a:srgbClr val="DDDDDD"/>
              </a:contourClr>
            </a:sp3d>
          </a:bodyPr>
          <a:lstStyle/>
          <a:p>
            <a:pPr lvl="0"/>
            <a:r>
              <a:rPr lang="fr-FR" b="1" u="sng" spc="150" dirty="0" smtClean="0">
                <a:ln w="11430"/>
                <a:solidFill>
                  <a:schemeClr val="accent3"/>
                </a:solidFill>
                <a:effectLst>
                  <a:outerShdw blurRad="25400" algn="tl" rotWithShape="0">
                    <a:srgbClr val="000000">
                      <a:alpha val="43000"/>
                    </a:srgbClr>
                  </a:outerShdw>
                </a:effectLst>
              </a:rPr>
              <a:t>Quelques </a:t>
            </a:r>
            <a:r>
              <a:rPr lang="ar-DZ" b="1" u="sng" spc="150" dirty="0" smtClean="0">
                <a:ln w="11430"/>
                <a:solidFill>
                  <a:schemeClr val="accent3"/>
                </a:solidFill>
                <a:effectLst>
                  <a:outerShdw blurRad="25400" algn="tl" rotWithShape="0">
                    <a:srgbClr val="000000">
                      <a:alpha val="43000"/>
                    </a:srgbClr>
                  </a:outerShdw>
                </a:effectLst>
              </a:rPr>
              <a:t>définitions d</a:t>
            </a:r>
            <a:r>
              <a:rPr lang="fr-FR" b="1" u="sng" spc="150" dirty="0" smtClean="0">
                <a:ln w="11430"/>
                <a:solidFill>
                  <a:schemeClr val="accent3"/>
                </a:solidFill>
                <a:effectLst>
                  <a:outerShdw blurRad="25400" algn="tl" rotWithShape="0">
                    <a:srgbClr val="000000">
                      <a:alpha val="43000"/>
                    </a:srgbClr>
                  </a:outerShdw>
                </a:effectLst>
              </a:rPr>
              <a:t>u</a:t>
            </a:r>
            <a:r>
              <a:rPr lang="ar-DZ" b="1" u="sng" spc="150" dirty="0" smtClean="0">
                <a:ln w="11430"/>
                <a:solidFill>
                  <a:schemeClr val="accent3"/>
                </a:solidFill>
                <a:effectLst>
                  <a:outerShdw blurRad="25400" algn="tl" rotWithShape="0">
                    <a:srgbClr val="000000">
                      <a:alpha val="43000"/>
                    </a:srgbClr>
                  </a:outerShdw>
                </a:effectLst>
              </a:rPr>
              <a:t> </a:t>
            </a:r>
            <a:r>
              <a:rPr lang="fr-FR" b="1" u="sng" spc="150" dirty="0" smtClean="0">
                <a:ln w="11430"/>
                <a:solidFill>
                  <a:schemeClr val="accent3"/>
                </a:solidFill>
                <a:effectLst>
                  <a:outerShdw blurRad="25400" algn="tl" rotWithShape="0">
                    <a:srgbClr val="000000">
                      <a:alpha val="43000"/>
                    </a:srgbClr>
                  </a:outerShdw>
                </a:effectLst>
              </a:rPr>
              <a:t>projet </a:t>
            </a:r>
            <a:r>
              <a:rPr lang="fr-FR" b="1" u="sng" spc="150" dirty="0">
                <a:ln w="11430"/>
                <a:solidFill>
                  <a:schemeClr val="accent3"/>
                </a:solidFill>
                <a:effectLst>
                  <a:outerShdw blurRad="25400" algn="tl" rotWithShape="0">
                    <a:srgbClr val="000000">
                      <a:alpha val="43000"/>
                    </a:srgbClr>
                  </a:outerShdw>
                </a:effectLst>
              </a:rPr>
              <a:t>urbain:</a:t>
            </a:r>
          </a:p>
        </p:txBody>
      </p:sp>
      <p:sp>
        <p:nvSpPr>
          <p:cNvPr id="5" name="Rectangle 4"/>
          <p:cNvSpPr/>
          <p:nvPr/>
        </p:nvSpPr>
        <p:spPr>
          <a:xfrm>
            <a:off x="928662" y="1785926"/>
            <a:ext cx="7286676" cy="461665"/>
          </a:xfrm>
          <a:prstGeom prst="rect">
            <a:avLst/>
          </a:prstGeom>
        </p:spPr>
        <p:txBody>
          <a:bodyPr wrap="square">
            <a:spAutoFit/>
          </a:bodyPr>
          <a:lstStyle/>
          <a:p>
            <a:pPr lvl="0">
              <a:spcBef>
                <a:spcPct val="20000"/>
              </a:spcBef>
              <a:defRPr/>
            </a:pPr>
            <a:endParaRPr lang="fr-FR" sz="2400" dirty="0" smtClean="0"/>
          </a:p>
        </p:txBody>
      </p:sp>
      <p:sp>
        <p:nvSpPr>
          <p:cNvPr id="6" name="Rectangle 5"/>
          <p:cNvSpPr/>
          <p:nvPr/>
        </p:nvSpPr>
        <p:spPr>
          <a:xfrm>
            <a:off x="1071538" y="1500174"/>
            <a:ext cx="6929486" cy="1975926"/>
          </a:xfrm>
          <a:prstGeom prst="rect">
            <a:avLst/>
          </a:prstGeom>
        </p:spPr>
        <p:txBody>
          <a:bodyPr wrap="square">
            <a:spAutoFit/>
          </a:bodyPr>
          <a:lstStyle/>
          <a:p>
            <a:pPr rtl="1">
              <a:lnSpc>
                <a:spcPct val="170000"/>
              </a:lnSpc>
            </a:pPr>
            <a:r>
              <a:rPr lang="fr-FR" sz="2400" b="1" i="1" u="sng" dirty="0" smtClean="0">
                <a:solidFill>
                  <a:srgbClr val="FF0000"/>
                </a:solidFill>
              </a:rPr>
              <a:t>a.</a:t>
            </a:r>
            <a:r>
              <a:rPr lang="fr-FR" sz="2400" b="1" i="1" dirty="0" smtClean="0">
                <a:solidFill>
                  <a:srgbClr val="FF0000"/>
                </a:solidFill>
              </a:rPr>
              <a:t> </a:t>
            </a:r>
            <a:r>
              <a:rPr lang="fr-FR" sz="2400" b="1" i="1" u="sng" dirty="0" smtClean="0">
                <a:solidFill>
                  <a:srgbClr val="FF0000"/>
                </a:solidFill>
              </a:rPr>
              <a:t> </a:t>
            </a:r>
            <a:r>
              <a:rPr lang="fr-FR" sz="2400" b="1" i="1" u="sng" dirty="0" smtClean="0">
                <a:solidFill>
                  <a:schemeClr val="accent1"/>
                </a:solidFill>
              </a:rPr>
              <a:t>Projet : </a:t>
            </a:r>
            <a:r>
              <a:rPr lang="fr-FR" sz="2400" b="1" dirty="0" smtClean="0"/>
              <a:t>des actions, des opérations ou des travaux à accomplir pour la réalisation (de quelque chose). </a:t>
            </a:r>
          </a:p>
          <a:p>
            <a:pPr rtl="1">
              <a:lnSpc>
                <a:spcPct val="170000"/>
              </a:lnSpc>
            </a:pPr>
            <a:r>
              <a:rPr lang="fr-FR" sz="2400" b="1" i="1" dirty="0" smtClean="0">
                <a:solidFill>
                  <a:srgbClr val="FF0000"/>
                </a:solidFill>
              </a:rPr>
              <a:t>b</a:t>
            </a:r>
            <a:r>
              <a:rPr lang="fr-FR" sz="2400" b="1" i="1" dirty="0" smtClean="0"/>
              <a:t>. </a:t>
            </a:r>
            <a:r>
              <a:rPr lang="fr-FR" sz="2400" b="1" i="1" u="sng" dirty="0" smtClean="0">
                <a:solidFill>
                  <a:schemeClr val="accent1"/>
                </a:solidFill>
              </a:rPr>
              <a:t>urbain :</a:t>
            </a:r>
            <a:r>
              <a:rPr lang="fr-FR" sz="2400" b="1" dirty="0" smtClean="0">
                <a:solidFill>
                  <a:schemeClr val="accent1"/>
                </a:solidFill>
              </a:rPr>
              <a:t> </a:t>
            </a:r>
            <a:r>
              <a:rPr lang="fr-FR" sz="2400" b="1" dirty="0" smtClean="0"/>
              <a:t>propre à la ville ou aux villes</a:t>
            </a:r>
            <a:r>
              <a:rPr lang="fr-FR" b="1" dirty="0" smtClean="0"/>
              <a:t>.</a:t>
            </a:r>
          </a:p>
        </p:txBody>
      </p:sp>
      <p:sp>
        <p:nvSpPr>
          <p:cNvPr id="9" name="Rectangle 8"/>
          <p:cNvSpPr/>
          <p:nvPr/>
        </p:nvSpPr>
        <p:spPr>
          <a:xfrm>
            <a:off x="500034" y="3429000"/>
            <a:ext cx="7643866" cy="3447098"/>
          </a:xfrm>
          <a:prstGeom prst="rect">
            <a:avLst/>
          </a:prstGeom>
        </p:spPr>
        <p:txBody>
          <a:bodyPr wrap="square">
            <a:spAutoFit/>
          </a:bodyPr>
          <a:lstStyle/>
          <a:p>
            <a:r>
              <a:rPr lang="fr-FR" sz="3200" b="1" i="1" dirty="0" smtClean="0">
                <a:solidFill>
                  <a:srgbClr val="FF0000"/>
                </a:solidFill>
              </a:rPr>
              <a:t>   </a:t>
            </a:r>
            <a:r>
              <a:rPr lang="fr-FR" sz="3200" b="1" i="1" u="sng" dirty="0" smtClean="0">
                <a:solidFill>
                  <a:srgbClr val="FF0000"/>
                </a:solidFill>
              </a:rPr>
              <a:t>1)</a:t>
            </a:r>
            <a:r>
              <a:rPr lang="fr-FR" sz="2400" b="1" i="1" dirty="0" smtClean="0">
                <a:solidFill>
                  <a:srgbClr val="FF0000"/>
                </a:solidFill>
              </a:rPr>
              <a:t> </a:t>
            </a:r>
            <a:r>
              <a:rPr lang="fr-FR" sz="2400" b="1" i="1" dirty="0" smtClean="0"/>
              <a:t>On peut définir le </a:t>
            </a:r>
            <a:r>
              <a:rPr lang="fr-FR" sz="2400" b="1" i="1" u="sng" dirty="0" smtClean="0">
                <a:effectLst>
                  <a:outerShdw blurRad="38100" dist="38100" dir="2700000" algn="tl">
                    <a:srgbClr val="000000">
                      <a:alpha val="43137"/>
                    </a:srgbClr>
                  </a:outerShdw>
                </a:effectLst>
              </a:rPr>
              <a:t>projet urbain</a:t>
            </a:r>
            <a:r>
              <a:rPr lang="fr-FR" sz="2400" b="1" i="1" dirty="0" smtClean="0">
                <a:effectLst>
                  <a:outerShdw blurRad="38100" dist="38100" dir="2700000" algn="tl">
                    <a:srgbClr val="000000">
                      <a:alpha val="43137"/>
                    </a:srgbClr>
                  </a:outerShdw>
                </a:effectLst>
              </a:rPr>
              <a:t> </a:t>
            </a:r>
            <a:r>
              <a:rPr lang="fr-FR" sz="2400" b="1" i="1" dirty="0" smtClean="0"/>
              <a:t>comme </a:t>
            </a:r>
            <a:r>
              <a:rPr lang="fr-FR" sz="2400" b="1" i="1" dirty="0" smtClean="0">
                <a:effectLst>
                  <a:outerShdw blurRad="38100" dist="38100" dir="2700000" algn="tl">
                    <a:srgbClr val="000000">
                      <a:alpha val="43137"/>
                    </a:srgbClr>
                  </a:outerShdw>
                </a:effectLst>
              </a:rPr>
              <a:t>« </a:t>
            </a:r>
            <a:r>
              <a:rPr lang="fr-FR" sz="2400" b="1" i="1" u="sng" dirty="0" smtClean="0">
                <a:effectLst>
                  <a:outerShdw blurRad="38100" dist="38100" dir="2700000" algn="tl">
                    <a:srgbClr val="000000">
                      <a:alpha val="43137"/>
                    </a:srgbClr>
                  </a:outerShdw>
                </a:effectLst>
              </a:rPr>
              <a:t>une démarche</a:t>
            </a:r>
            <a:r>
              <a:rPr lang="fr-FR" sz="2400" b="1" i="1" dirty="0" smtClean="0">
                <a:effectLst>
                  <a:outerShdw blurRad="38100" dist="38100" dir="2700000" algn="tl">
                    <a:srgbClr val="000000">
                      <a:alpha val="43137"/>
                    </a:srgbClr>
                  </a:outerShdw>
                </a:effectLst>
              </a:rPr>
              <a:t> </a:t>
            </a:r>
            <a:r>
              <a:rPr lang="fr-FR" sz="2400" b="1" i="1" dirty="0" smtClean="0"/>
              <a:t>d’initiative </a:t>
            </a:r>
            <a:r>
              <a:rPr lang="fr-FR" sz="2400" b="1" i="1" u="sng" dirty="0" smtClean="0">
                <a:effectLst>
                  <a:outerShdw blurRad="38100" dist="38100" dir="2700000" algn="tl">
                    <a:srgbClr val="000000">
                      <a:alpha val="43137"/>
                    </a:srgbClr>
                  </a:outerShdw>
                </a:effectLst>
              </a:rPr>
              <a:t>publique</a:t>
            </a:r>
            <a:r>
              <a:rPr lang="fr-FR" sz="2400" b="1" i="1" dirty="0" smtClean="0"/>
              <a:t> qui a pour objet de définir un </a:t>
            </a:r>
            <a:r>
              <a:rPr lang="fr-FR" sz="2400" b="1" i="1" u="sng" dirty="0" smtClean="0">
                <a:effectLst>
                  <a:outerShdw blurRad="38100" dist="38100" dir="2700000" algn="tl">
                    <a:srgbClr val="000000">
                      <a:alpha val="43137"/>
                    </a:srgbClr>
                  </a:outerShdw>
                </a:effectLst>
              </a:rPr>
              <a:t>cadre et une stratégie</a:t>
            </a:r>
            <a:r>
              <a:rPr lang="fr-FR" sz="2400" b="1" i="1" u="sng" dirty="0" smtClean="0"/>
              <a:t> </a:t>
            </a:r>
            <a:r>
              <a:rPr lang="fr-FR" sz="2400" b="1" i="1" dirty="0" smtClean="0"/>
              <a:t>d’action en vue d’induire des dynamiques urbaines (ou un processus de </a:t>
            </a:r>
            <a:r>
              <a:rPr lang="fr-FR" sz="2400" b="1" i="1" u="sng" dirty="0" smtClean="0">
                <a:effectLst>
                  <a:outerShdw blurRad="38100" dist="38100" dir="2700000" algn="tl">
                    <a:srgbClr val="000000">
                      <a:alpha val="43137"/>
                    </a:srgbClr>
                  </a:outerShdw>
                </a:effectLst>
              </a:rPr>
              <a:t>mutation urbaine</a:t>
            </a:r>
            <a:r>
              <a:rPr lang="fr-FR" sz="2400" b="1" i="1" dirty="0" smtClean="0">
                <a:effectLst>
                  <a:outerShdw blurRad="38100" dist="38100" dir="2700000" algn="tl">
                    <a:srgbClr val="000000">
                      <a:alpha val="43137"/>
                    </a:srgbClr>
                  </a:outerShdw>
                </a:effectLst>
              </a:rPr>
              <a:t>) </a:t>
            </a:r>
            <a:r>
              <a:rPr lang="fr-FR" sz="2400" b="1" i="1" dirty="0" smtClean="0"/>
              <a:t>en prenant en compte les logiques des agents et les jeux d’acteurs et en articulant les différents registres d’action aux différentes échelles inférant sur ses conditions de concrétisation </a:t>
            </a:r>
            <a:r>
              <a:rPr lang="fr-FR" b="1" i="1" dirty="0" smtClean="0"/>
              <a:t>».</a:t>
            </a:r>
            <a:r>
              <a:rPr lang="fr-FR" b="1" dirty="0" smtClean="0"/>
              <a:t/>
            </a:r>
            <a:br>
              <a:rPr lang="fr-FR" b="1" dirty="0" smtClean="0"/>
            </a:br>
            <a:endParaRPr lang="fr-FR" b="1"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8" name="Espace réservé du contenu 3" descr="F:\MOUFIDA\projet\tram'y\TRAM'Y\photos\.tramy_s[1].jpg"/>
          <p:cNvPicPr>
            <a:picLocks/>
          </p:cNvPicPr>
          <p:nvPr/>
        </p:nvPicPr>
        <p:blipFill>
          <a:blip r:embed="rId3"/>
          <a:srcRect/>
          <a:stretch>
            <a:fillRect/>
          </a:stretch>
        </p:blipFill>
        <p:spPr bwMode="auto">
          <a:xfrm>
            <a:off x="629495" y="1678769"/>
            <a:ext cx="7000924" cy="4357718"/>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9" name="Rectangle 8"/>
          <p:cNvSpPr/>
          <p:nvPr/>
        </p:nvSpPr>
        <p:spPr>
          <a:xfrm>
            <a:off x="571472" y="1214422"/>
            <a:ext cx="6572296" cy="369332"/>
          </a:xfrm>
          <a:prstGeom prst="rect">
            <a:avLst/>
          </a:prstGeom>
        </p:spPr>
        <p:txBody>
          <a:bodyPr wrap="square">
            <a:spAutoFit/>
          </a:bodyPr>
          <a:lstStyle/>
          <a:p>
            <a:r>
              <a:rPr lang="fr-FR" b="1" u="sng" dirty="0" smtClean="0">
                <a:solidFill>
                  <a:srgbClr val="FF0000"/>
                </a:solidFill>
              </a:rPr>
              <a:t>Ligne Tram’ y du tramway parisien de la Seine-Saint-Denis</a:t>
            </a:r>
            <a:r>
              <a:rPr lang="ar-DZ" b="1" u="sng" dirty="0" smtClean="0">
                <a:solidFill>
                  <a:srgbClr val="FF0000"/>
                </a:solidFill>
              </a:rPr>
              <a:t>:</a:t>
            </a:r>
            <a:endParaRPr lang="fr-FR" u="sng" dirty="0">
              <a:solidFill>
                <a:srgbClr val="FF0000"/>
              </a:solidFill>
            </a:endParaRPr>
          </a:p>
        </p:txBody>
      </p:sp>
      <p:sp>
        <p:nvSpPr>
          <p:cNvPr id="10" name="Rectangle 9"/>
          <p:cNvSpPr/>
          <p:nvPr/>
        </p:nvSpPr>
        <p:spPr>
          <a:xfrm>
            <a:off x="357158" y="285728"/>
            <a:ext cx="6500842" cy="1077218"/>
          </a:xfrm>
          <a:prstGeom prst="rect">
            <a:avLst/>
          </a:prstGeom>
        </p:spPr>
        <p:txBody>
          <a:bodyPr wrap="square">
            <a:spAutoFit/>
          </a:bodyPr>
          <a:lstStyle/>
          <a:p>
            <a:pPr lvl="0" algn="ctr">
              <a:spcBef>
                <a:spcPct val="0"/>
              </a:spcBef>
              <a:defRPr/>
            </a:pPr>
            <a:r>
              <a:rPr lang="fr-FR" sz="3200" b="1" u="sng" spc="150" dirty="0" smtClean="0">
                <a:ln w="11430"/>
                <a:solidFill>
                  <a:schemeClr val="accent3"/>
                </a:solidFill>
                <a:effectLst>
                  <a:outerShdw blurRad="25400" algn="tl" rotWithShape="0">
                    <a:srgbClr val="000000">
                      <a:alpha val="43000"/>
                    </a:srgbClr>
                  </a:outerShdw>
                </a:effectLst>
              </a:rPr>
              <a:t>étude d’exemple</a:t>
            </a:r>
            <a:r>
              <a:rPr lang="ar-DZ" sz="3200" b="1" u="sng" spc="150" dirty="0" smtClean="0">
                <a:ln w="11430"/>
                <a:solidFill>
                  <a:schemeClr val="accent3"/>
                </a:solidFill>
                <a:effectLst>
                  <a:outerShdw blurRad="25400" algn="tl" rotWithShape="0">
                    <a:srgbClr val="000000">
                      <a:alpha val="43000"/>
                    </a:srgbClr>
                  </a:outerShdw>
                </a:effectLst>
              </a:rPr>
              <a:t> </a:t>
            </a:r>
            <a:r>
              <a:rPr lang="fr-FR" sz="3200" b="1" u="sng" spc="150" dirty="0" smtClean="0">
                <a:ln w="11430"/>
                <a:solidFill>
                  <a:schemeClr val="accent3"/>
                </a:solidFill>
                <a:effectLst>
                  <a:outerShdw blurRad="25400" algn="tl" rotWithShape="0">
                    <a:srgbClr val="000000">
                      <a:alpha val="43000"/>
                    </a:srgbClr>
                  </a:outerShdw>
                </a:effectLst>
              </a:rPr>
              <a:t>02</a:t>
            </a:r>
            <a:r>
              <a:rPr lang="fr-FR" sz="3200" b="1" u="sng" spc="150" dirty="0" smtClean="0">
                <a:ln w="11430"/>
                <a:solidFill>
                  <a:schemeClr val="accent3"/>
                </a:solidFill>
                <a:effectLst>
                  <a:outerShdw blurRad="25400" algn="tl" rotWithShape="0">
                    <a:srgbClr val="000000">
                      <a:alpha val="43000"/>
                    </a:srgbClr>
                  </a:outerShdw>
                </a:effectLst>
              </a:rPr>
              <a:t> :</a:t>
            </a:r>
            <a:br>
              <a:rPr lang="fr-FR" sz="3200" b="1" u="sng" spc="150" dirty="0" smtClean="0">
                <a:ln w="11430"/>
                <a:solidFill>
                  <a:schemeClr val="accent3"/>
                </a:solidFill>
                <a:effectLst>
                  <a:outerShdw blurRad="25400" algn="tl" rotWithShape="0">
                    <a:srgbClr val="000000">
                      <a:alpha val="43000"/>
                    </a:srgbClr>
                  </a:outerShdw>
                </a:effectLst>
              </a:rPr>
            </a:br>
            <a:endParaRPr lang="fr-FR" sz="3200" b="1" u="sng" spc="150" dirty="0">
              <a:ln w="11430"/>
              <a:solidFill>
                <a:schemeClr val="accent3"/>
              </a:solidFill>
              <a:effectLst>
                <a:outerShdw blurRad="25400" algn="tl" rotWithShape="0">
                  <a:srgbClr val="000000">
                    <a:alpha val="43000"/>
                  </a:srgbClr>
                </a:outerShdw>
              </a:effectLs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C:\Users\fst poste-01\Desktop\T1-kt-complet-BD.pdf - Adobe Reader.bmp"/>
          <p:cNvPicPr>
            <a:picLocks noChangeAspect="1" noChangeArrowheads="1"/>
          </p:cNvPicPr>
          <p:nvPr/>
        </p:nvPicPr>
        <p:blipFill>
          <a:blip r:embed="rId2"/>
          <a:srcRect/>
          <a:stretch>
            <a:fillRect/>
          </a:stretch>
        </p:blipFill>
        <p:spPr bwMode="auto">
          <a:xfrm>
            <a:off x="285720" y="214290"/>
            <a:ext cx="8501122" cy="6429420"/>
          </a:xfrm>
          <a:prstGeom prst="rect">
            <a:avLst/>
          </a:prstGeom>
          <a:noFill/>
        </p:spPr>
      </p:pic>
      <p:sp>
        <p:nvSpPr>
          <p:cNvPr id="64515" name="Rectangle 3"/>
          <p:cNvSpPr>
            <a:spLocks noChangeArrowheads="1"/>
          </p:cNvSpPr>
          <p:nvPr/>
        </p:nvSpPr>
        <p:spPr bwMode="auto">
          <a:xfrm>
            <a:off x="571472" y="785794"/>
            <a:ext cx="7858180"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fr-FR" sz="24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rPr>
              <a:t>Définition :</a:t>
            </a:r>
            <a:endParaRPr kumimoji="0" lang="fr-FR" sz="2400" b="1" i="0" u="sng" strike="noStrike" cap="none" normalizeH="0" baseline="0" dirty="0" smtClean="0">
              <a:ln>
                <a:noFill/>
              </a:ln>
              <a:solidFill>
                <a:srgbClr val="FF0000"/>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2000" b="0"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La ligne </a:t>
            </a:r>
            <a:r>
              <a:rPr kumimoji="0" lang="fr-FR" sz="2000" b="1" i="1"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Tram</a:t>
            </a:r>
            <a:r>
              <a:rPr kumimoji="0" lang="fr-FR" sz="2000" b="1" i="1"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2000" b="1" i="1"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y</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du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3"/>
              </a:rPr>
              <a:t>tramway parisien</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est actuellement en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4"/>
              </a:rPr>
              <a:t>projet</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C'est une nouvelle ligne de Tramway qui reliera en fourche Saint-Denis (Porte de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5"/>
              </a:rPr>
              <a:t>Paris</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(ligne 13)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Villetaneuse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6"/>
              </a:rPr>
              <a:t>Universit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hlinkClick r:id="rId6"/>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(Tangentielle Nord) et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pinay-sur-Seine (cit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d'Orge mont). Cette ligne est destin</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e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faciliter les d</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placements de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7"/>
              </a:rPr>
              <a:t>banlieue</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banlieue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l'int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rieur du d</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partement de la Seine-Saint-Denis et plus particuli</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è</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rement de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8"/>
              </a:rPr>
              <a:t>Plaine</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Commune. Elle assurera des d</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placements ais</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s au sein de la banlieue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9"/>
              </a:rPr>
              <a:t>nord</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et desservira le campus de Villetaneuse, qui est la seule universit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10"/>
              </a:rPr>
              <a:t>francilienne</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ne pas être aujourd'hui desservie par un mode lourd de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hlinkClick r:id="rId11"/>
              </a:rPr>
              <a:t>transport</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en commun.</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Le nom de </a:t>
            </a:r>
            <a:r>
              <a:rPr kumimoji="0" lang="fr-FR" sz="2000" b="1" i="1"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Tram</a:t>
            </a:r>
            <a:r>
              <a:rPr kumimoji="0" lang="fr-FR" sz="2000" b="1" i="1"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2000" b="1" i="1"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y</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choisi par la RATP et Plaine commune (en remplacement de "</a:t>
            </a:r>
            <a:r>
              <a:rPr kumimoji="0" lang="fr-FR" sz="2000" b="1" i="1"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Tramway SDEV</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pour Saint Denis-Epinay-Villetaneuse) mais le projet sera rebaptis</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à</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terme, les num</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ros des lignes du tramway parisien </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tant affect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s dans l'ordre de leur mise en service.</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Le Tram</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y reprend, par certains aspects, le trac</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d'une ancienne ligne de Tramway, l'Enghien-Trinit</a:t>
            </a:r>
            <a:r>
              <a:rPr kumimoji="0" lang="fr-FR" sz="2000" b="1" i="0" u="none" strike="noStrike" cap="none" normalizeH="0" baseline="0" dirty="0" smtClean="0">
                <a:ln>
                  <a:noFill/>
                </a:ln>
                <a:solidFill>
                  <a:schemeClr val="tx1"/>
                </a:solidFill>
                <a:effectLst/>
                <a:latin typeface="Calibri"/>
                <a:ea typeface="Times New Roman" pitchFamily="18" charset="0"/>
                <a:cs typeface="Arial" pitchFamily="34" charset="0"/>
              </a:rPr>
              <a:t>é</a:t>
            </a:r>
            <a:r>
              <a:rPr kumimoji="0" lang="fr-FR" sz="2000" b="0"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a:t>
            </a:r>
            <a:endParaRPr kumimoji="0" lang="fr-FR"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2428861" y="142852"/>
            <a:ext cx="3643338" cy="461665"/>
          </a:xfrm>
          <a:prstGeom prst="rect">
            <a:avLst/>
          </a:prstGeom>
        </p:spPr>
        <p:txBody>
          <a:bodyPr wrap="square">
            <a:spAutoFit/>
          </a:bodyPr>
          <a:lstStyle/>
          <a:p>
            <a:r>
              <a:rPr lang="fr-FR" sz="2400" b="1" u="sng" dirty="0" smtClean="0">
                <a:solidFill>
                  <a:schemeClr val="accent6">
                    <a:lumMod val="75000"/>
                  </a:schemeClr>
                </a:solidFill>
              </a:rPr>
              <a:t>Schéma de tram’ y</a:t>
            </a:r>
            <a:endParaRPr lang="fr-FR" sz="2400" u="sng" dirty="0">
              <a:solidFill>
                <a:schemeClr val="accent6">
                  <a:lumMod val="75000"/>
                </a:schemeClr>
              </a:solidFill>
            </a:endParaRPr>
          </a:p>
        </p:txBody>
      </p:sp>
      <p:pic>
        <p:nvPicPr>
          <p:cNvPr id="3" name="Image 2" descr="C:\Documents and Settings\Kroukes\Bureau\Sans titre.jpg"/>
          <p:cNvPicPr/>
          <p:nvPr/>
        </p:nvPicPr>
        <p:blipFill>
          <a:blip r:embed="rId3"/>
          <a:srcRect/>
          <a:stretch>
            <a:fillRect/>
          </a:stretch>
        </p:blipFill>
        <p:spPr bwMode="auto">
          <a:xfrm>
            <a:off x="571472" y="642918"/>
            <a:ext cx="8215370" cy="6215082"/>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65538" name="Picture 2" descr="C:\Users\fst poste-01\Desktop\T1-kit-cmplet-BD.pdf - Adobe Reader.bmp"/>
          <p:cNvPicPr>
            <a:picLocks noChangeAspect="1" noChangeArrowheads="1"/>
          </p:cNvPicPr>
          <p:nvPr/>
        </p:nvPicPr>
        <p:blipFill>
          <a:blip r:embed="rId3"/>
          <a:srcRect/>
          <a:stretch>
            <a:fillRect/>
          </a:stretch>
        </p:blipFill>
        <p:spPr bwMode="auto">
          <a:xfrm>
            <a:off x="357126" y="214290"/>
            <a:ext cx="8644030" cy="6358006"/>
          </a:xfrm>
          <a:prstGeom prst="rect">
            <a:avLst/>
          </a:prstGeom>
          <a:noFill/>
        </p:spPr>
      </p:pic>
      <p:sp>
        <p:nvSpPr>
          <p:cNvPr id="67585" name="Rectangle 1"/>
          <p:cNvSpPr>
            <a:spLocks noChangeArrowheads="1"/>
          </p:cNvSpPr>
          <p:nvPr/>
        </p:nvSpPr>
        <p:spPr bwMode="auto">
          <a:xfrm>
            <a:off x="428596" y="285728"/>
            <a:ext cx="8429684" cy="74635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sng" strike="noStrike" cap="none" normalizeH="0" baseline="0" dirty="0" smtClean="0">
                <a:ln>
                  <a:noFill/>
                </a:ln>
                <a:solidFill>
                  <a:schemeClr val="accent6">
                    <a:lumMod val="75000"/>
                  </a:schemeClr>
                </a:solidFill>
                <a:effectLst/>
                <a:latin typeface="Calibri" pitchFamily="34" charset="0"/>
                <a:ea typeface="Times New Roman" pitchFamily="18" charset="0"/>
                <a:cs typeface="Arial" pitchFamily="34" charset="0"/>
              </a:rPr>
              <a:t>Les acteurs :</a:t>
            </a:r>
            <a:endParaRPr kumimoji="0" lang="ar-DZ" sz="2800" b="1" i="0" u="sng" strike="noStrike" cap="none" normalizeH="0" baseline="0" dirty="0" smtClean="0">
              <a:ln>
                <a:noFill/>
              </a:ln>
              <a:solidFill>
                <a:schemeClr val="accent6">
                  <a:lumMod val="75000"/>
                </a:schemeClr>
              </a:solidFill>
              <a:effectLst/>
              <a:latin typeface="Calibri" pitchFamily="34"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ar-DZ" sz="2000" b="1" u="sng" dirty="0" smtClean="0">
              <a:solidFill>
                <a:srgbClr val="FF0000"/>
              </a:solidFill>
              <a:latin typeface="Calibri" pitchFamily="34"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ar-DZ" sz="20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ar-DZ" sz="2000" b="1" i="0" u="sng" strike="noStrike" cap="none" normalizeH="0" baseline="0" dirty="0" smtClean="0">
              <a:ln>
                <a:noFill/>
              </a:ln>
              <a:solidFill>
                <a:srgbClr val="FF0000"/>
              </a:solidFill>
              <a:effectLst/>
              <a:latin typeface="Calibri" pitchFamily="34"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lang="ar-DZ" sz="2000" b="1" u="sng" dirty="0" smtClean="0">
              <a:solidFill>
                <a:srgbClr val="FF0000"/>
              </a:solidFill>
              <a:latin typeface="Calibri" pitchFamily="34"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fr-FR" sz="7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en-US" sz="2000" b="1" i="0" u="none" strike="noStrike" cap="none" normalizeH="0" baseline="0" dirty="0" err="1" smtClean="0">
                <a:ln>
                  <a:noFill/>
                </a:ln>
                <a:solidFill>
                  <a:srgbClr val="FFFF00"/>
                </a:solidFill>
                <a:effectLst/>
                <a:latin typeface="Century" pitchFamily="18" charset="0"/>
                <a:ea typeface="Times New Roman" pitchFamily="18" charset="0"/>
                <a:cs typeface="Arial" pitchFamily="34" charset="0"/>
              </a:rPr>
              <a:t>région</a:t>
            </a:r>
            <a:r>
              <a:rPr kumimoji="0" lang="en-US"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  </a:t>
            </a:r>
            <a:r>
              <a:rPr kumimoji="0" lang="en-US" sz="2000" b="1" i="0" u="none" strike="noStrike" cap="none" normalizeH="0" baseline="0" dirty="0" err="1" smtClean="0">
                <a:ln>
                  <a:noFill/>
                </a:ln>
                <a:solidFill>
                  <a:srgbClr val="FFFF00"/>
                </a:solidFill>
                <a:effectLst/>
                <a:latin typeface="Century" pitchFamily="18" charset="0"/>
                <a:ea typeface="Times New Roman" pitchFamily="18" charset="0"/>
                <a:cs typeface="Arial" pitchFamily="34" charset="0"/>
              </a:rPr>
              <a:t>aL</a:t>
            </a:r>
            <a:r>
              <a:rPr kumimoji="0" lang="en-US"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rgbClr val="FFFF00"/>
                </a:solidFill>
                <a:effectLst/>
                <a:latin typeface="Calibri"/>
                <a:ea typeface="Times New Roman" pitchFamily="18" charset="0"/>
                <a:cs typeface="Arial" pitchFamily="34" charset="0"/>
              </a:rPr>
              <a:t>Î</a:t>
            </a: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le-de-France  </a:t>
            </a:r>
            <a:r>
              <a:rPr kumimoji="0" lang="fr-FR" sz="2000" b="1" i="0" u="none" strike="noStrike" cap="none" normalizeH="0" baseline="0" dirty="0" smtClean="0">
                <a:ln>
                  <a:noFill/>
                </a:ln>
                <a:solidFill>
                  <a:srgbClr val="00B0F0"/>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chemeClr val="tx1"/>
                </a:solidFill>
                <a:effectLst/>
                <a:latin typeface="Century" pitchFamily="18" charset="0"/>
                <a:ea typeface="Times New Roman" pitchFamily="18" charset="0"/>
                <a:cs typeface="Arial" pitchFamily="34" charset="0"/>
              </a:rPr>
            </a:br>
            <a:r>
              <a:rPr kumimoji="0" lang="fr-FR" sz="2000" b="1" i="1"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t>La        R</a:t>
            </a:r>
            <a:r>
              <a:rPr kumimoji="0" lang="fr-FR" sz="2000" b="1" i="1" u="none" strike="noStrike" cap="none" normalizeH="0" baseline="0" dirty="0" smtClean="0">
                <a:ln>
                  <a:noFill/>
                </a:ln>
                <a:solidFill>
                  <a:srgbClr val="000000"/>
                </a:solidFill>
                <a:effectLst/>
                <a:latin typeface="Calibri"/>
                <a:ea typeface="Times New Roman" pitchFamily="18" charset="0"/>
                <a:cs typeface="Arial" pitchFamily="34" charset="0"/>
              </a:rPr>
              <a:t>é</a:t>
            </a:r>
            <a:r>
              <a:rPr kumimoji="0" lang="fr-FR" sz="2000" b="1" i="1"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t>gion       fait       grandir           </a:t>
            </a:r>
            <a:r>
              <a:rPr kumimoji="0" lang="en-US" sz="2000" b="1" i="1" u="none" strike="noStrike" cap="none" normalizeH="0" baseline="0" dirty="0" err="1" smtClean="0">
                <a:ln>
                  <a:noFill/>
                </a:ln>
                <a:solidFill>
                  <a:srgbClr val="000000"/>
                </a:solidFill>
                <a:effectLst/>
                <a:latin typeface="Century" pitchFamily="18" charset="0"/>
                <a:ea typeface="Times New Roman" pitchFamily="18" charset="0"/>
                <a:cs typeface="Arial" pitchFamily="34" charset="0"/>
              </a:rPr>
              <a:t>vos</a:t>
            </a:r>
            <a:r>
              <a:rPr kumimoji="0" lang="en-US" sz="2000" b="1" i="1"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t>     </a:t>
            </a:r>
            <a:r>
              <a:rPr kumimoji="0" lang="fr-FR" sz="2000" b="1" i="1"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t>transports                                     </a:t>
            </a:r>
            <a:r>
              <a:rPr kumimoji="0" lang="fr-FR" sz="2000" b="1" i="0"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br>
            <a:r>
              <a:rPr kumimoji="0" lang="fr-FR" sz="2000" b="1" i="0"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rgbClr val="000000"/>
                </a:solidFill>
                <a:effectLst/>
                <a:latin typeface="Century" pitchFamily="18" charset="0"/>
                <a:ea typeface="Times New Roman" pitchFamily="18" charset="0"/>
                <a:cs typeface="Arial" pitchFamily="34" charset="0"/>
              </a:rPr>
            </a:b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Le D</a:t>
            </a:r>
            <a:r>
              <a:rPr kumimoji="0" lang="fr-FR" sz="2000" b="1" i="0" u="none" strike="noStrike" cap="none" normalizeH="0" baseline="0" dirty="0" smtClean="0">
                <a:ln>
                  <a:noFill/>
                </a:ln>
                <a:solidFill>
                  <a:srgbClr val="FFFF00"/>
                </a:solidFill>
                <a:effectLst/>
                <a:latin typeface="Calibri"/>
                <a:ea typeface="Times New Roman" pitchFamily="18" charset="0"/>
                <a:cs typeface="Arial" pitchFamily="34" charset="0"/>
              </a:rPr>
              <a:t>é</a:t>
            </a: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partement          </a:t>
            </a:r>
            <a:r>
              <a:rPr kumimoji="0" lang="en-US" sz="2000" b="1" i="0" u="none" strike="noStrike" cap="none" normalizeH="0" baseline="0" dirty="0" err="1" smtClean="0">
                <a:ln>
                  <a:noFill/>
                </a:ln>
                <a:solidFill>
                  <a:srgbClr val="FFFF00"/>
                </a:solidFill>
                <a:effectLst/>
                <a:latin typeface="Century" pitchFamily="18" charset="0"/>
                <a:ea typeface="Times New Roman" pitchFamily="18" charset="0"/>
                <a:cs typeface="Arial" pitchFamily="34" charset="0"/>
              </a:rPr>
              <a:t>denis</a:t>
            </a:r>
            <a:r>
              <a:rPr kumimoji="0" lang="en-US"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 -saint-seine  la de  </a:t>
            </a: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 </a:t>
            </a:r>
            <a: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br>
            <a: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b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Times New Roman" pitchFamily="18" charset="0"/>
              </a:rPr>
              <a:t>L</a:t>
            </a:r>
            <a:r>
              <a:rPr kumimoji="0" lang="fr-FR" sz="2000" b="1" i="0" u="none" strike="noStrike" cap="none" normalizeH="0" baseline="0" dirty="0" smtClean="0">
                <a:ln>
                  <a:noFill/>
                </a:ln>
                <a:solidFill>
                  <a:srgbClr val="FFFF00"/>
                </a:solidFill>
                <a:effectLst/>
                <a:latin typeface="Calibri"/>
                <a:ea typeface="Times New Roman" pitchFamily="18" charset="0"/>
                <a:cs typeface="Times New Roman" pitchFamily="18" charset="0"/>
              </a:rPr>
              <a:t>’</a:t>
            </a: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Times New Roman" pitchFamily="18" charset="0"/>
              </a:rPr>
              <a:t>Etat</a:t>
            </a:r>
            <a:endParaRPr kumimoji="0" lang="fr-FR" sz="2000" b="1" i="0" u="none" strike="noStrike" cap="none" normalizeH="0" baseline="0" dirty="0" smtClean="0">
              <a:ln>
                <a:noFill/>
              </a:ln>
              <a:solidFill>
                <a:srgbClr val="FFFF0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La RATP</a:t>
            </a:r>
            <a:endParaRPr kumimoji="0" lang="fr-FR" sz="2000" b="1" i="0" u="none" strike="noStrike" cap="none" normalizeH="0" baseline="0" dirty="0" smtClean="0">
              <a:ln>
                <a:noFill/>
              </a:ln>
              <a:solidFill>
                <a:srgbClr val="FFFF0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La Régie autonome des transports parisiens (RATP)</a:t>
            </a:r>
            <a:endParaRPr kumimoji="0" lang="fr-FR" sz="200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fr-FR" sz="2000" b="1" i="0" u="none" strike="noStrike" cap="none" normalizeH="0" baseline="0" dirty="0" smtClean="0">
                <a:ln>
                  <a:noFill/>
                </a:ln>
                <a:solidFill>
                  <a:srgbClr val="FFFF00"/>
                </a:solidFill>
                <a:effectLst/>
                <a:latin typeface="Century" pitchFamily="18" charset="0"/>
                <a:ea typeface="Times New Roman" pitchFamily="18" charset="0"/>
                <a:cs typeface="Arial" pitchFamily="34" charset="0"/>
              </a:rPr>
              <a:t>Le STIF</a:t>
            </a:r>
            <a:endParaRPr kumimoji="0" lang="fr-FR" sz="2000" b="1" i="0" u="none" strike="noStrike" cap="none" normalizeH="0" baseline="0" dirty="0" smtClean="0">
              <a:ln>
                <a:noFill/>
              </a:ln>
              <a:solidFill>
                <a:srgbClr val="FFFF0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sz="2000" b="1" i="0" u="none" strike="noStrike" cap="none" normalizeH="0" baseline="0" dirty="0" smtClean="0">
                <a:ln>
                  <a:noFill/>
                </a:ln>
                <a:effectLst/>
                <a:latin typeface="Century" pitchFamily="18" charset="0"/>
                <a:ea typeface="Times New Roman" pitchFamily="18" charset="0"/>
                <a:cs typeface="Arial" pitchFamily="34" charset="0"/>
              </a:rPr>
              <a:t>Le syndicat des transports d'</a:t>
            </a:r>
            <a:r>
              <a:rPr kumimoji="0" lang="fr-FR" sz="2000" b="1" i="0" u="none" strike="noStrike" cap="none" normalizeH="0" baseline="0" dirty="0" smtClean="0">
                <a:ln>
                  <a:noFill/>
                </a:ln>
                <a:effectLst/>
                <a:latin typeface="Calibri"/>
                <a:ea typeface="Times New Roman" pitchFamily="18" charset="0"/>
                <a:cs typeface="Arial" pitchFamily="34" charset="0"/>
              </a:rPr>
              <a:t>Î</a:t>
            </a:r>
            <a:r>
              <a:rPr kumimoji="0" lang="fr-FR" sz="2000" b="1" i="0" u="none" strike="noStrike" cap="none" normalizeH="0" baseline="0" dirty="0" smtClean="0">
                <a:ln>
                  <a:noFill/>
                </a:ln>
                <a:effectLst/>
                <a:latin typeface="Century" pitchFamily="18" charset="0"/>
                <a:ea typeface="Times New Roman" pitchFamily="18" charset="0"/>
                <a:cs typeface="Arial" pitchFamily="34" charset="0"/>
              </a:rPr>
              <a:t>le-de-France</a:t>
            </a:r>
            <a:endParaRPr kumimoji="0" lang="fr-FR" sz="2000" b="1" i="0" u="none" strike="noStrike" cap="none" normalizeH="0" baseline="0" dirty="0" smtClean="0">
              <a:ln>
                <a:noFill/>
              </a:ln>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fr-FR" sz="2000" b="1" i="0" u="none" strike="noStrike" cap="none" normalizeH="0" baseline="0" dirty="0" err="1" smtClean="0">
                <a:ln>
                  <a:noFill/>
                </a:ln>
                <a:solidFill>
                  <a:srgbClr val="FFFF00"/>
                </a:solidFill>
                <a:effectLst/>
                <a:latin typeface="Century" pitchFamily="18" charset="0"/>
                <a:ea typeface="Times New Roman" pitchFamily="18" charset="0"/>
                <a:cs typeface="Arial" pitchFamily="34" charset="0"/>
              </a:rPr>
              <a:t>PlaineCommune</a:t>
            </a:r>
            <a: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br>
            <a:r>
              <a:rPr kumimoji="0" lang="fr-FR" sz="2000" b="1" i="0" u="none" strike="noStrike" cap="none" normalizeH="0" baseline="0" dirty="0" smtClean="0">
                <a:ln>
                  <a:noFill/>
                </a:ln>
                <a:solidFill>
                  <a:srgbClr val="0070C0"/>
                </a:solidFill>
                <a:effectLst/>
                <a:latin typeface="Calibri"/>
                <a:ea typeface="Times New Roman" pitchFamily="18" charset="0"/>
                <a:cs typeface="Arial" pitchFamily="34" charset="0"/>
              </a:rPr>
              <a:t> </a:t>
            </a:r>
            <a: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t/>
            </a:r>
            <a:br>
              <a:rPr kumimoji="0" lang="fr-FR" sz="2000"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br>
            <a:r>
              <a:rPr kumimoji="0" lang="fr-FR" b="1" i="0" u="none" strike="noStrike" cap="none" normalizeH="0" baseline="0" dirty="0" smtClean="0">
                <a:ln>
                  <a:noFill/>
                </a:ln>
                <a:solidFill>
                  <a:srgbClr val="00B0F0"/>
                </a:solidFill>
                <a:effectLst/>
                <a:latin typeface="Century" pitchFamily="18" charset="0"/>
                <a:ea typeface="Times New Roman" pitchFamily="18" charset="0"/>
                <a:cs typeface="Arial" pitchFamily="34" charset="0"/>
              </a:rPr>
              <a:t/>
            </a:r>
            <a:br>
              <a:rPr kumimoji="0" lang="fr-FR" b="1" i="0" u="none" strike="noStrike" cap="none" normalizeH="0" baseline="0" dirty="0" smtClean="0">
                <a:ln>
                  <a:noFill/>
                </a:ln>
                <a:solidFill>
                  <a:srgbClr val="00B0F0"/>
                </a:solidFill>
                <a:effectLst/>
                <a:latin typeface="Century" pitchFamily="18" charset="0"/>
                <a:ea typeface="Times New Roman" pitchFamily="18" charset="0"/>
                <a:cs typeface="Arial" pitchFamily="34" charset="0"/>
              </a:rPr>
            </a:br>
            <a:endParaRPr kumimoji="0" lang="fr-FR" b="1" i="0" u="none" strike="noStrike" cap="none" normalizeH="0" baseline="0" dirty="0" smtClean="0">
              <a:ln>
                <a:noFill/>
              </a:ln>
              <a:solidFill>
                <a:srgbClr val="00B0F0"/>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Char char="•"/>
              <a:tabLst/>
            </a:pPr>
            <a:r>
              <a:rPr kumimoji="0" lang="fr-FR" b="1" i="0" u="none" strike="noStrike" cap="none" normalizeH="0" baseline="0" dirty="0" smtClean="0">
                <a:ln>
                  <a:noFill/>
                </a:ln>
                <a:solidFill>
                  <a:srgbClr val="00B0F0"/>
                </a:solidFill>
                <a:effectLst/>
                <a:latin typeface="Century" pitchFamily="18" charset="0"/>
                <a:ea typeface="Times New Roman" pitchFamily="18" charset="0"/>
                <a:cs typeface="Arial" pitchFamily="34" charset="0"/>
              </a:rPr>
              <a:t>Plaine de France - Etablissement Public d</a:t>
            </a:r>
            <a:r>
              <a:rPr kumimoji="0" lang="fr-FR" b="1" i="0" u="none" strike="noStrike" cap="none" normalizeH="0" baseline="0" dirty="0" smtClean="0">
                <a:ln>
                  <a:noFill/>
                </a:ln>
                <a:solidFill>
                  <a:srgbClr val="00B0F0"/>
                </a:solidFill>
                <a:effectLst/>
                <a:latin typeface="Calibri"/>
                <a:ea typeface="Times New Roman" pitchFamily="18" charset="0"/>
                <a:cs typeface="Arial" pitchFamily="34" charset="0"/>
              </a:rPr>
              <a:t>’</a:t>
            </a:r>
            <a:r>
              <a:rPr kumimoji="0" lang="fr-FR" b="1" i="0" u="none" strike="noStrike" cap="none" normalizeH="0" baseline="0" dirty="0" smtClean="0">
                <a:ln>
                  <a:noFill/>
                </a:ln>
                <a:solidFill>
                  <a:srgbClr val="00B0F0"/>
                </a:solidFill>
                <a:effectLst/>
                <a:latin typeface="Century" pitchFamily="18" charset="0"/>
                <a:ea typeface="Times New Roman" pitchFamily="18" charset="0"/>
                <a:cs typeface="Arial" pitchFamily="34" charset="0"/>
              </a:rPr>
              <a:t>Am</a:t>
            </a:r>
            <a:r>
              <a:rPr kumimoji="0" lang="fr-FR" b="1" i="0" u="none" strike="noStrike" cap="none" normalizeH="0" baseline="0" dirty="0" smtClean="0">
                <a:ln>
                  <a:noFill/>
                </a:ln>
                <a:solidFill>
                  <a:srgbClr val="00B0F0"/>
                </a:solidFill>
                <a:effectLst/>
                <a:latin typeface="Calibri"/>
                <a:ea typeface="Times New Roman" pitchFamily="18" charset="0"/>
                <a:cs typeface="Arial" pitchFamily="34" charset="0"/>
              </a:rPr>
              <a:t>é</a:t>
            </a:r>
            <a:r>
              <a:rPr kumimoji="0" lang="fr-FR" b="1" i="0" u="none" strike="noStrike" cap="none" normalizeH="0" baseline="0" dirty="0" smtClean="0">
                <a:ln>
                  <a:noFill/>
                </a:ln>
                <a:solidFill>
                  <a:srgbClr val="00B0F0"/>
                </a:solidFill>
                <a:effectLst/>
                <a:latin typeface="Century" pitchFamily="18" charset="0"/>
                <a:ea typeface="Times New Roman" pitchFamily="18" charset="0"/>
                <a:cs typeface="Arial" pitchFamily="34" charset="0"/>
              </a:rPr>
              <a:t>nagement</a:t>
            </a:r>
            <a:r>
              <a:rPr kumimoji="0" lang="fr-FR" b="1" i="0" u="none" strike="noStrike" cap="none" normalizeH="0" baseline="0" dirty="0" smtClean="0">
                <a:ln>
                  <a:noFill/>
                </a:ln>
                <a:solidFill>
                  <a:srgbClr val="00B0F0"/>
                </a:solidFill>
                <a:effectLst/>
                <a:latin typeface="Calibri"/>
                <a:ea typeface="Times New Roman" pitchFamily="18" charset="0"/>
                <a:cs typeface="Arial" pitchFamily="34" charset="0"/>
              </a:rPr>
              <a:t> </a:t>
            </a:r>
            <a:r>
              <a:rPr kumimoji="0" lang="fr-FR"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t/>
            </a:r>
            <a:br>
              <a:rPr kumimoji="0" lang="fr-FR" b="1"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br>
            <a:r>
              <a:rPr kumimoji="0" lang="fr-FR" sz="1200" b="0"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t/>
            </a:r>
            <a:br>
              <a:rPr kumimoji="0" lang="fr-FR" sz="1200" b="0" i="0" u="none" strike="noStrike" cap="none" normalizeH="0" baseline="0" dirty="0" smtClean="0">
                <a:ln>
                  <a:noFill/>
                </a:ln>
                <a:solidFill>
                  <a:srgbClr val="0070C0"/>
                </a:solidFill>
                <a:effectLst/>
                <a:latin typeface="Century" pitchFamily="18" charset="0"/>
                <a:ea typeface="Times New Roman" pitchFamily="18" charset="0"/>
                <a:cs typeface="Arial" pitchFamily="34" charset="0"/>
              </a:rPr>
            </a:b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68609" name="Picture 1" descr="C:\Users\fst poste-01\Desktop\indexdiapo0009image2tt9[1].gif"/>
          <p:cNvPicPr>
            <a:picLocks noChangeAspect="1" noChangeArrowheads="1"/>
          </p:cNvPicPr>
          <p:nvPr/>
        </p:nvPicPr>
        <p:blipFill>
          <a:blip r:embed="rId3"/>
          <a:srcRect/>
          <a:stretch>
            <a:fillRect/>
          </a:stretch>
        </p:blipFill>
        <p:spPr bwMode="auto">
          <a:xfrm>
            <a:off x="357158" y="214290"/>
            <a:ext cx="8572559" cy="6505828"/>
          </a:xfrm>
          <a:prstGeom prst="rect">
            <a:avLst/>
          </a:prstGeom>
          <a:noFill/>
        </p:spPr>
      </p:pic>
      <p:sp>
        <p:nvSpPr>
          <p:cNvPr id="68611" name="Rectangle 3"/>
          <p:cNvSpPr>
            <a:spLocks noChangeArrowheads="1"/>
          </p:cNvSpPr>
          <p:nvPr/>
        </p:nvSpPr>
        <p:spPr bwMode="auto">
          <a:xfrm>
            <a:off x="428596" y="553997"/>
            <a:ext cx="835824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457200" algn="l"/>
              </a:tabLst>
            </a:pPr>
            <a:r>
              <a:rPr kumimoji="0" lang="fr-FR" sz="2800" b="1" i="0" u="sng" strike="noStrike" cap="none" normalizeH="0" baseline="0" dirty="0" smtClean="0">
                <a:ln>
                  <a:noFill/>
                </a:ln>
                <a:solidFill>
                  <a:schemeClr val="accent6">
                    <a:lumMod val="75000"/>
                  </a:schemeClr>
                </a:solidFill>
                <a:effectLst/>
                <a:latin typeface="Calibri" pitchFamily="34" charset="0"/>
                <a:ea typeface="Times New Roman" pitchFamily="18" charset="0"/>
                <a:cs typeface="Arial" pitchFamily="34" charset="0"/>
              </a:rPr>
              <a:t>les objectifs du Tram’ Y :</a:t>
            </a:r>
            <a:endParaRPr kumimoji="0" lang="fr-FR" sz="2800" b="0" i="0" u="sng" strike="noStrike" cap="none" normalizeH="0" baseline="0" dirty="0" smtClean="0">
              <a:ln>
                <a:noFill/>
              </a:ln>
              <a:solidFill>
                <a:schemeClr val="accent6">
                  <a:lumMod val="75000"/>
                </a:schemeClr>
              </a:solidFill>
              <a:effectLst/>
              <a:latin typeface="Arial" pitchFamily="34" charset="0"/>
              <a:cs typeface="Arial" pitchFamily="34" charset="0"/>
            </a:endParaRPr>
          </a:p>
        </p:txBody>
      </p:sp>
      <p:sp>
        <p:nvSpPr>
          <p:cNvPr id="5" name="Rectangle 4"/>
          <p:cNvSpPr/>
          <p:nvPr/>
        </p:nvSpPr>
        <p:spPr>
          <a:xfrm>
            <a:off x="642910" y="1142984"/>
            <a:ext cx="8072494" cy="4955203"/>
          </a:xfrm>
          <a:prstGeom prst="rect">
            <a:avLst/>
          </a:prstGeom>
        </p:spPr>
        <p:txBody>
          <a:bodyPr wrap="square">
            <a:spAutoFit/>
          </a:bodyPr>
          <a:lstStyle/>
          <a:p>
            <a:pPr lvl="0"/>
            <a:r>
              <a:rPr lang="ar-DZ" sz="2400" b="1" dirty="0" smtClean="0"/>
              <a:t>*</a:t>
            </a:r>
            <a:r>
              <a:rPr lang="fr-FR" sz="2400" b="1" dirty="0" smtClean="0"/>
              <a:t>Proposer un service de transport de qualité, accessible aux personnes à mobilité réduite. </a:t>
            </a:r>
          </a:p>
          <a:p>
            <a:pPr lvl="1"/>
            <a:r>
              <a:rPr lang="ar-DZ" sz="2800" b="1" dirty="0" smtClean="0"/>
              <a:t>*</a:t>
            </a:r>
            <a:r>
              <a:rPr lang="fr-FR" sz="2400" b="1" dirty="0" smtClean="0"/>
              <a:t>Desservir les centres urbains en rompant leur isolement grâce à un accès rapide aux lieux de vie (sites de loisirs, centres commerciaux…). </a:t>
            </a:r>
          </a:p>
          <a:p>
            <a:pPr lvl="1"/>
            <a:r>
              <a:rPr lang="ar-DZ" sz="2400" b="1" dirty="0" smtClean="0"/>
              <a:t>*</a:t>
            </a:r>
            <a:r>
              <a:rPr lang="fr-FR" sz="2400" b="1" dirty="0" smtClean="0"/>
              <a:t>Développer le réseau de transport collectif francilien. </a:t>
            </a:r>
          </a:p>
          <a:p>
            <a:pPr lvl="1"/>
            <a:r>
              <a:rPr lang="fr-FR" sz="2400" b="1" dirty="0" smtClean="0"/>
              <a:t>Faciliter l’accès au pôle universitaire de Villetaneuse qui accueille plus de 12 000 étudiants. </a:t>
            </a:r>
          </a:p>
          <a:p>
            <a:pPr lvl="1"/>
            <a:r>
              <a:rPr lang="ar-DZ" sz="2400" b="1" dirty="0" smtClean="0"/>
              <a:t>*</a:t>
            </a:r>
            <a:r>
              <a:rPr lang="fr-FR" sz="2400" b="1" dirty="0" smtClean="0"/>
              <a:t>Participer au renouvellement urbain des 3 villes traversées et accompagner plusieurs projets comme la ZAC Porte de Paris à Saint-Denis, les projets ANRU à Epinay-sur-Seine (ZAC Epicentre et Intégral, Orge mont) et le projet Universitaire et Urbain de Villetaneuse</a:t>
            </a:r>
            <a:r>
              <a:rPr lang="fr-FR" sz="2400" dirty="0" smtClean="0"/>
              <a:t>. </a:t>
            </a:r>
            <a:endParaRPr lang="fr-FR" sz="24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fst poste-01\Desktop\4850768036_9035f5d415_b[1].jpg"/>
          <p:cNvPicPr>
            <a:picLocks noChangeAspect="1" noChangeArrowheads="1"/>
          </p:cNvPicPr>
          <p:nvPr/>
        </p:nvPicPr>
        <p:blipFill>
          <a:blip r:embed="rId2"/>
          <a:srcRect/>
          <a:stretch>
            <a:fillRect/>
          </a:stretch>
        </p:blipFill>
        <p:spPr bwMode="auto">
          <a:xfrm>
            <a:off x="1" y="4360"/>
            <a:ext cx="9144000" cy="6848093"/>
          </a:xfrm>
          <a:prstGeom prst="rect">
            <a:avLst/>
          </a:prstGeom>
          <a:noFill/>
        </p:spPr>
      </p:pic>
      <p:pic>
        <p:nvPicPr>
          <p:cNvPr id="2" name="Image 1" descr="F:\MOUFIDA\projet\tram'y\TRAM'Y\les_acteurs_du_projet.Par.0003.Image[1].jpg"/>
          <p:cNvPicPr/>
          <p:nvPr/>
        </p:nvPicPr>
        <p:blipFill>
          <a:blip r:embed="rId3"/>
          <a:srcRect/>
          <a:stretch>
            <a:fillRect/>
          </a:stretch>
        </p:blipFill>
        <p:spPr bwMode="auto">
          <a:xfrm>
            <a:off x="642910" y="285728"/>
            <a:ext cx="7786741" cy="6572272"/>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3" name="Sous-titre 2"/>
          <p:cNvSpPr>
            <a:spLocks noGrp="1"/>
          </p:cNvSpPr>
          <p:nvPr>
            <p:ph type="subTitle" idx="1"/>
          </p:nvPr>
        </p:nvSpPr>
        <p:spPr>
          <a:xfrm>
            <a:off x="500034" y="1285860"/>
            <a:ext cx="8143932" cy="5214974"/>
          </a:xfrm>
        </p:spPr>
        <p:txBody>
          <a:bodyPr/>
          <a:lstStyle/>
          <a:p>
            <a:endParaRPr lang="fr-FR" dirty="0"/>
          </a:p>
        </p:txBody>
      </p:sp>
      <p:pic>
        <p:nvPicPr>
          <p:cNvPr id="4" name="Picture 8"/>
          <p:cNvPicPr>
            <a:picLocks noChangeAspect="1" noChangeArrowheads="1"/>
          </p:cNvPicPr>
          <p:nvPr/>
        </p:nvPicPr>
        <p:blipFill>
          <a:blip r:embed="rId3" cstate="print"/>
          <a:srcRect/>
          <a:stretch>
            <a:fillRect/>
          </a:stretch>
        </p:blipFill>
        <p:spPr bwMode="auto">
          <a:xfrm>
            <a:off x="174625" y="1357298"/>
            <a:ext cx="8969375" cy="5357849"/>
          </a:xfrm>
          <a:prstGeom prst="rect">
            <a:avLst/>
          </a:prstGeom>
          <a:noFill/>
          <a:ln w="9525">
            <a:noFill/>
            <a:miter lim="800000"/>
            <a:headEnd/>
            <a:tailEnd/>
          </a:ln>
        </p:spPr>
      </p:pic>
      <p:sp>
        <p:nvSpPr>
          <p:cNvPr id="5" name="Rectangle 4"/>
          <p:cNvSpPr/>
          <p:nvPr/>
        </p:nvSpPr>
        <p:spPr>
          <a:xfrm>
            <a:off x="642910" y="1357299"/>
            <a:ext cx="8072494" cy="461665"/>
          </a:xfrm>
          <a:prstGeom prst="rect">
            <a:avLst/>
          </a:prstGeom>
        </p:spPr>
        <p:txBody>
          <a:bodyPr wrap="square">
            <a:spAutoFit/>
          </a:bodyPr>
          <a:lstStyle/>
          <a:p>
            <a:pPr fontAlgn="auto">
              <a:spcBef>
                <a:spcPts val="0"/>
              </a:spcBef>
              <a:spcAft>
                <a:spcPts val="0"/>
              </a:spcAft>
              <a:defRPr/>
            </a:pPr>
            <a:endParaRPr lang="fr-FR" sz="2400" dirty="0"/>
          </a:p>
        </p:txBody>
      </p:sp>
      <p:sp>
        <p:nvSpPr>
          <p:cNvPr id="6" name="Rectangle 5"/>
          <p:cNvSpPr/>
          <p:nvPr/>
        </p:nvSpPr>
        <p:spPr>
          <a:xfrm>
            <a:off x="714348" y="1571612"/>
            <a:ext cx="7500990" cy="2000548"/>
          </a:xfrm>
          <a:prstGeom prst="rect">
            <a:avLst/>
          </a:prstGeom>
        </p:spPr>
        <p:txBody>
          <a:bodyPr wrap="square">
            <a:spAutoFit/>
          </a:bodyPr>
          <a:lstStyle/>
          <a:p>
            <a:pPr fontAlgn="auto">
              <a:spcBef>
                <a:spcPts val="0"/>
              </a:spcBef>
              <a:spcAft>
                <a:spcPts val="0"/>
              </a:spcAft>
              <a:defRPr/>
            </a:pPr>
            <a:r>
              <a:rPr lang="fr-FR" sz="2800" b="1" u="sng" dirty="0" smtClean="0">
                <a:solidFill>
                  <a:schemeClr val="accent6">
                    <a:lumMod val="75000"/>
                  </a:schemeClr>
                </a:solidFill>
              </a:rPr>
              <a:t>1-Présentation de la ville de Lille:</a:t>
            </a:r>
          </a:p>
          <a:p>
            <a:pPr fontAlgn="auto">
              <a:spcBef>
                <a:spcPts val="0"/>
              </a:spcBef>
              <a:spcAft>
                <a:spcPts val="0"/>
              </a:spcAft>
              <a:defRPr/>
            </a:pPr>
            <a:r>
              <a:rPr lang="fr-FR" sz="2400" b="1" dirty="0" smtClean="0"/>
              <a:t>Lille, ville du nord de la France, chef-lieu du département du Nord et de la région Nord-Pas-de-Calais, sur la Deûle, en Flandre, près de la frontière avec la Belgique. La ville forme le centre d’une vaste conurbation</a:t>
            </a:r>
            <a:endParaRPr lang="fr-FR" sz="2400" b="1" dirty="0"/>
          </a:p>
        </p:txBody>
      </p:sp>
      <p:sp>
        <p:nvSpPr>
          <p:cNvPr id="11" name="Rectangle 10"/>
          <p:cNvSpPr/>
          <p:nvPr/>
        </p:nvSpPr>
        <p:spPr>
          <a:xfrm>
            <a:off x="2643174" y="500042"/>
            <a:ext cx="4214842" cy="646331"/>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r>
              <a:rPr lang="fr-FR" sz="3200" b="1" u="sng" spc="150" dirty="0" smtClean="0">
                <a:ln w="11430"/>
                <a:solidFill>
                  <a:schemeClr val="accent3"/>
                </a:solidFill>
                <a:effectLst>
                  <a:outerShdw blurRad="25400" algn="tl" rotWithShape="0">
                    <a:srgbClr val="000000">
                      <a:alpha val="43000"/>
                    </a:srgbClr>
                  </a:outerShdw>
                </a:effectLst>
              </a:rPr>
              <a:t>Etude </a:t>
            </a:r>
            <a:r>
              <a:rPr lang="fr-FR" sz="3600" b="1" u="sng" spc="150" dirty="0" smtClean="0">
                <a:ln w="11430"/>
                <a:solidFill>
                  <a:schemeClr val="accent3"/>
                </a:solidFill>
                <a:effectLst>
                  <a:outerShdw blurRad="25400" algn="tl" rotWithShape="0">
                    <a:srgbClr val="000000">
                      <a:alpha val="43000"/>
                    </a:srgbClr>
                  </a:outerShdw>
                </a:effectLst>
              </a:rPr>
              <a:t>d’exemple</a:t>
            </a:r>
            <a:r>
              <a:rPr lang="fr-FR" sz="3200" b="1" u="sng" spc="150" dirty="0" smtClean="0">
                <a:ln w="11430"/>
                <a:solidFill>
                  <a:schemeClr val="accent3"/>
                </a:solidFill>
                <a:effectLst>
                  <a:outerShdw blurRad="25400" algn="tl" rotWithShape="0">
                    <a:srgbClr val="000000">
                      <a:alpha val="43000"/>
                    </a:srgbClr>
                  </a:outerShdw>
                </a:effectLst>
              </a:rPr>
              <a:t> </a:t>
            </a:r>
            <a:r>
              <a:rPr lang="fr-FR" sz="3200" b="1" u="sng" spc="150" dirty="0" smtClean="0">
                <a:ln w="11430"/>
                <a:solidFill>
                  <a:schemeClr val="accent3"/>
                </a:solidFill>
                <a:effectLst>
                  <a:outerShdw blurRad="25400" algn="tl" rotWithShape="0">
                    <a:srgbClr val="000000">
                      <a:alpha val="43000"/>
                    </a:srgbClr>
                  </a:outerShdw>
                </a:effectLst>
              </a:rPr>
              <a:t>03:</a:t>
            </a:r>
            <a:endParaRPr lang="fr-FR" sz="3200" b="1" u="sng" spc="150" dirty="0">
              <a:ln w="11430"/>
              <a:solidFill>
                <a:schemeClr val="accent3"/>
              </a:solidFill>
              <a:effectLst>
                <a:outerShdw blurRad="25400" algn="tl" rotWithShape="0">
                  <a:srgbClr val="000000">
                    <a:alpha val="43000"/>
                  </a:srgbClr>
                </a:outerShdw>
              </a:effectLs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357158" y="214291"/>
            <a:ext cx="8215370" cy="707886"/>
          </a:xfrm>
          <a:prstGeom prst="rect">
            <a:avLst/>
          </a:prstGeom>
        </p:spPr>
        <p:txBody>
          <a:bodyPr wrap="square">
            <a:spAutoFit/>
          </a:bodyPr>
          <a:lstStyle/>
          <a:p>
            <a:pPr algn="ctr"/>
            <a:r>
              <a:rPr lang="fr-FR" sz="2000" b="1" dirty="0" smtClean="0">
                <a:solidFill>
                  <a:schemeClr val="accent6">
                    <a:lumMod val="75000"/>
                  </a:schemeClr>
                </a:solidFill>
              </a:rPr>
              <a:t>SITUATION DE LILLE A L’ECHELLE DE L’EUROPE DU NORD ET A L’ECHELLE REGIONALE</a:t>
            </a:r>
            <a:endParaRPr lang="fr-FR" b="1" dirty="0">
              <a:solidFill>
                <a:schemeClr val="accent6">
                  <a:lumMod val="75000"/>
                </a:schemeClr>
              </a:solidFill>
            </a:endParaRPr>
          </a:p>
        </p:txBody>
      </p:sp>
      <p:pic>
        <p:nvPicPr>
          <p:cNvPr id="3" name="Picture 5" descr="C:\Documents and Settings\MICHAEL PARDON\Application Data\Microsoft\Media Catalog\CARTE SITUATION LILLE.png"/>
          <p:cNvPicPr>
            <a:picLocks noChangeAspect="1" noChangeArrowheads="1"/>
          </p:cNvPicPr>
          <p:nvPr/>
        </p:nvPicPr>
        <p:blipFill>
          <a:blip r:embed="rId3" cstate="print"/>
          <a:srcRect/>
          <a:stretch>
            <a:fillRect/>
          </a:stretch>
        </p:blipFill>
        <p:spPr bwMode="auto">
          <a:xfrm>
            <a:off x="142844" y="1071546"/>
            <a:ext cx="8858312" cy="5572164"/>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projet urbain exposé\IMG_0040.jpg"/>
          <p:cNvPicPr>
            <a:picLocks noChangeAspect="1" noChangeArrowheads="1"/>
          </p:cNvPicPr>
          <p:nvPr/>
        </p:nvPicPr>
        <p:blipFill>
          <a:blip r:embed="rId2" cstate="print"/>
          <a:srcRect/>
          <a:stretch>
            <a:fillRect/>
          </a:stretch>
        </p:blipFill>
        <p:spPr bwMode="auto">
          <a:xfrm>
            <a:off x="285720" y="357188"/>
            <a:ext cx="8643968" cy="635796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p:cNvSpPr/>
          <p:nvPr/>
        </p:nvSpPr>
        <p:spPr>
          <a:xfrm>
            <a:off x="714348" y="1285860"/>
            <a:ext cx="7500990" cy="5262979"/>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Une volonté politique forte:</a:t>
            </a:r>
          </a:p>
          <a:p>
            <a:pPr fontAlgn="auto">
              <a:spcBef>
                <a:spcPts val="0"/>
              </a:spcBef>
              <a:spcAft>
                <a:spcPts val="0"/>
              </a:spcAft>
              <a:defRPr/>
            </a:pPr>
            <a:r>
              <a:rPr lang="fr-FR" sz="2400" b="1" dirty="0" smtClean="0"/>
              <a:t>Le projet de construction d'un nouveau quartier tourné vers le tertiaire nait sous l'impulsion de Pierre Mauroy et favorisé par deux circonstances particulières:</a:t>
            </a:r>
          </a:p>
          <a:p>
            <a:pPr fontAlgn="auto">
              <a:spcBef>
                <a:spcPts val="0"/>
              </a:spcBef>
              <a:spcAft>
                <a:spcPts val="0"/>
              </a:spcAft>
              <a:buFont typeface="Wingdings" pitchFamily="2" charset="2"/>
              <a:buChar char="Ø"/>
              <a:defRPr/>
            </a:pPr>
            <a:r>
              <a:rPr lang="fr-FR" sz="2400" b="1" dirty="0" smtClean="0"/>
              <a:t>Le lancement, en 1981, des négociations, entre la France et la Grande-Bretagne, qui devait conduire à la signature d’un accord pour l’établissement d’une liaison transmanche.</a:t>
            </a:r>
          </a:p>
          <a:p>
            <a:pPr fontAlgn="auto">
              <a:spcBef>
                <a:spcPts val="0"/>
              </a:spcBef>
              <a:spcAft>
                <a:spcPts val="0"/>
              </a:spcAft>
              <a:buFont typeface="Wingdings" pitchFamily="2" charset="2"/>
              <a:buChar char="Ø"/>
              <a:defRPr/>
            </a:pPr>
            <a:r>
              <a:rPr lang="fr-FR" sz="2400" b="1" dirty="0" smtClean="0"/>
              <a:t>La présence d’une disponibilité foncière (un site de 110 ha) en plein cœur de la ville, à l’emplacement des anciennes fortifications, placées jusqu’en 1985 sous juridiction militaire.</a:t>
            </a:r>
          </a:p>
          <a:p>
            <a:pPr fontAlgn="auto">
              <a:spcBef>
                <a:spcPts val="0"/>
              </a:spcBef>
              <a:spcAft>
                <a:spcPts val="0"/>
              </a:spcAft>
              <a:defRPr/>
            </a:pPr>
            <a:r>
              <a:rPr lang="fr-FR" sz="2400" b="1" dirty="0" smtClean="0"/>
              <a:t>A cela s’ajoute la situation stratégique de Lille, au carrefour de l’Europe de Nord</a:t>
            </a:r>
            <a:endParaRPr lang="fr-FR" sz="2400" b="1"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srcRect/>
          <a:stretch>
            <a:fillRect/>
          </a:stretch>
        </p:blipFill>
        <p:spPr bwMode="auto">
          <a:xfrm>
            <a:off x="0" y="0"/>
            <a:ext cx="9220982" cy="685800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Ellipse 4"/>
          <p:cNvSpPr/>
          <p:nvPr/>
        </p:nvSpPr>
        <p:spPr>
          <a:xfrm>
            <a:off x="4071934" y="3214686"/>
            <a:ext cx="1143008" cy="78581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Triangle isocèle 5"/>
          <p:cNvSpPr/>
          <p:nvPr/>
        </p:nvSpPr>
        <p:spPr>
          <a:xfrm>
            <a:off x="2357422" y="1785926"/>
            <a:ext cx="1928826" cy="1357322"/>
          </a:xfrm>
          <a:prstGeom prst="triangle">
            <a:avLst>
              <a:gd name="adj" fmla="val 50000"/>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riangle isocèle 6"/>
          <p:cNvSpPr/>
          <p:nvPr/>
        </p:nvSpPr>
        <p:spPr>
          <a:xfrm>
            <a:off x="5286380" y="2143116"/>
            <a:ext cx="1928826" cy="1357322"/>
          </a:xfrm>
          <a:prstGeom prst="triangle">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Ellipse 7"/>
          <p:cNvSpPr/>
          <p:nvPr/>
        </p:nvSpPr>
        <p:spPr>
          <a:xfrm>
            <a:off x="5500694" y="2928934"/>
            <a:ext cx="1071570" cy="428628"/>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Ellipse 8"/>
          <p:cNvSpPr/>
          <p:nvPr/>
        </p:nvSpPr>
        <p:spPr>
          <a:xfrm>
            <a:off x="2928926" y="2285992"/>
            <a:ext cx="1000132" cy="571504"/>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Triangle isocèle 9"/>
          <p:cNvSpPr/>
          <p:nvPr/>
        </p:nvSpPr>
        <p:spPr>
          <a:xfrm>
            <a:off x="3929058" y="4214818"/>
            <a:ext cx="1500198" cy="1714512"/>
          </a:xfrm>
          <a:prstGeom prst="triangle">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llipse 10"/>
          <p:cNvSpPr/>
          <p:nvPr/>
        </p:nvSpPr>
        <p:spPr>
          <a:xfrm>
            <a:off x="4214810" y="5214950"/>
            <a:ext cx="857256" cy="714380"/>
          </a:xfrm>
          <a:prstGeom prst="ellipse">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endParaRPr lang="fr-FR" dirty="0"/>
          </a:p>
        </p:txBody>
      </p:sp>
      <p:pic>
        <p:nvPicPr>
          <p:cNvPr id="5" name="Espace réservé du contenu 4" descr="4850768036_9035f5d415_b[1].jpg"/>
          <p:cNvPicPr>
            <a:picLocks noGrp="1" noChangeAspect="1"/>
          </p:cNvPicPr>
          <p:nvPr>
            <p:ph idx="1"/>
          </p:nvPr>
        </p:nvPicPr>
        <p:blipFill>
          <a:blip r:embed="rId2"/>
          <a:stretch>
            <a:fillRect/>
          </a:stretch>
        </p:blipFill>
        <p:spPr>
          <a:xfrm>
            <a:off x="0" y="0"/>
            <a:ext cx="9144000" cy="6847929"/>
          </a:xfrm>
        </p:spPr>
      </p:pic>
      <p:sp>
        <p:nvSpPr>
          <p:cNvPr id="6" name="Espace réservé du contenu 2"/>
          <p:cNvSpPr txBox="1">
            <a:spLocks/>
          </p:cNvSpPr>
          <p:nvPr/>
        </p:nvSpPr>
        <p:spPr>
          <a:xfrm>
            <a:off x="457200" y="1071546"/>
            <a:ext cx="8229600" cy="5054617"/>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ar-DZ" sz="3800" b="1" i="0" u="sng" strike="noStrike" kern="1200" cap="none" spc="0" normalizeH="0" baseline="0" noProof="0" dirty="0" smtClean="0">
              <a:ln>
                <a:noFill/>
              </a:ln>
              <a:solidFill>
                <a:schemeClr val="accent6">
                  <a:lumMod val="75000"/>
                </a:schemeClr>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fr-FR" sz="4000" b="1" i="0" u="none" strike="noStrike" kern="1200" cap="none" spc="0" normalizeH="0" baseline="0" noProof="0" dirty="0" smtClean="0">
                <a:ln>
                  <a:noFill/>
                </a:ln>
                <a:solidFill>
                  <a:schemeClr val="tx1"/>
                </a:solidFill>
                <a:effectLst/>
                <a:uLnTx/>
                <a:uFillTx/>
                <a:latin typeface="+mn-lt"/>
                <a:ea typeface="+mn-ea"/>
                <a:cs typeface="+mn-cs"/>
              </a:rPr>
              <a:t>        </a:t>
            </a:r>
          </a:p>
        </p:txBody>
      </p:sp>
      <p:sp>
        <p:nvSpPr>
          <p:cNvPr id="7" name="Rectangle 6"/>
          <p:cNvSpPr/>
          <p:nvPr/>
        </p:nvSpPr>
        <p:spPr>
          <a:xfrm>
            <a:off x="1000100" y="1859340"/>
            <a:ext cx="7358114" cy="3539430"/>
          </a:xfrm>
          <a:prstGeom prst="rect">
            <a:avLst/>
          </a:prstGeom>
        </p:spPr>
        <p:txBody>
          <a:bodyPr wrap="square">
            <a:spAutoFit/>
          </a:bodyPr>
          <a:lstStyle/>
          <a:p>
            <a:pPr lvl="0">
              <a:spcBef>
                <a:spcPct val="20000"/>
              </a:spcBef>
              <a:defRPr/>
            </a:pPr>
            <a:r>
              <a:rPr lang="fr-FR" sz="3200" b="1" i="1" dirty="0" smtClean="0">
                <a:solidFill>
                  <a:srgbClr val="FF0000"/>
                </a:solidFill>
              </a:rPr>
              <a:t>   </a:t>
            </a:r>
            <a:r>
              <a:rPr lang="fr-FR" sz="3200" b="1" i="1" u="sng" dirty="0" smtClean="0">
                <a:solidFill>
                  <a:srgbClr val="FF0000"/>
                </a:solidFill>
              </a:rPr>
              <a:t>2)</a:t>
            </a:r>
            <a:r>
              <a:rPr lang="fr-FR" sz="2400" b="1" i="1" dirty="0" smtClean="0"/>
              <a:t> La notion de projet  dans la mesure où elle ne </a:t>
            </a:r>
            <a:r>
              <a:rPr lang="fr-FR" sz="2400" b="1" i="1" u="sng" dirty="0" smtClean="0">
                <a:effectLst>
                  <a:outerShdw blurRad="38100" dist="38100" dir="2700000" algn="tl">
                    <a:srgbClr val="000000">
                      <a:alpha val="43137"/>
                    </a:srgbClr>
                  </a:outerShdw>
                </a:effectLst>
              </a:rPr>
              <a:t>détermine pas de schémas stricte </a:t>
            </a:r>
            <a:r>
              <a:rPr lang="fr-FR" sz="2400" b="1" i="1" dirty="0" smtClean="0">
                <a:effectLst>
                  <a:outerShdw blurRad="38100" dist="38100" dir="2700000" algn="tl">
                    <a:srgbClr val="000000">
                      <a:alpha val="43137"/>
                    </a:srgbClr>
                  </a:outerShdw>
                </a:effectLst>
              </a:rPr>
              <a:t>mais s’inscrit plutôt dans </a:t>
            </a:r>
            <a:r>
              <a:rPr lang="fr-FR" sz="2400" b="1" i="1" u="sng" dirty="0" smtClean="0">
                <a:effectLst>
                  <a:outerShdw blurRad="38100" dist="38100" dir="2700000" algn="tl">
                    <a:srgbClr val="000000">
                      <a:alpha val="43137"/>
                    </a:srgbClr>
                  </a:outerShdw>
                </a:effectLst>
              </a:rPr>
              <a:t>une finalité plus large</a:t>
            </a:r>
            <a:r>
              <a:rPr lang="fr-FR" sz="2400" b="1" i="1" dirty="0" smtClean="0"/>
              <a:t> : économique, sociale, et culturelle et dans un </a:t>
            </a:r>
            <a:r>
              <a:rPr lang="fr-FR" sz="2400" b="1" dirty="0" smtClean="0"/>
              <a:t>concoures de compétences, peut alors se diviser (non pas chronologiquement, mais logiquement) entre une </a:t>
            </a:r>
            <a:r>
              <a:rPr lang="fr-FR" sz="2400" b="1" u="sng" dirty="0" smtClean="0">
                <a:effectLst>
                  <a:outerShdw blurRad="38100" dist="38100" dir="2700000" algn="tl">
                    <a:srgbClr val="000000">
                      <a:alpha val="43137"/>
                    </a:srgbClr>
                  </a:outerShdw>
                </a:effectLst>
              </a:rPr>
              <a:t>perspective générale</a:t>
            </a:r>
            <a:r>
              <a:rPr lang="fr-FR" sz="2400" b="1" dirty="0" smtClean="0">
                <a:effectLst>
                  <a:outerShdw blurRad="38100" dist="38100" dir="2700000" algn="tl">
                    <a:srgbClr val="000000">
                      <a:alpha val="43137"/>
                    </a:srgbClr>
                  </a:outerShdw>
                </a:effectLst>
              </a:rPr>
              <a:t> : (</a:t>
            </a:r>
            <a:r>
              <a:rPr lang="fr-FR" sz="2400" b="1" u="sng" dirty="0" smtClean="0">
                <a:effectLst>
                  <a:outerShdw blurRad="38100" dist="38100" dir="2700000" algn="tl">
                    <a:srgbClr val="000000">
                      <a:alpha val="43137"/>
                    </a:srgbClr>
                  </a:outerShdw>
                </a:effectLst>
              </a:rPr>
              <a:t>économique ,socio-culturale</a:t>
            </a:r>
            <a:r>
              <a:rPr lang="fr-FR" sz="2400" b="1" dirty="0" smtClean="0">
                <a:effectLst>
                  <a:outerShdw blurRad="38100" dist="38100" dir="2700000" algn="tl">
                    <a:srgbClr val="000000">
                      <a:alpha val="43137"/>
                    </a:srgbClr>
                  </a:outerShdw>
                </a:effectLst>
              </a:rPr>
              <a:t>) </a:t>
            </a:r>
            <a:r>
              <a:rPr lang="fr-FR" sz="2400" b="1" dirty="0" smtClean="0"/>
              <a:t>et les </a:t>
            </a:r>
            <a:r>
              <a:rPr lang="fr-FR" sz="2400" b="1" u="sng" dirty="0" smtClean="0">
                <a:effectLst>
                  <a:outerShdw blurRad="38100" dist="38100" dir="2700000" algn="tl">
                    <a:srgbClr val="000000">
                      <a:alpha val="43137"/>
                    </a:srgbClr>
                  </a:outerShdw>
                </a:effectLst>
              </a:rPr>
              <a:t>choix spatiaux </a:t>
            </a:r>
            <a:r>
              <a:rPr lang="fr-FR" sz="2400" b="1" dirty="0" smtClean="0"/>
              <a:t>organisation de la trame ,des espaces publics , du paysage en relation avec la ville existante.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Picture 2" descr="H:\projet urbain exposé\IMG_0031.jpg"/>
          <p:cNvPicPr>
            <a:picLocks noChangeAspect="1" noChangeArrowheads="1"/>
          </p:cNvPicPr>
          <p:nvPr/>
        </p:nvPicPr>
        <p:blipFill>
          <a:blip r:embed="rId3" cstate="print"/>
          <a:srcRect/>
          <a:stretch>
            <a:fillRect/>
          </a:stretch>
        </p:blipFill>
        <p:spPr bwMode="auto">
          <a:xfrm>
            <a:off x="214282" y="142853"/>
            <a:ext cx="8715435" cy="6545286"/>
          </a:xfrm>
          <a:prstGeom prst="rect">
            <a:avLst/>
          </a:prstGeom>
          <a:ln>
            <a:solidFill>
              <a:schemeClr val="accent5">
                <a:lumMod val="75000"/>
              </a:schemeClr>
            </a:solidFill>
          </a:ln>
          <a:effectLst>
            <a:outerShdw blurRad="190500" algn="tl" rotWithShape="0">
              <a:srgbClr val="000000">
                <a:alpha val="70000"/>
              </a:srgbClr>
            </a:outerShdw>
          </a:effectLst>
        </p:spPr>
      </p:pic>
      <p:sp>
        <p:nvSpPr>
          <p:cNvPr id="3" name="Rectangle 2"/>
          <p:cNvSpPr/>
          <p:nvPr/>
        </p:nvSpPr>
        <p:spPr>
          <a:xfrm>
            <a:off x="857224" y="500042"/>
            <a:ext cx="7786742" cy="4031873"/>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Les objectifs de projet </a:t>
            </a:r>
            <a:r>
              <a:rPr lang="fr-FR" sz="2400" b="1" u="sng" dirty="0" err="1" smtClean="0">
                <a:solidFill>
                  <a:schemeClr val="accent6">
                    <a:lumMod val="75000"/>
                  </a:schemeClr>
                </a:solidFill>
              </a:rPr>
              <a:t>Euralille</a:t>
            </a:r>
            <a:r>
              <a:rPr lang="fr-FR" sz="2400" b="1" u="sng" dirty="0" smtClean="0">
                <a:solidFill>
                  <a:schemeClr val="accent6">
                    <a:lumMod val="75000"/>
                  </a:schemeClr>
                </a:solidFill>
              </a:rPr>
              <a:t>:</a:t>
            </a:r>
          </a:p>
          <a:p>
            <a:pPr fontAlgn="auto">
              <a:spcBef>
                <a:spcPts val="0"/>
              </a:spcBef>
              <a:spcAft>
                <a:spcPts val="0"/>
              </a:spcAft>
              <a:defRPr/>
            </a:pPr>
            <a:endParaRPr lang="fr-FR" sz="1600" b="1" dirty="0" smtClean="0">
              <a:solidFill>
                <a:srgbClr val="0070C0"/>
              </a:solidFill>
            </a:endParaRPr>
          </a:p>
          <a:p>
            <a:pPr fontAlgn="auto">
              <a:spcBef>
                <a:spcPts val="0"/>
              </a:spcBef>
              <a:spcAft>
                <a:spcPts val="0"/>
              </a:spcAft>
              <a:buFont typeface="Wingdings" pitchFamily="2" charset="2"/>
              <a:buChar char="Ø"/>
              <a:defRPr/>
            </a:pPr>
            <a:r>
              <a:rPr lang="fr-FR" sz="2400" b="1" dirty="0" smtClean="0"/>
              <a:t>Création d’un pôle qui soit lieu et vecteur de redéploiement de l’activité économique: </a:t>
            </a:r>
          </a:p>
          <a:p>
            <a:pPr fontAlgn="auto">
              <a:spcBef>
                <a:spcPts val="0"/>
              </a:spcBef>
              <a:spcAft>
                <a:spcPts val="0"/>
              </a:spcAft>
              <a:defRPr/>
            </a:pPr>
            <a:r>
              <a:rPr lang="fr-FR" sz="2400" b="1" dirty="0" smtClean="0"/>
              <a:t>Transformation d’un million mètres carrés, à deux pas de vieux Lille, en un complexe comprenant des hôtels, des restaurants, des grands magasins, un centre des congrès et une nouvel gare…</a:t>
            </a:r>
          </a:p>
          <a:p>
            <a:pPr fontAlgn="auto">
              <a:spcBef>
                <a:spcPts val="0"/>
              </a:spcBef>
              <a:spcAft>
                <a:spcPts val="0"/>
              </a:spcAft>
              <a:buFont typeface="Wingdings" pitchFamily="2" charset="2"/>
              <a:buChar char="Ø"/>
              <a:defRPr/>
            </a:pPr>
            <a:r>
              <a:rPr lang="fr-FR" sz="2400" b="1" dirty="0" smtClean="0"/>
              <a:t>La dominance des activités tertiaire, mais présentant aussi une mixité fonctionnelle.</a:t>
            </a:r>
          </a:p>
          <a:p>
            <a:pPr fontAlgn="auto">
              <a:spcBef>
                <a:spcPts val="0"/>
              </a:spcBef>
              <a:spcAft>
                <a:spcPts val="0"/>
              </a:spcAft>
              <a:buFont typeface="Wingdings" pitchFamily="2" charset="2"/>
              <a:buChar char="Ø"/>
              <a:defRPr/>
            </a:pPr>
            <a:r>
              <a:rPr lang="fr-FR" sz="2400" b="1" dirty="0" smtClean="0"/>
              <a:t>une conception exemplaire et moderne</a:t>
            </a:r>
            <a:endParaRPr lang="fr-FR" sz="2400" b="1"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Picture 8"/>
          <p:cNvPicPr>
            <a:picLocks noChangeAspect="1" noChangeArrowheads="1"/>
          </p:cNvPicPr>
          <p:nvPr/>
        </p:nvPicPr>
        <p:blipFill>
          <a:blip r:embed="rId3" cstate="print"/>
          <a:srcRect/>
          <a:stretch>
            <a:fillRect/>
          </a:stretch>
        </p:blipFill>
        <p:spPr bwMode="auto">
          <a:xfrm>
            <a:off x="174625" y="142853"/>
            <a:ext cx="8826531" cy="6500857"/>
          </a:xfrm>
          <a:prstGeom prst="rect">
            <a:avLst/>
          </a:prstGeom>
          <a:noFill/>
          <a:ln w="9525">
            <a:solidFill>
              <a:schemeClr val="accent5">
                <a:lumMod val="75000"/>
              </a:schemeClr>
            </a:solidFill>
            <a:miter lim="800000"/>
            <a:headEnd/>
            <a:tailEnd/>
          </a:ln>
        </p:spPr>
      </p:pic>
      <p:sp>
        <p:nvSpPr>
          <p:cNvPr id="3" name="Rectangle 2"/>
          <p:cNvSpPr/>
          <p:nvPr/>
        </p:nvSpPr>
        <p:spPr>
          <a:xfrm>
            <a:off x="571472" y="642918"/>
            <a:ext cx="8072494" cy="2677656"/>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Présentation du projet:</a:t>
            </a:r>
          </a:p>
          <a:p>
            <a:pPr fontAlgn="auto">
              <a:spcBef>
                <a:spcPts val="0"/>
              </a:spcBef>
              <a:spcAft>
                <a:spcPts val="0"/>
              </a:spcAft>
              <a:defRPr/>
            </a:pPr>
            <a:r>
              <a:rPr lang="fr-FR" sz="2400" b="1" dirty="0" smtClean="0"/>
              <a:t>L’opération urbaine connue sous le nom d’</a:t>
            </a:r>
            <a:r>
              <a:rPr lang="fr-FR" sz="2400" b="1" dirty="0" err="1" smtClean="0"/>
              <a:t>Euralille</a:t>
            </a:r>
            <a:r>
              <a:rPr lang="fr-FR" sz="2400" b="1" dirty="0" smtClean="0"/>
              <a:t> consiste en nouveau quartier dont le plan directeur a été pensé par l’urbaniste hollandais Rem </a:t>
            </a:r>
            <a:r>
              <a:rPr lang="fr-FR" sz="2400" b="1" dirty="0" err="1" smtClean="0"/>
              <a:t>Koolhaas</a:t>
            </a:r>
            <a:r>
              <a:rPr lang="fr-FR" sz="2400" b="1" dirty="0" smtClean="0"/>
              <a:t>. Elle incarne le nouveau Lille en reconversion, le Lille du futur, tourné vers l’Europe et c’est ce que symbolise son architecture très contemporaine signé par d’éminents architectes internationaux</a:t>
            </a:r>
            <a:r>
              <a:rPr lang="fr-FR" sz="2400" dirty="0" smtClean="0"/>
              <a:t>.  </a:t>
            </a:r>
            <a:endParaRPr lang="fr-FR" sz="2400"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 14"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Picture 2"/>
          <p:cNvPicPr>
            <a:picLocks noChangeAspect="1" noChangeArrowheads="1"/>
          </p:cNvPicPr>
          <p:nvPr/>
        </p:nvPicPr>
        <p:blipFill>
          <a:blip r:embed="rId3" cstate="print"/>
          <a:srcRect/>
          <a:stretch>
            <a:fillRect/>
          </a:stretch>
        </p:blipFill>
        <p:spPr bwMode="auto">
          <a:xfrm>
            <a:off x="142875" y="357188"/>
            <a:ext cx="8929688" cy="61436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 name="Picture 2"/>
          <p:cNvPicPr>
            <a:picLocks noChangeAspect="1" noChangeArrowheads="1"/>
          </p:cNvPicPr>
          <p:nvPr/>
        </p:nvPicPr>
        <p:blipFill>
          <a:blip r:embed="rId3" cstate="print"/>
          <a:srcRect/>
          <a:stretch>
            <a:fillRect/>
          </a:stretch>
        </p:blipFill>
        <p:spPr bwMode="auto">
          <a:xfrm>
            <a:off x="142875" y="357188"/>
            <a:ext cx="8929688" cy="6143625"/>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4" name="ZoneTexte 3"/>
          <p:cNvSpPr txBox="1"/>
          <p:nvPr/>
        </p:nvSpPr>
        <p:spPr>
          <a:xfrm>
            <a:off x="7000860" y="3857628"/>
            <a:ext cx="2143140" cy="36933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fr-FR" b="1" dirty="0">
                <a:solidFill>
                  <a:schemeClr val="tx1"/>
                </a:solidFill>
              </a:rPr>
              <a:t>Le Grand Palais</a:t>
            </a:r>
          </a:p>
        </p:txBody>
      </p:sp>
      <p:sp>
        <p:nvSpPr>
          <p:cNvPr id="5" name="ZoneTexte 4"/>
          <p:cNvSpPr txBox="1"/>
          <p:nvPr/>
        </p:nvSpPr>
        <p:spPr>
          <a:xfrm>
            <a:off x="4000496" y="2786058"/>
            <a:ext cx="1071570" cy="923330"/>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lgn="ctr" fontAlgn="auto">
              <a:spcBef>
                <a:spcPts val="0"/>
              </a:spcBef>
              <a:spcAft>
                <a:spcPts val="0"/>
              </a:spcAft>
              <a:defRPr/>
            </a:pPr>
            <a:r>
              <a:rPr lang="fr-FR" b="1" dirty="0">
                <a:solidFill>
                  <a:schemeClr val="tx1"/>
                </a:solidFill>
              </a:rPr>
              <a:t>Triangle des gare</a:t>
            </a:r>
          </a:p>
        </p:txBody>
      </p:sp>
      <p:sp>
        <p:nvSpPr>
          <p:cNvPr id="6" name="ZoneTexte 5"/>
          <p:cNvSpPr txBox="1"/>
          <p:nvPr/>
        </p:nvSpPr>
        <p:spPr>
          <a:xfrm>
            <a:off x="2357422" y="3071810"/>
            <a:ext cx="1071570" cy="646331"/>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fr-FR" b="1" dirty="0">
                <a:solidFill>
                  <a:schemeClr val="tx1"/>
                </a:solidFill>
              </a:rPr>
              <a:t>Le Parc Urbain</a:t>
            </a:r>
          </a:p>
        </p:txBody>
      </p:sp>
      <p:sp>
        <p:nvSpPr>
          <p:cNvPr id="7" name="ZoneTexte 6"/>
          <p:cNvSpPr txBox="1"/>
          <p:nvPr/>
        </p:nvSpPr>
        <p:spPr>
          <a:xfrm>
            <a:off x="3571868" y="1071546"/>
            <a:ext cx="1285884" cy="923330"/>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fr-FR" b="1" dirty="0">
                <a:solidFill>
                  <a:schemeClr val="tx1"/>
                </a:solidFill>
              </a:rPr>
              <a:t>La Gare de Lille Europe</a:t>
            </a:r>
          </a:p>
        </p:txBody>
      </p:sp>
      <p:sp>
        <p:nvSpPr>
          <p:cNvPr id="8" name="ZoneTexte 7"/>
          <p:cNvSpPr txBox="1"/>
          <p:nvPr/>
        </p:nvSpPr>
        <p:spPr>
          <a:xfrm>
            <a:off x="1928794" y="1857364"/>
            <a:ext cx="1071570" cy="646331"/>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fr-FR" b="1" dirty="0">
                <a:solidFill>
                  <a:schemeClr val="tx1"/>
                </a:solidFill>
              </a:rPr>
              <a:t>La Tour Hôtel</a:t>
            </a:r>
          </a:p>
        </p:txBody>
      </p:sp>
      <p:sp>
        <p:nvSpPr>
          <p:cNvPr id="9" name="ZoneTexte 8"/>
          <p:cNvSpPr txBox="1"/>
          <p:nvPr/>
        </p:nvSpPr>
        <p:spPr>
          <a:xfrm>
            <a:off x="5143504" y="1928802"/>
            <a:ext cx="2214578" cy="646331"/>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fontAlgn="auto">
              <a:spcBef>
                <a:spcPts val="0"/>
              </a:spcBef>
              <a:spcAft>
                <a:spcPts val="0"/>
              </a:spcAft>
              <a:defRPr/>
            </a:pPr>
            <a:r>
              <a:rPr lang="fr-FR" b="1" dirty="0">
                <a:solidFill>
                  <a:schemeClr val="tx1"/>
                </a:solidFill>
              </a:rPr>
              <a:t>La tour de crédit lyonnais</a:t>
            </a:r>
          </a:p>
        </p:txBody>
      </p:sp>
      <p:cxnSp>
        <p:nvCxnSpPr>
          <p:cNvPr id="10" name="Connecteur droit avec flèche 9"/>
          <p:cNvCxnSpPr/>
          <p:nvPr/>
        </p:nvCxnSpPr>
        <p:spPr>
          <a:xfrm rot="5400000">
            <a:off x="3890963" y="2105025"/>
            <a:ext cx="433387" cy="214313"/>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928938" y="2286000"/>
            <a:ext cx="500062" cy="71438"/>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rot="10800000" flipV="1">
            <a:off x="4572000" y="2252663"/>
            <a:ext cx="571500" cy="104775"/>
          </a:xfrm>
          <a:prstGeom prst="straightConnector1">
            <a:avLst/>
          </a:prstGeom>
          <a:ln w="349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ZoneTexte 12"/>
          <p:cNvSpPr txBox="1"/>
          <p:nvPr/>
        </p:nvSpPr>
        <p:spPr>
          <a:xfrm>
            <a:off x="4071934" y="4857760"/>
            <a:ext cx="2714644" cy="369332"/>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a:defRPr/>
            </a:pPr>
            <a:r>
              <a:rPr lang="fr-FR" b="1" dirty="0"/>
              <a:t>5 Immeubles Eurocity</a:t>
            </a:r>
          </a:p>
        </p:txBody>
      </p:sp>
      <p:cxnSp>
        <p:nvCxnSpPr>
          <p:cNvPr id="14" name="Connecteur droit avec flèche 13"/>
          <p:cNvCxnSpPr/>
          <p:nvPr/>
        </p:nvCxnSpPr>
        <p:spPr>
          <a:xfrm rot="16200000" flipV="1">
            <a:off x="4822032" y="4250531"/>
            <a:ext cx="785812" cy="42862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642910" y="285728"/>
            <a:ext cx="7429552" cy="830997"/>
          </a:xfrm>
          <a:prstGeom prst="rect">
            <a:avLst/>
          </a:prstGeom>
        </p:spPr>
        <p:txBody>
          <a:bodyPr wrap="square">
            <a:spAutoFit/>
          </a:bodyPr>
          <a:lstStyle/>
          <a:p>
            <a:pPr fontAlgn="auto">
              <a:spcBef>
                <a:spcPts val="0"/>
              </a:spcBef>
              <a:spcAft>
                <a:spcPts val="0"/>
              </a:spcAft>
              <a:defRPr/>
            </a:pPr>
            <a:r>
              <a:rPr lang="fr-FR" sz="2400" b="1" u="sng" dirty="0" smtClean="0">
                <a:solidFill>
                  <a:schemeClr val="accent6">
                    <a:lumMod val="75000"/>
                  </a:schemeClr>
                </a:solidFill>
              </a:rPr>
              <a:t>1-La Gare de Lille-Europe:</a:t>
            </a:r>
          </a:p>
          <a:p>
            <a:pPr fontAlgn="auto">
              <a:spcBef>
                <a:spcPts val="0"/>
              </a:spcBef>
              <a:spcAft>
                <a:spcPts val="0"/>
              </a:spcAft>
              <a:defRPr/>
            </a:pPr>
            <a:r>
              <a:rPr lang="fr-FR" sz="2400" dirty="0" smtClean="0"/>
              <a:t>accueille les TGV et les Eurostar.</a:t>
            </a:r>
            <a:endParaRPr lang="fr-FR" sz="2400" dirty="0"/>
          </a:p>
        </p:txBody>
      </p:sp>
      <p:pic>
        <p:nvPicPr>
          <p:cNvPr id="3" name="Picture 2" descr="H:\projet urbain exposé\IMG_0047.jpg"/>
          <p:cNvPicPr>
            <a:picLocks noChangeAspect="1" noChangeArrowheads="1"/>
          </p:cNvPicPr>
          <p:nvPr/>
        </p:nvPicPr>
        <p:blipFill>
          <a:blip r:embed="rId3" cstate="print"/>
          <a:srcRect/>
          <a:stretch>
            <a:fillRect/>
          </a:stretch>
        </p:blipFill>
        <p:spPr bwMode="auto">
          <a:xfrm>
            <a:off x="1500166" y="1214422"/>
            <a:ext cx="5845179" cy="464347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Picture 5" descr="C:\Documents and Settings\MICHAEL PARDON\Application Data\Microsoft\Media Catalog\CARTE TGV LILLE.png"/>
          <p:cNvPicPr>
            <a:picLocks noChangeAspect="1" noChangeArrowheads="1"/>
          </p:cNvPicPr>
          <p:nvPr/>
        </p:nvPicPr>
        <p:blipFill>
          <a:blip r:embed="rId3" cstate="print"/>
          <a:srcRect/>
          <a:stretch>
            <a:fillRect/>
          </a:stretch>
        </p:blipFill>
        <p:spPr bwMode="auto">
          <a:xfrm>
            <a:off x="0" y="714375"/>
            <a:ext cx="5026025" cy="6143625"/>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p:cNvSpPr/>
          <p:nvPr/>
        </p:nvSpPr>
        <p:spPr>
          <a:xfrm>
            <a:off x="1571604" y="285728"/>
            <a:ext cx="4286280" cy="461665"/>
          </a:xfrm>
          <a:prstGeom prst="rect">
            <a:avLst/>
          </a:prstGeom>
        </p:spPr>
        <p:txBody>
          <a:bodyPr wrap="square">
            <a:spAutoFit/>
          </a:bodyPr>
          <a:lstStyle/>
          <a:p>
            <a:pPr>
              <a:defRPr/>
            </a:pPr>
            <a:r>
              <a:rPr lang="fr-FR" sz="2400" b="1" u="sng" dirty="0" smtClean="0">
                <a:solidFill>
                  <a:schemeClr val="accent6">
                    <a:lumMod val="75000"/>
                  </a:schemeClr>
                </a:solidFill>
              </a:rPr>
              <a:t>L’impact du TGV :</a:t>
            </a:r>
            <a:endParaRPr lang="fr-FR" sz="2400" b="1" u="sng" dirty="0">
              <a:solidFill>
                <a:schemeClr val="accent6">
                  <a:lumMod val="75000"/>
                </a:schemeClr>
              </a:solidFill>
            </a:endParaRPr>
          </a:p>
        </p:txBody>
      </p:sp>
      <p:pic>
        <p:nvPicPr>
          <p:cNvPr id="4" name="Picture 2" descr="File:Lille - Euralille 2 en construction 01.JPG"/>
          <p:cNvPicPr>
            <a:picLocks noChangeAspect="1" noChangeArrowheads="1"/>
          </p:cNvPicPr>
          <p:nvPr/>
        </p:nvPicPr>
        <p:blipFill>
          <a:blip r:embed="rId4" cstate="print"/>
          <a:srcRect/>
          <a:stretch>
            <a:fillRect/>
          </a:stretch>
        </p:blipFill>
        <p:spPr bwMode="auto">
          <a:xfrm>
            <a:off x="5072063" y="2643188"/>
            <a:ext cx="4071937" cy="3290887"/>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500034" y="214290"/>
            <a:ext cx="8215370" cy="1938992"/>
          </a:xfrm>
          <a:prstGeom prst="rect">
            <a:avLst/>
          </a:prstGeom>
        </p:spPr>
        <p:txBody>
          <a:bodyPr wrap="square">
            <a:spAutoFit/>
          </a:bodyPr>
          <a:lstStyle/>
          <a:p>
            <a:pPr fontAlgn="auto">
              <a:spcBef>
                <a:spcPts val="0"/>
              </a:spcBef>
              <a:spcAft>
                <a:spcPts val="0"/>
              </a:spcAft>
              <a:defRPr/>
            </a:pPr>
            <a:r>
              <a:rPr lang="ar-DZ" sz="2400" b="1" u="sng" dirty="0" smtClean="0">
                <a:solidFill>
                  <a:schemeClr val="accent6">
                    <a:lumMod val="75000"/>
                  </a:schemeClr>
                </a:solidFill>
              </a:rPr>
              <a:t>2</a:t>
            </a:r>
            <a:r>
              <a:rPr lang="fr-FR" sz="2400" b="1" u="sng" dirty="0" smtClean="0">
                <a:solidFill>
                  <a:schemeClr val="accent6">
                    <a:lumMod val="75000"/>
                  </a:schemeClr>
                </a:solidFill>
              </a:rPr>
              <a:t>-Lille Grand Palais, (Rem </a:t>
            </a:r>
            <a:r>
              <a:rPr lang="fr-FR" sz="2400" b="1" u="sng" dirty="0" err="1" smtClean="0">
                <a:solidFill>
                  <a:schemeClr val="accent6">
                    <a:lumMod val="75000"/>
                  </a:schemeClr>
                </a:solidFill>
              </a:rPr>
              <a:t>Koolhaas</a:t>
            </a:r>
            <a:r>
              <a:rPr lang="fr-FR" sz="2400" b="1" u="sng" dirty="0" smtClean="0">
                <a:solidFill>
                  <a:schemeClr val="accent6">
                    <a:lumMod val="75000"/>
                  </a:schemeClr>
                </a:solidFill>
              </a:rPr>
              <a:t>/OMA, 1990-94):</a:t>
            </a:r>
          </a:p>
          <a:p>
            <a:pPr fontAlgn="auto">
              <a:spcBef>
                <a:spcPts val="0"/>
              </a:spcBef>
              <a:spcAft>
                <a:spcPts val="0"/>
              </a:spcAft>
              <a:defRPr/>
            </a:pPr>
            <a:r>
              <a:rPr lang="fr-FR" sz="2400" dirty="0" smtClean="0"/>
              <a:t> initialement nommé "</a:t>
            </a:r>
            <a:r>
              <a:rPr lang="fr-FR" sz="2400" dirty="0" err="1" smtClean="0"/>
              <a:t>congrexpo</a:t>
            </a:r>
            <a:r>
              <a:rPr lang="fr-FR" sz="2400" dirty="0" smtClean="0"/>
              <a:t>", rassemble sous son toit elliptique le Zénith-Aréna (salle de concert de 7000 places), 3 amphithéâtres et un hall d'exposition . C'est le seul site de France à réunir ces trois infrastructures sous le même toit</a:t>
            </a:r>
            <a:endParaRPr lang="fr-FR" sz="2400" dirty="0"/>
          </a:p>
        </p:txBody>
      </p:sp>
      <p:pic>
        <p:nvPicPr>
          <p:cNvPr id="3" name="Picture 2"/>
          <p:cNvPicPr>
            <a:picLocks noChangeAspect="1" noChangeArrowheads="1"/>
          </p:cNvPicPr>
          <p:nvPr/>
        </p:nvPicPr>
        <p:blipFill>
          <a:blip r:embed="rId3" cstate="print"/>
          <a:srcRect/>
          <a:stretch>
            <a:fillRect/>
          </a:stretch>
        </p:blipFill>
        <p:spPr bwMode="auto">
          <a:xfrm>
            <a:off x="1500166" y="2509838"/>
            <a:ext cx="6165850" cy="434816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4" name="Picture 2"/>
          <p:cNvPicPr>
            <a:picLocks noChangeAspect="1" noChangeArrowheads="1"/>
          </p:cNvPicPr>
          <p:nvPr/>
        </p:nvPicPr>
        <p:blipFill>
          <a:blip r:embed="rId3" cstate="print"/>
          <a:srcRect/>
          <a:stretch>
            <a:fillRect/>
          </a:stretch>
        </p:blipFill>
        <p:spPr bwMode="auto">
          <a:xfrm>
            <a:off x="1500188" y="2509838"/>
            <a:ext cx="6165850" cy="4348162"/>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5" name="Pentagone 4"/>
          <p:cNvSpPr/>
          <p:nvPr/>
        </p:nvSpPr>
        <p:spPr>
          <a:xfrm>
            <a:off x="1714480" y="4933964"/>
            <a:ext cx="3357586" cy="785818"/>
          </a:xfrm>
          <a:prstGeom prst="homePlate">
            <a:avLst>
              <a:gd name="adj" fmla="val 187845"/>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r>
              <a:rPr lang="fr-FR" sz="2400" b="1" dirty="0">
                <a:solidFill>
                  <a:srgbClr val="FF0000"/>
                </a:solidFill>
              </a:rPr>
              <a:t>Le Grand Palais</a:t>
            </a:r>
            <a:endParaRPr lang="fr-FR"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 calcmode="lin" valueType="num">
                                      <p:cBhvr additive="base">
                                        <p:cTn id="7" dur="500" fill="hold"/>
                                        <p:tgtEl>
                                          <p:spTgt spid="5">
                                            <p:bg/>
                                          </p:spTgt>
                                        </p:tgtEl>
                                        <p:attrNameLst>
                                          <p:attrName>ppt_x</p:attrName>
                                        </p:attrNameLst>
                                      </p:cBhvr>
                                      <p:tavLst>
                                        <p:tav tm="0">
                                          <p:val>
                                            <p:strVal val="#ppt_x"/>
                                          </p:val>
                                        </p:tav>
                                        <p:tav tm="100000">
                                          <p:val>
                                            <p:strVal val="#ppt_x"/>
                                          </p:val>
                                        </p:tav>
                                      </p:tavLst>
                                    </p:anim>
                                    <p:anim calcmode="lin" valueType="num">
                                      <p:cBhvr additive="base">
                                        <p:cTn id="8" dur="500" fill="hold"/>
                                        <p:tgtEl>
                                          <p:spTgt spid="5">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allAtOnce"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214282" y="214290"/>
            <a:ext cx="8643998" cy="3046988"/>
          </a:xfrm>
          <a:prstGeom prst="rect">
            <a:avLst/>
          </a:prstGeom>
        </p:spPr>
        <p:txBody>
          <a:bodyPr wrap="square">
            <a:spAutoFit/>
          </a:bodyPr>
          <a:lstStyle/>
          <a:p>
            <a:pPr fontAlgn="auto">
              <a:spcBef>
                <a:spcPts val="0"/>
              </a:spcBef>
              <a:spcAft>
                <a:spcPts val="0"/>
              </a:spcAft>
              <a:defRPr/>
            </a:pPr>
            <a:r>
              <a:rPr lang="ar-DZ" sz="2400" b="1" u="sng" dirty="0" smtClean="0">
                <a:solidFill>
                  <a:schemeClr val="accent6">
                    <a:lumMod val="75000"/>
                  </a:schemeClr>
                </a:solidFill>
              </a:rPr>
              <a:t>3</a:t>
            </a:r>
            <a:r>
              <a:rPr lang="fr-FR" sz="2400" b="1" u="sng" dirty="0" smtClean="0">
                <a:solidFill>
                  <a:schemeClr val="accent6">
                    <a:lumMod val="75000"/>
                  </a:schemeClr>
                </a:solidFill>
              </a:rPr>
              <a:t>-La Tour de Lille:</a:t>
            </a:r>
          </a:p>
          <a:p>
            <a:pPr fontAlgn="auto">
              <a:spcBef>
                <a:spcPts val="0"/>
              </a:spcBef>
              <a:spcAft>
                <a:spcPts val="0"/>
              </a:spcAft>
              <a:defRPr/>
            </a:pPr>
            <a:r>
              <a:rPr lang="fr-FR" sz="2400" dirty="0" smtClean="0"/>
              <a:t>Elle est l'</a:t>
            </a:r>
            <a:r>
              <a:rPr lang="fr-FR" sz="2400" dirty="0" err="1" smtClean="0"/>
              <a:t>oeuvre</a:t>
            </a:r>
            <a:r>
              <a:rPr lang="fr-FR" sz="2400" dirty="0" smtClean="0"/>
              <a:t> de l'architecte urbaniste Christian de Portzamparc, elle est d'une hauteur de 120 m, ce qu'il lui vaut d'être la quatrième plus haute tour de province. </a:t>
            </a:r>
          </a:p>
          <a:p>
            <a:pPr fontAlgn="auto">
              <a:spcBef>
                <a:spcPts val="0"/>
              </a:spcBef>
              <a:spcAft>
                <a:spcPts val="0"/>
              </a:spcAft>
              <a:defRPr/>
            </a:pPr>
            <a:r>
              <a:rPr lang="fr-FR" sz="2400" dirty="0" smtClean="0"/>
              <a:t>Elle présente la particularité de surplomber la gare TGV Lille Europe et de n'avoir aucune arête parallèle à une autre. Devenue symbole du renouvellement de la métropole lilloise, elle changea de nom en 2006 pour s'appeler "Tour de Lille".</a:t>
            </a:r>
            <a:endParaRPr lang="fr-FR" sz="24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Picture 2" descr="H:\projet urbain exposé\IMG_0049.jpg"/>
          <p:cNvPicPr>
            <a:picLocks noChangeAspect="1" noChangeArrowheads="1"/>
          </p:cNvPicPr>
          <p:nvPr/>
        </p:nvPicPr>
        <p:blipFill>
          <a:blip r:embed="rId3" cstate="print"/>
          <a:srcRect/>
          <a:stretch>
            <a:fillRect/>
          </a:stretch>
        </p:blipFill>
        <p:spPr bwMode="auto">
          <a:xfrm>
            <a:off x="2786050" y="142852"/>
            <a:ext cx="3902075" cy="5202237"/>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Rectangle 2"/>
          <p:cNvSpPr/>
          <p:nvPr/>
        </p:nvSpPr>
        <p:spPr>
          <a:xfrm>
            <a:off x="642910" y="5691156"/>
            <a:ext cx="7286676" cy="830997"/>
          </a:xfrm>
          <a:prstGeom prst="rect">
            <a:avLst/>
          </a:prstGeom>
        </p:spPr>
        <p:txBody>
          <a:bodyPr wrap="square">
            <a:spAutoFit/>
          </a:bodyPr>
          <a:lstStyle/>
          <a:p>
            <a:pPr fontAlgn="auto">
              <a:spcBef>
                <a:spcPts val="0"/>
              </a:spcBef>
              <a:spcAft>
                <a:spcPts val="0"/>
              </a:spcAft>
              <a:defRPr/>
            </a:pPr>
            <a:r>
              <a:rPr lang="fr-FR" sz="2400" dirty="0" smtClean="0"/>
              <a:t>La tour de Lille surnommée la « Chaussure de ski » ou le "Flipper".</a:t>
            </a:r>
            <a:endParaRPr lang="fr-FR"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357158" y="357166"/>
            <a:ext cx="8143932" cy="1938992"/>
          </a:xfrm>
          <a:prstGeom prst="rect">
            <a:avLst/>
          </a:prstGeom>
        </p:spPr>
        <p:txBody>
          <a:bodyPr wrap="square">
            <a:spAutoFit/>
          </a:bodyPr>
          <a:lstStyle/>
          <a:p>
            <a:pPr fontAlgn="auto">
              <a:spcBef>
                <a:spcPts val="0"/>
              </a:spcBef>
              <a:spcAft>
                <a:spcPts val="0"/>
              </a:spcAft>
              <a:defRPr/>
            </a:pPr>
            <a:r>
              <a:rPr lang="ar-DZ" sz="2400" b="1" u="sng" dirty="0" smtClean="0">
                <a:solidFill>
                  <a:schemeClr val="accent6">
                    <a:lumMod val="75000"/>
                  </a:schemeClr>
                </a:solidFill>
              </a:rPr>
              <a:t>4</a:t>
            </a:r>
            <a:r>
              <a:rPr lang="fr-FR" sz="2400" b="1" u="sng" dirty="0" smtClean="0">
                <a:solidFill>
                  <a:schemeClr val="accent6">
                    <a:lumMod val="75000"/>
                  </a:schemeClr>
                </a:solidFill>
              </a:rPr>
              <a:t>-Le centre commercial </a:t>
            </a:r>
            <a:r>
              <a:rPr lang="fr-FR" sz="2400" b="1" u="sng" dirty="0" err="1" smtClean="0">
                <a:solidFill>
                  <a:schemeClr val="accent6">
                    <a:lumMod val="75000"/>
                  </a:schemeClr>
                </a:solidFill>
              </a:rPr>
              <a:t>Euralille</a:t>
            </a:r>
            <a:r>
              <a:rPr lang="fr-FR" sz="2400" b="1" u="sng" dirty="0" smtClean="0">
                <a:solidFill>
                  <a:schemeClr val="accent6">
                    <a:lumMod val="75000"/>
                  </a:schemeClr>
                </a:solidFill>
              </a:rPr>
              <a:t>:</a:t>
            </a:r>
          </a:p>
          <a:p>
            <a:pPr fontAlgn="auto">
              <a:spcBef>
                <a:spcPts val="0"/>
              </a:spcBef>
              <a:spcAft>
                <a:spcPts val="0"/>
              </a:spcAft>
              <a:defRPr/>
            </a:pPr>
            <a:r>
              <a:rPr lang="fr-FR" sz="2400" dirty="0" smtClean="0"/>
              <a:t>Réalisé par l'architecte Français Jean Nouvel comprend un hypermarché Carrefour de 12 000 m² et une galerie marchande de 120 boutiques, pour un total de 66 000 m² de surfaces de vente.</a:t>
            </a:r>
            <a:endParaRPr lang="fr-FR" sz="2400" dirty="0"/>
          </a:p>
        </p:txBody>
      </p:sp>
      <p:pic>
        <p:nvPicPr>
          <p:cNvPr id="3" name="Picture 6" descr="L'entrée du centre commercial Euralille"/>
          <p:cNvPicPr>
            <a:picLocks noChangeAspect="1" noChangeArrowheads="1"/>
          </p:cNvPicPr>
          <p:nvPr/>
        </p:nvPicPr>
        <p:blipFill>
          <a:blip r:embed="rId3" cstate="print"/>
          <a:srcRect/>
          <a:stretch>
            <a:fillRect/>
          </a:stretch>
        </p:blipFill>
        <p:spPr bwMode="auto">
          <a:xfrm>
            <a:off x="285750" y="3214688"/>
            <a:ext cx="4164013" cy="342900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4" name="Picture 2" descr="H:\projet urbain exposé\IMG_0040.jpg"/>
          <p:cNvPicPr>
            <a:picLocks noChangeAspect="1" noChangeArrowheads="1"/>
          </p:cNvPicPr>
          <p:nvPr/>
        </p:nvPicPr>
        <p:blipFill>
          <a:blip r:embed="rId4" cstate="print"/>
          <a:srcRect/>
          <a:stretch>
            <a:fillRect/>
          </a:stretch>
        </p:blipFill>
        <p:spPr bwMode="auto">
          <a:xfrm>
            <a:off x="4852988" y="3214688"/>
            <a:ext cx="4076700" cy="3429000"/>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descr="http://img478.imageshack.us/img478/1840/chauderiviereec9.jpg">
            <a:hlinkClick r:id="rId2"/>
          </p:cNvPr>
          <p:cNvPicPr>
            <a:picLocks noChangeAspect="1" noChangeArrowheads="1"/>
          </p:cNvPicPr>
          <p:nvPr/>
        </p:nvPicPr>
        <p:blipFill>
          <a:blip r:embed="rId3" cstate="print"/>
          <a:srcRect/>
          <a:stretch>
            <a:fillRect/>
          </a:stretch>
        </p:blipFill>
        <p:spPr bwMode="auto">
          <a:xfrm>
            <a:off x="428596" y="34532"/>
            <a:ext cx="8286776" cy="6823468"/>
          </a:xfrm>
          <a:prstGeom prst="rect">
            <a:avLst/>
          </a:prstGeom>
          <a:noFill/>
          <a:ln w="9525">
            <a:noFill/>
            <a:miter lim="800000"/>
            <a:headEnd/>
            <a:tailEnd/>
          </a:ln>
        </p:spPr>
      </p:pic>
      <p:pic>
        <p:nvPicPr>
          <p:cNvPr id="3" name="Image 1" descr="http://img478.imageshack.us/img478/1840/chauderiviereec9.jpg">
            <a:hlinkClick r:id="rId2"/>
          </p:cNvPr>
          <p:cNvPicPr>
            <a:picLocks noChangeAspect="1" noChangeArrowheads="1"/>
          </p:cNvPicPr>
          <p:nvPr/>
        </p:nvPicPr>
        <p:blipFill>
          <a:blip r:embed="rId3" cstate="print"/>
          <a:srcRect/>
          <a:stretch>
            <a:fillRect/>
          </a:stretch>
        </p:blipFill>
        <p:spPr bwMode="auto">
          <a:xfrm>
            <a:off x="0" y="0"/>
            <a:ext cx="9144000" cy="6823468"/>
          </a:xfrm>
          <a:prstGeom prst="rect">
            <a:avLst/>
          </a:prstGeom>
          <a:noFill/>
          <a:ln w="9525">
            <a:noFill/>
            <a:miter lim="800000"/>
            <a:headEnd/>
            <a:tailEnd/>
          </a:ln>
        </p:spPr>
      </p:pic>
      <p:cxnSp>
        <p:nvCxnSpPr>
          <p:cNvPr id="4" name="Connecteur droit avec flèche 3"/>
          <p:cNvCxnSpPr/>
          <p:nvPr/>
        </p:nvCxnSpPr>
        <p:spPr>
          <a:xfrm rot="16200000" flipH="1">
            <a:off x="1035819" y="750075"/>
            <a:ext cx="1714512" cy="1357322"/>
          </a:xfrm>
          <a:prstGeom prst="straightConnector1">
            <a:avLst/>
          </a:prstGeom>
          <a:ln w="76200">
            <a:tailEnd type="arrow"/>
          </a:ln>
          <a:scene3d>
            <a:camera prst="orthographicFront" fov="0">
              <a:rot lat="0" lon="0" rev="0"/>
            </a:camera>
            <a:lightRig rig="brightRoom" dir="tl">
              <a:rot lat="0" lon="0" rev="8700000"/>
            </a:lightRig>
          </a:scene3d>
          <a:sp3d contourW="12700">
            <a:bevelT/>
            <a:contourClr>
              <a:schemeClr val="accent3">
                <a:shade val="80000"/>
              </a:schemeClr>
            </a:contourClr>
          </a:sp3d>
        </p:spPr>
        <p:style>
          <a:lnRef idx="3">
            <a:schemeClr val="accent3"/>
          </a:lnRef>
          <a:fillRef idx="0">
            <a:schemeClr val="accent3"/>
          </a:fillRef>
          <a:effectRef idx="2">
            <a:schemeClr val="accent3"/>
          </a:effectRef>
          <a:fontRef idx="minor">
            <a:schemeClr val="tx1"/>
          </a:fontRef>
        </p:style>
      </p:cxnSp>
      <p:sp>
        <p:nvSpPr>
          <p:cNvPr id="5" name="Ellipse 4"/>
          <p:cNvSpPr/>
          <p:nvPr/>
        </p:nvSpPr>
        <p:spPr>
          <a:xfrm>
            <a:off x="1714480" y="2214554"/>
            <a:ext cx="2786082" cy="1285884"/>
          </a:xfrm>
          <a:prstGeom prst="ellipse">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  </a:t>
            </a:r>
            <a:endParaRPr lang="fr-FR" dirty="0"/>
          </a:p>
        </p:txBody>
      </p:sp>
      <p:pic>
        <p:nvPicPr>
          <p:cNvPr id="5" name="Espace réservé du contenu 4" descr="4850768036_9035f5d415_b[1].jpg"/>
          <p:cNvPicPr>
            <a:picLocks noGrp="1" noChangeAspect="1"/>
          </p:cNvPicPr>
          <p:nvPr>
            <p:ph idx="1"/>
          </p:nvPr>
        </p:nvPicPr>
        <p:blipFill>
          <a:blip r:embed="rId2"/>
          <a:stretch>
            <a:fillRect/>
          </a:stretch>
        </p:blipFill>
        <p:spPr>
          <a:xfrm>
            <a:off x="0" y="0"/>
            <a:ext cx="9144000" cy="6847929"/>
          </a:xfrm>
        </p:spPr>
      </p:pic>
      <p:sp>
        <p:nvSpPr>
          <p:cNvPr id="6" name="Espace réservé du contenu 2"/>
          <p:cNvSpPr txBox="1">
            <a:spLocks/>
          </p:cNvSpPr>
          <p:nvPr/>
        </p:nvSpPr>
        <p:spPr>
          <a:xfrm>
            <a:off x="457200" y="928670"/>
            <a:ext cx="8229600" cy="5197493"/>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r-FR" sz="3200" b="1" i="0" u="sng" strike="noStrike" kern="1200" cap="none" spc="0" normalizeH="0" baseline="0" noProof="0" dirty="0">
              <a:ln>
                <a:noFill/>
              </a:ln>
              <a:solidFill>
                <a:schemeClr val="accent6">
                  <a:lumMod val="75000"/>
                </a:schemeClr>
              </a:solidFill>
              <a:effectLst/>
              <a:uLnTx/>
              <a:uFillTx/>
              <a:latin typeface="+mn-lt"/>
              <a:ea typeface="+mn-ea"/>
              <a:cs typeface="+mn-cs"/>
            </a:endParaRPr>
          </a:p>
        </p:txBody>
      </p:sp>
      <p:sp>
        <p:nvSpPr>
          <p:cNvPr id="8" name="Rectangle 7"/>
          <p:cNvSpPr/>
          <p:nvPr/>
        </p:nvSpPr>
        <p:spPr>
          <a:xfrm>
            <a:off x="500034" y="214290"/>
            <a:ext cx="7643818" cy="6124754"/>
          </a:xfrm>
          <a:prstGeom prst="rect">
            <a:avLst/>
          </a:prstGeom>
        </p:spPr>
        <p:txBody>
          <a:bodyPr wrap="square">
            <a:spAutoFit/>
          </a:bodyPr>
          <a:lstStyle/>
          <a:p>
            <a:r>
              <a:rPr lang="fr-FR" sz="3200" b="1" dirty="0" smtClean="0">
                <a:solidFill>
                  <a:srgbClr val="FF0000"/>
                </a:solidFill>
              </a:rPr>
              <a:t>   </a:t>
            </a:r>
            <a:r>
              <a:rPr lang="fr-FR" sz="3200" b="1" u="sng" dirty="0" smtClean="0">
                <a:solidFill>
                  <a:srgbClr val="FF0000"/>
                </a:solidFill>
              </a:rPr>
              <a:t>3)</a:t>
            </a:r>
            <a:r>
              <a:rPr lang="fr-FR" sz="2400" b="1" dirty="0" smtClean="0"/>
              <a:t>  Le projet urbain est une </a:t>
            </a:r>
            <a:r>
              <a:rPr lang="fr-FR" sz="2400" b="1" u="sng" dirty="0" smtClean="0">
                <a:effectLst>
                  <a:outerShdw blurRad="38100" dist="38100" dir="2700000" algn="tl">
                    <a:srgbClr val="000000">
                      <a:alpha val="43137"/>
                    </a:srgbClr>
                  </a:outerShdw>
                </a:effectLst>
              </a:rPr>
              <a:t>démarche d’insertion et d’intégration</a:t>
            </a:r>
            <a:r>
              <a:rPr lang="fr-FR" sz="2400" b="1" dirty="0" smtClean="0">
                <a:effectLst>
                  <a:outerShdw blurRad="38100" dist="38100" dir="2700000" algn="tl">
                    <a:srgbClr val="000000">
                      <a:alpha val="43137"/>
                    </a:srgbClr>
                  </a:outerShdw>
                </a:effectLst>
              </a:rPr>
              <a:t>, i</a:t>
            </a:r>
            <a:r>
              <a:rPr lang="fr-FR" sz="2400" b="1" dirty="0" smtClean="0"/>
              <a:t>l propose une ouverture démocratique. L’intérêt général doit être construit progressivement avec les acteurs</a:t>
            </a:r>
            <a:r>
              <a:rPr lang="fr-FR" sz="2400" b="1" dirty="0" smtClean="0">
                <a:effectLst>
                  <a:outerShdw blurRad="38100" dist="38100" dir="2700000" algn="tl">
                    <a:srgbClr val="000000">
                      <a:alpha val="43137"/>
                    </a:srgbClr>
                  </a:outerShdw>
                </a:effectLst>
              </a:rPr>
              <a:t>. </a:t>
            </a:r>
            <a:r>
              <a:rPr lang="fr-FR" sz="2400" b="1" u="sng" dirty="0" smtClean="0">
                <a:effectLst>
                  <a:outerShdw blurRad="38100" dist="38100" dir="2700000" algn="tl">
                    <a:srgbClr val="000000">
                      <a:alpha val="43137"/>
                    </a:srgbClr>
                  </a:outerShdw>
                </a:effectLst>
              </a:rPr>
              <a:t>Il ne s’agit plus de faire prévaloir un intérêt général mais d’aboutir   à une certaine forme de compromis.</a:t>
            </a:r>
            <a:r>
              <a:rPr lang="fr-FR" sz="2400" b="1" dirty="0" smtClean="0"/>
              <a:t/>
            </a:r>
            <a:br>
              <a:rPr lang="fr-FR" sz="2400" b="1" dirty="0" smtClean="0"/>
            </a:br>
            <a:r>
              <a:rPr lang="fr-FR" sz="2400" b="1" dirty="0" smtClean="0"/>
              <a:t>C’est la démarche mise en œuvre qui est importante et qui permet d’aboutir à cette idée de compromis. Il y a une évolution de l’intérêt  général substantiel vers l’intérêt général procédural. C’est le caractère concret du projet et son potentiel mobilisateur qui facilitent les </a:t>
            </a:r>
            <a:r>
              <a:rPr lang="fr-FR" sz="2400" b="1" u="sng" dirty="0" smtClean="0">
                <a:effectLst>
                  <a:outerShdw blurRad="38100" dist="38100" dir="2700000" algn="tl">
                    <a:srgbClr val="000000">
                      <a:alpha val="43137"/>
                    </a:srgbClr>
                  </a:outerShdw>
                </a:effectLst>
              </a:rPr>
              <a:t>débats</a:t>
            </a:r>
            <a:r>
              <a:rPr lang="fr-FR" sz="2400" b="1" dirty="0" smtClean="0"/>
              <a:t> et qui autorisent une </a:t>
            </a:r>
            <a:r>
              <a:rPr lang="fr-FR" sz="2400" b="1" u="sng" dirty="0" smtClean="0">
                <a:effectLst>
                  <a:outerShdw blurRad="38100" dist="38100" dir="2700000" algn="tl">
                    <a:srgbClr val="000000">
                      <a:alpha val="43137"/>
                    </a:srgbClr>
                  </a:outerShdw>
                </a:effectLst>
              </a:rPr>
              <a:t>réflexion et des partenariats  </a:t>
            </a:r>
            <a:r>
              <a:rPr lang="fr-FR" sz="2400" b="1" dirty="0" smtClean="0"/>
              <a:t>sur quelque chose de précis : un projet particulier plutôt que des objectifs généraux pour la société</a:t>
            </a:r>
            <a:r>
              <a:rPr lang="fr-FR" sz="2400" dirty="0" smtClean="0"/>
              <a:t>.</a:t>
            </a:r>
            <a:r>
              <a:rPr lang="fr-FR" sz="2400" u="sng" dirty="0" smtClean="0">
                <a:solidFill>
                  <a:schemeClr val="accent6">
                    <a:lumMod val="75000"/>
                  </a:schemeClr>
                </a:solidFill>
              </a:rPr>
              <a:t/>
            </a:r>
            <a:br>
              <a:rPr lang="fr-FR" sz="2400" u="sng" dirty="0" smtClean="0">
                <a:solidFill>
                  <a:schemeClr val="accent6">
                    <a:lumMod val="75000"/>
                  </a:schemeClr>
                </a:solidFill>
              </a:rPr>
            </a:br>
            <a:r>
              <a:rPr lang="fr-FR" sz="2400" dirty="0" smtClean="0"/>
              <a:t/>
            </a:r>
            <a:br>
              <a:rPr lang="fr-FR" sz="2400" dirty="0" smtClean="0"/>
            </a:br>
            <a:endParaRPr lang="fr-FR" sz="24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357158" y="214290"/>
            <a:ext cx="8001056" cy="1938992"/>
          </a:xfrm>
          <a:prstGeom prst="rect">
            <a:avLst/>
          </a:prstGeom>
        </p:spPr>
        <p:txBody>
          <a:bodyPr wrap="square">
            <a:spAutoFit/>
          </a:bodyPr>
          <a:lstStyle/>
          <a:p>
            <a:pPr fontAlgn="auto">
              <a:spcBef>
                <a:spcPts val="0"/>
              </a:spcBef>
              <a:spcAft>
                <a:spcPts val="0"/>
              </a:spcAft>
              <a:defRPr/>
            </a:pPr>
            <a:r>
              <a:rPr lang="ar-DZ" sz="2400" b="1" u="sng" dirty="0" smtClean="0">
                <a:solidFill>
                  <a:schemeClr val="accent6">
                    <a:lumMod val="75000"/>
                  </a:schemeClr>
                </a:solidFill>
              </a:rPr>
              <a:t>5</a:t>
            </a:r>
            <a:r>
              <a:rPr lang="fr-FR" sz="2400" b="1" u="sng" dirty="0" smtClean="0">
                <a:solidFill>
                  <a:schemeClr val="accent6">
                    <a:lumMod val="75000"/>
                  </a:schemeClr>
                </a:solidFill>
              </a:rPr>
              <a:t>-La Tour </a:t>
            </a:r>
            <a:r>
              <a:rPr lang="fr-FR" sz="2400" b="1" u="sng" dirty="0" err="1" smtClean="0">
                <a:solidFill>
                  <a:schemeClr val="accent6">
                    <a:lumMod val="75000"/>
                  </a:schemeClr>
                </a:solidFill>
              </a:rPr>
              <a:t>Lilleurope</a:t>
            </a:r>
            <a:r>
              <a:rPr lang="fr-FR" sz="2400" b="1" u="sng" dirty="0" smtClean="0">
                <a:solidFill>
                  <a:schemeClr val="accent6">
                    <a:lumMod val="75000"/>
                  </a:schemeClr>
                </a:solidFill>
              </a:rPr>
              <a:t>:</a:t>
            </a:r>
          </a:p>
          <a:p>
            <a:pPr fontAlgn="auto">
              <a:spcBef>
                <a:spcPts val="0"/>
              </a:spcBef>
              <a:spcAft>
                <a:spcPts val="0"/>
              </a:spcAft>
              <a:defRPr/>
            </a:pPr>
            <a:r>
              <a:rPr lang="fr-FR" sz="2400" dirty="0" smtClean="0"/>
              <a:t>Est l’</a:t>
            </a:r>
            <a:r>
              <a:rPr lang="fr-FR" sz="2400" dirty="0" err="1" smtClean="0"/>
              <a:t>oeuvre</a:t>
            </a:r>
            <a:r>
              <a:rPr lang="fr-FR" sz="2400" dirty="0" smtClean="0"/>
              <a:t> des architectes Claude </a:t>
            </a:r>
            <a:r>
              <a:rPr lang="fr-FR" sz="2400" dirty="0" err="1" smtClean="0"/>
              <a:t>Vasconi</a:t>
            </a:r>
            <a:r>
              <a:rPr lang="fr-FR" sz="2400" dirty="0" smtClean="0"/>
              <a:t> et Jean-Claude </a:t>
            </a:r>
            <a:r>
              <a:rPr lang="fr-FR" sz="2400" dirty="0" err="1" smtClean="0"/>
              <a:t>Burdèse</a:t>
            </a:r>
            <a:r>
              <a:rPr lang="fr-FR" sz="2400" dirty="0" smtClean="0"/>
              <a:t>, elle fut inaugurée en 1995 et possède une surface de 27 437 m². D'une hauteur de 110 m, </a:t>
            </a:r>
          </a:p>
          <a:p>
            <a:pPr fontAlgn="auto">
              <a:spcBef>
                <a:spcPts val="0"/>
              </a:spcBef>
              <a:spcAft>
                <a:spcPts val="0"/>
              </a:spcAft>
              <a:defRPr/>
            </a:pPr>
            <a:r>
              <a:rPr lang="fr-FR" sz="2400" dirty="0" smtClean="0"/>
              <a:t>Elle a aussi pour caractéristique d'enjamber les voies SNCF.</a:t>
            </a:r>
            <a:endParaRPr lang="fr-FR" sz="2400" dirty="0"/>
          </a:p>
        </p:txBody>
      </p:sp>
      <p:pic>
        <p:nvPicPr>
          <p:cNvPr id="3" name="Picture 2" descr="H:\projet urbain exposé\IMG_0031.jpg"/>
          <p:cNvPicPr>
            <a:picLocks noChangeAspect="1" noChangeArrowheads="1"/>
          </p:cNvPicPr>
          <p:nvPr/>
        </p:nvPicPr>
        <p:blipFill>
          <a:blip r:embed="rId3" cstate="print"/>
          <a:srcRect/>
          <a:stretch>
            <a:fillRect/>
          </a:stretch>
        </p:blipFill>
        <p:spPr bwMode="auto">
          <a:xfrm>
            <a:off x="2143125" y="2786063"/>
            <a:ext cx="5202238" cy="3902075"/>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142844" y="0"/>
            <a:ext cx="8858312" cy="3416320"/>
          </a:xfrm>
          <a:prstGeom prst="rect">
            <a:avLst/>
          </a:prstGeom>
        </p:spPr>
        <p:txBody>
          <a:bodyPr wrap="square">
            <a:spAutoFit/>
          </a:bodyPr>
          <a:lstStyle/>
          <a:p>
            <a:pPr fontAlgn="auto">
              <a:spcBef>
                <a:spcPts val="0"/>
              </a:spcBef>
              <a:spcAft>
                <a:spcPts val="0"/>
              </a:spcAft>
              <a:defRPr/>
            </a:pPr>
            <a:r>
              <a:rPr lang="ar-DZ" sz="2400" b="1" u="sng" dirty="0" smtClean="0">
                <a:solidFill>
                  <a:schemeClr val="accent6">
                    <a:lumMod val="75000"/>
                  </a:schemeClr>
                </a:solidFill>
              </a:rPr>
              <a:t>6</a:t>
            </a:r>
            <a:r>
              <a:rPr lang="fr-FR" sz="2400" b="1" u="sng" dirty="0" smtClean="0">
                <a:solidFill>
                  <a:schemeClr val="accent6">
                    <a:lumMod val="75000"/>
                  </a:schemeClr>
                </a:solidFill>
              </a:rPr>
              <a:t>-Le parc urbain de 8 h</a:t>
            </a:r>
            <a:r>
              <a:rPr lang="ar-DZ" sz="2400" b="1" u="sng" dirty="0" smtClean="0">
                <a:solidFill>
                  <a:schemeClr val="accent6">
                    <a:lumMod val="75000"/>
                  </a:schemeClr>
                </a:solidFill>
              </a:rPr>
              <a:t>e</a:t>
            </a:r>
            <a:r>
              <a:rPr lang="fr-FR" sz="2400" b="1" u="sng" dirty="0" smtClean="0">
                <a:solidFill>
                  <a:schemeClr val="accent6">
                    <a:lumMod val="75000"/>
                  </a:schemeClr>
                </a:solidFill>
              </a:rPr>
              <a:t> :</a:t>
            </a:r>
          </a:p>
          <a:p>
            <a:pPr fontAlgn="auto">
              <a:spcBef>
                <a:spcPts val="0"/>
              </a:spcBef>
              <a:spcAft>
                <a:spcPts val="0"/>
              </a:spcAft>
              <a:defRPr/>
            </a:pPr>
            <a:endParaRPr lang="fr-FR" sz="2400" b="1" u="sng" dirty="0" smtClean="0">
              <a:solidFill>
                <a:srgbClr val="00B050"/>
              </a:solidFill>
            </a:endParaRPr>
          </a:p>
          <a:p>
            <a:pPr fontAlgn="auto">
              <a:spcBef>
                <a:spcPts val="0"/>
              </a:spcBef>
              <a:spcAft>
                <a:spcPts val="0"/>
              </a:spcAft>
              <a:defRPr/>
            </a:pPr>
            <a:r>
              <a:rPr lang="fr-FR" sz="2400" dirty="0" smtClean="0"/>
              <a:t>Le Parc Matisse a été dessiné par Gilles Clément et le cabinet Empreinte. Ce parc, au cœur d'</a:t>
            </a:r>
            <a:r>
              <a:rPr lang="fr-FR" sz="2400" dirty="0" err="1" smtClean="0"/>
              <a:t>Euralille</a:t>
            </a:r>
            <a:r>
              <a:rPr lang="fr-FR" sz="2400" dirty="0" smtClean="0"/>
              <a:t>, est un poumon vert dans un quartier à dominante minérale. La partie centrale, face à la gare TGV (Lille Europe), est entourée de jardins qui en font toute sa richesse et représente un bel exemple de la gestion différenciée des espaces. Sa superficie est de 8 hectares.</a:t>
            </a:r>
          </a:p>
          <a:p>
            <a:pPr fontAlgn="auto">
              <a:spcBef>
                <a:spcPts val="0"/>
              </a:spcBef>
              <a:spcAft>
                <a:spcPts val="0"/>
              </a:spcAft>
              <a:defRPr/>
            </a:pPr>
            <a:r>
              <a:rPr lang="fr-FR" sz="2400" dirty="0" smtClean="0"/>
              <a:t> </a:t>
            </a:r>
            <a:endParaRPr lang="fr-FR" sz="2400"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13447" y="0"/>
            <a:ext cx="9157447" cy="6858000"/>
          </a:xfrm>
          <a:prstGeom prst="rect">
            <a:avLst/>
          </a:prstGeom>
        </p:spPr>
      </p:pic>
      <p:pic>
        <p:nvPicPr>
          <p:cNvPr id="2" name="Image 1" descr="http://www.lillemetropole.fr/gallery_images/site/68692/124886.JPG"/>
          <p:cNvPicPr>
            <a:picLocks noChangeAspect="1" noChangeArrowheads="1"/>
          </p:cNvPicPr>
          <p:nvPr/>
        </p:nvPicPr>
        <p:blipFill>
          <a:blip r:embed="rId3" cstate="print"/>
          <a:srcRect/>
          <a:stretch>
            <a:fillRect/>
          </a:stretch>
        </p:blipFill>
        <p:spPr bwMode="auto">
          <a:xfrm>
            <a:off x="-47320" y="285728"/>
            <a:ext cx="9191320" cy="6215082"/>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4850768036_9035f5d415_b[1].jpg"/>
          <p:cNvPicPr>
            <a:picLocks noChangeAspect="1"/>
          </p:cNvPicPr>
          <p:nvPr/>
        </p:nvPicPr>
        <p:blipFill>
          <a:blip r:embed="rId2"/>
          <a:stretch>
            <a:fillRect/>
          </a:stretch>
        </p:blipFill>
        <p:spPr>
          <a:xfrm>
            <a:off x="-13447" y="0"/>
            <a:ext cx="9157447" cy="6858000"/>
          </a:xfrm>
          <a:prstGeom prst="rect">
            <a:avLst/>
          </a:prstGeom>
        </p:spPr>
      </p:pic>
      <p:sp>
        <p:nvSpPr>
          <p:cNvPr id="2" name="Rectangle 1"/>
          <p:cNvSpPr/>
          <p:nvPr/>
        </p:nvSpPr>
        <p:spPr>
          <a:xfrm>
            <a:off x="285720" y="142852"/>
            <a:ext cx="8572560" cy="1862048"/>
          </a:xfrm>
          <a:prstGeom prst="rect">
            <a:avLst/>
          </a:prstGeom>
        </p:spPr>
        <p:txBody>
          <a:bodyPr wrap="square">
            <a:spAutoFit/>
          </a:bodyPr>
          <a:lstStyle/>
          <a:p>
            <a:pPr fontAlgn="auto">
              <a:spcBef>
                <a:spcPts val="0"/>
              </a:spcBef>
              <a:spcAft>
                <a:spcPts val="0"/>
              </a:spcAft>
              <a:defRPr/>
            </a:pPr>
            <a:r>
              <a:rPr lang="ar-DZ" sz="2300" b="1" u="sng" dirty="0" smtClean="0">
                <a:solidFill>
                  <a:schemeClr val="accent6">
                    <a:lumMod val="75000"/>
                  </a:schemeClr>
                </a:solidFill>
              </a:rPr>
              <a:t>7</a:t>
            </a:r>
            <a:r>
              <a:rPr lang="fr-FR" sz="2300" b="1" u="sng" dirty="0" smtClean="0">
                <a:solidFill>
                  <a:schemeClr val="accent6">
                    <a:lumMod val="75000"/>
                  </a:schemeClr>
                </a:solidFill>
              </a:rPr>
              <a:t>-Les tours </a:t>
            </a:r>
            <a:r>
              <a:rPr lang="fr-FR" sz="2300" b="1" u="sng" dirty="0" err="1" smtClean="0">
                <a:solidFill>
                  <a:schemeClr val="accent6">
                    <a:lumMod val="75000"/>
                  </a:schemeClr>
                </a:solidFill>
              </a:rPr>
              <a:t>Eurocity</a:t>
            </a:r>
            <a:r>
              <a:rPr lang="fr-FR" sz="2300" b="1" u="sng" dirty="0" smtClean="0">
                <a:solidFill>
                  <a:schemeClr val="accent6">
                    <a:lumMod val="75000"/>
                  </a:schemeClr>
                </a:solidFill>
              </a:rPr>
              <a:t> I, </a:t>
            </a:r>
            <a:r>
              <a:rPr lang="fr-FR" sz="2300" b="1" u="sng" dirty="0" err="1" smtClean="0">
                <a:solidFill>
                  <a:schemeClr val="accent6">
                    <a:lumMod val="75000"/>
                  </a:schemeClr>
                </a:solidFill>
              </a:rPr>
              <a:t>Eurocity</a:t>
            </a:r>
            <a:r>
              <a:rPr lang="fr-FR" sz="2300" b="1" u="sng" dirty="0" smtClean="0">
                <a:solidFill>
                  <a:schemeClr val="accent6">
                    <a:lumMod val="75000"/>
                  </a:schemeClr>
                </a:solidFill>
              </a:rPr>
              <a:t> II, </a:t>
            </a:r>
            <a:r>
              <a:rPr lang="fr-FR" sz="2300" b="1" u="sng" dirty="0" err="1" smtClean="0">
                <a:solidFill>
                  <a:schemeClr val="accent6">
                    <a:lumMod val="75000"/>
                  </a:schemeClr>
                </a:solidFill>
              </a:rPr>
              <a:t>Eurocity</a:t>
            </a:r>
            <a:r>
              <a:rPr lang="fr-FR" sz="2300" b="1" u="sng" dirty="0" smtClean="0">
                <a:solidFill>
                  <a:schemeClr val="accent6">
                    <a:lumMod val="75000"/>
                  </a:schemeClr>
                </a:solidFill>
              </a:rPr>
              <a:t> III, </a:t>
            </a:r>
            <a:r>
              <a:rPr lang="fr-FR" sz="2300" b="1" u="sng" dirty="0" err="1" smtClean="0">
                <a:solidFill>
                  <a:schemeClr val="accent6">
                    <a:lumMod val="75000"/>
                  </a:schemeClr>
                </a:solidFill>
              </a:rPr>
              <a:t>Eurocity</a:t>
            </a:r>
            <a:r>
              <a:rPr lang="fr-FR" sz="2300" b="1" u="sng" dirty="0" smtClean="0">
                <a:solidFill>
                  <a:schemeClr val="accent6">
                    <a:lumMod val="75000"/>
                  </a:schemeClr>
                </a:solidFill>
              </a:rPr>
              <a:t> IV, </a:t>
            </a:r>
            <a:r>
              <a:rPr lang="fr-FR" sz="2300" b="1" u="sng" dirty="0" err="1" smtClean="0">
                <a:solidFill>
                  <a:schemeClr val="accent6">
                    <a:lumMod val="75000"/>
                  </a:schemeClr>
                </a:solidFill>
              </a:rPr>
              <a:t>Eurocity</a:t>
            </a:r>
            <a:r>
              <a:rPr lang="fr-FR" sz="2300" b="1" u="sng" dirty="0" smtClean="0">
                <a:solidFill>
                  <a:schemeClr val="accent6">
                    <a:lumMod val="75000"/>
                  </a:schemeClr>
                </a:solidFill>
              </a:rPr>
              <a:t> V:</a:t>
            </a:r>
          </a:p>
          <a:p>
            <a:pPr fontAlgn="auto">
              <a:spcBef>
                <a:spcPts val="0"/>
              </a:spcBef>
              <a:spcAft>
                <a:spcPts val="0"/>
              </a:spcAft>
              <a:defRPr/>
            </a:pPr>
            <a:r>
              <a:rPr lang="fr-FR" sz="2300" b="1" dirty="0" smtClean="0">
                <a:solidFill>
                  <a:srgbClr val="00B050"/>
                </a:solidFill>
              </a:rPr>
              <a:t> </a:t>
            </a:r>
            <a:r>
              <a:rPr lang="fr-FR" sz="2300" dirty="0" smtClean="0"/>
              <a:t>Elles sont attenantes au centre commercial et mesurent chacune 59,30 mètres . Les trois premières tours ont été inaugurées en même temps que le quartier , la quatrième a été construite au début des années 2000 et la cinquième en 2009</a:t>
            </a:r>
            <a:endParaRPr lang="fr-FR" sz="2300" dirty="0"/>
          </a:p>
        </p:txBody>
      </p:sp>
      <p:pic>
        <p:nvPicPr>
          <p:cNvPr id="3" name="Picture 2" descr="File:Lille Eurocity.JPG"/>
          <p:cNvPicPr>
            <a:picLocks noChangeAspect="1" noChangeArrowheads="1"/>
          </p:cNvPicPr>
          <p:nvPr/>
        </p:nvPicPr>
        <p:blipFill>
          <a:blip r:embed="rId3" cstate="print"/>
          <a:srcRect/>
          <a:stretch>
            <a:fillRect/>
          </a:stretch>
        </p:blipFill>
        <p:spPr bwMode="auto">
          <a:xfrm>
            <a:off x="571472" y="2285992"/>
            <a:ext cx="6786610" cy="4362459"/>
          </a:xfrm>
          <a:prstGeom prst="roundRect">
            <a:avLst>
              <a:gd name="adj" fmla="val 4167"/>
            </a:avLst>
          </a:prstGeom>
          <a:solidFill>
            <a:srgbClr val="FFFFFF"/>
          </a:solidFill>
          <a:ln w="76200" cap="sq">
            <a:solidFill>
              <a:schemeClr val="accent5">
                <a:lumMod val="75000"/>
              </a:schemeClr>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4850768036_9035f5d415_b[1].jpg"/>
          <p:cNvPicPr>
            <a:picLocks noChangeAspect="1"/>
          </p:cNvPicPr>
          <p:nvPr/>
        </p:nvPicPr>
        <p:blipFill>
          <a:blip r:embed="rId2"/>
          <a:stretch>
            <a:fillRect/>
          </a:stretch>
        </p:blipFill>
        <p:spPr>
          <a:xfrm>
            <a:off x="0" y="0"/>
            <a:ext cx="9157447" cy="6858000"/>
          </a:xfrm>
          <a:prstGeom prst="rect">
            <a:avLst/>
          </a:prstGeom>
        </p:spPr>
      </p:pic>
      <p:sp>
        <p:nvSpPr>
          <p:cNvPr id="2" name="Rectangle 1"/>
          <p:cNvSpPr/>
          <p:nvPr/>
        </p:nvSpPr>
        <p:spPr>
          <a:xfrm>
            <a:off x="500034" y="428604"/>
            <a:ext cx="7715304" cy="2062103"/>
          </a:xfrm>
          <a:prstGeom prst="rect">
            <a:avLst/>
          </a:prstGeom>
        </p:spPr>
        <p:txBody>
          <a:bodyPr wrap="square">
            <a:spAutoFit/>
          </a:bodyPr>
          <a:lstStyle/>
          <a:p>
            <a:pPr>
              <a:defRPr/>
            </a:pPr>
            <a:r>
              <a:rPr lang="fr-FR" sz="3200" b="1" u="sng" dirty="0" smtClean="0">
                <a:solidFill>
                  <a:schemeClr val="accent6">
                    <a:lumMod val="75000"/>
                  </a:schemeClr>
                </a:solidFill>
              </a:rPr>
              <a:t>Conclusion:</a:t>
            </a:r>
          </a:p>
          <a:p>
            <a:pPr>
              <a:defRPr/>
            </a:pPr>
            <a:r>
              <a:rPr lang="fr-FR" sz="2400" dirty="0" smtClean="0"/>
              <a:t>Après la mise en place de ce grand projet la région Nord-Pas-Calais s’est transformée et </a:t>
            </a:r>
            <a:r>
              <a:rPr lang="fr-FR" sz="2400" dirty="0" err="1" smtClean="0"/>
              <a:t>Euralille</a:t>
            </a:r>
            <a:r>
              <a:rPr lang="fr-FR" sz="2400" dirty="0" smtClean="0"/>
              <a:t>  est devenu le troisième quartier d’affaire de France après La Défense (Paris) et la Part-Dieu (Lyon). </a:t>
            </a:r>
            <a:endParaRPr lang="fr-FR" sz="2400" dirty="0"/>
          </a:p>
        </p:txBody>
      </p:sp>
      <p:sp>
        <p:nvSpPr>
          <p:cNvPr id="4" name="Rectangle 3"/>
          <p:cNvSpPr/>
          <p:nvPr/>
        </p:nvSpPr>
        <p:spPr>
          <a:xfrm>
            <a:off x="857224" y="3714752"/>
            <a:ext cx="5143520" cy="2462213"/>
          </a:xfrm>
          <a:prstGeom prst="rect">
            <a:avLst/>
          </a:prstGeom>
        </p:spPr>
        <p:txBody>
          <a:bodyPr wrap="square">
            <a:spAutoFit/>
          </a:bodyPr>
          <a:lstStyle/>
          <a:p>
            <a:pPr>
              <a:spcBef>
                <a:spcPct val="50000"/>
              </a:spcBef>
            </a:pPr>
            <a:r>
              <a:rPr lang="fr-FR" sz="2800" b="1" dirty="0" smtClean="0">
                <a:hlinkClick r:id="rId3"/>
              </a:rPr>
              <a:t>www.constantine.free.fr</a:t>
            </a:r>
            <a:endParaRPr lang="fr-FR" sz="2800" b="1" dirty="0" smtClean="0"/>
          </a:p>
          <a:p>
            <a:pPr>
              <a:spcBef>
                <a:spcPct val="50000"/>
              </a:spcBef>
            </a:pPr>
            <a:r>
              <a:rPr lang="fr-FR" sz="2800" b="1" dirty="0" smtClean="0">
                <a:hlinkClick r:id="rId4"/>
              </a:rPr>
              <a:t>www.archi.fr</a:t>
            </a:r>
            <a:endParaRPr lang="fr-FR" sz="2800" b="1" dirty="0" smtClean="0"/>
          </a:p>
          <a:p>
            <a:pPr>
              <a:spcBef>
                <a:spcPct val="50000"/>
              </a:spcBef>
            </a:pPr>
            <a:r>
              <a:rPr lang="fr-FR" sz="2800" b="1" dirty="0" smtClean="0">
                <a:hlinkClick r:id="rId5"/>
              </a:rPr>
              <a:t>www.montpellier.fr</a:t>
            </a:r>
            <a:endParaRPr lang="fr-FR" sz="2800" b="1" dirty="0" smtClean="0"/>
          </a:p>
          <a:p>
            <a:pPr>
              <a:spcBef>
                <a:spcPct val="50000"/>
              </a:spcBef>
            </a:pPr>
            <a:r>
              <a:rPr lang="fr-FR" sz="2800" dirty="0" smtClean="0"/>
              <a:t>www.pagesperso-orange.fr</a:t>
            </a:r>
            <a:endParaRPr lang="en-US" sz="2800" dirty="0"/>
          </a:p>
        </p:txBody>
      </p:sp>
      <p:sp>
        <p:nvSpPr>
          <p:cNvPr id="5" name="ZoneTexte 4"/>
          <p:cNvSpPr txBox="1"/>
          <p:nvPr/>
        </p:nvSpPr>
        <p:spPr>
          <a:xfrm>
            <a:off x="714348" y="2714620"/>
            <a:ext cx="2286016" cy="584775"/>
          </a:xfrm>
          <a:prstGeom prst="rect">
            <a:avLst/>
          </a:prstGeom>
          <a:noFill/>
        </p:spPr>
        <p:txBody>
          <a:bodyPr wrap="square" rtlCol="0">
            <a:spAutoFit/>
          </a:bodyPr>
          <a:lstStyle/>
          <a:p>
            <a:r>
              <a:rPr lang="fr-FR" sz="3200" b="1" u="sng" dirty="0" smtClean="0">
                <a:solidFill>
                  <a:schemeClr val="accent6">
                    <a:lumMod val="75000"/>
                  </a:schemeClr>
                </a:solidFill>
              </a:rPr>
              <a:t>Sources:</a:t>
            </a:r>
            <a:endParaRPr lang="fr-FR" sz="3200" b="1" u="sng" dirty="0">
              <a:solidFill>
                <a:schemeClr val="accent6">
                  <a:lumMod val="75000"/>
                </a:schemeClr>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ln>
            <a:noFill/>
          </a:ln>
          <a:effectLst>
            <a:outerShdw blurRad="190500" algn="tl" rotWithShape="0">
              <a:srgbClr val="000000">
                <a:alpha val="70000"/>
              </a:srgbClr>
            </a:outerShdw>
          </a:effectLst>
        </p:spPr>
      </p:pic>
      <p:sp>
        <p:nvSpPr>
          <p:cNvPr id="4" name="Rectangle 3"/>
          <p:cNvSpPr/>
          <p:nvPr/>
        </p:nvSpPr>
        <p:spPr>
          <a:xfrm>
            <a:off x="714348" y="1357298"/>
            <a:ext cx="6715172" cy="584775"/>
          </a:xfrm>
          <a:prstGeom prst="rect">
            <a:avLst/>
          </a:prstGeom>
        </p:spPr>
        <p:txBody>
          <a:bodyPr wrap="square">
            <a:spAutoFit/>
            <a:scene3d>
              <a:camera prst="orthographicFront"/>
              <a:lightRig rig="soft" dir="t">
                <a:rot lat="0" lon="0" rev="10800000"/>
              </a:lightRig>
            </a:scene3d>
            <a:sp3d>
              <a:bevelT w="27940" h="12700"/>
              <a:contourClr>
                <a:srgbClr val="DDDDDD"/>
              </a:contourClr>
            </a:sp3d>
          </a:bodyPr>
          <a:lstStyle/>
          <a:p>
            <a:r>
              <a:rPr lang="fr-FR" sz="3200" b="1" u="sng" spc="150" dirty="0" smtClean="0">
                <a:ln w="11430"/>
                <a:solidFill>
                  <a:schemeClr val="accent3"/>
                </a:solidFill>
                <a:effectLst>
                  <a:outerShdw blurRad="25400" algn="tl" rotWithShape="0">
                    <a:srgbClr val="000000">
                      <a:alpha val="43000"/>
                    </a:srgbClr>
                  </a:outerShdw>
                </a:effectLst>
              </a:rPr>
              <a:t>Exemple du projet urbain :</a:t>
            </a:r>
            <a:endParaRPr lang="fr-FR" sz="3200" b="1" u="sng" spc="150" dirty="0">
              <a:ln w="11430"/>
              <a:solidFill>
                <a:schemeClr val="accent3"/>
              </a:solidFill>
              <a:effectLst>
                <a:outerShdw blurRad="25400" algn="tl" rotWithShape="0">
                  <a:srgbClr val="000000">
                    <a:alpha val="43000"/>
                  </a:srgbClr>
                </a:outerShdw>
              </a:effectLst>
            </a:endParaRPr>
          </a:p>
        </p:txBody>
      </p:sp>
      <p:sp>
        <p:nvSpPr>
          <p:cNvPr id="5" name="Rectangle 4"/>
          <p:cNvSpPr/>
          <p:nvPr/>
        </p:nvSpPr>
        <p:spPr>
          <a:xfrm>
            <a:off x="1357290" y="3071810"/>
            <a:ext cx="5857916" cy="1446550"/>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fr-FR" sz="4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le tunnel Prado est            de Marseille</a:t>
            </a:r>
            <a:endParaRPr lang="fr-FR"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027" name="Rectangle 3"/>
          <p:cNvSpPr>
            <a:spLocks noChangeArrowheads="1"/>
          </p:cNvSpPr>
          <p:nvPr/>
        </p:nvSpPr>
        <p:spPr bwMode="auto">
          <a:xfrm>
            <a:off x="285720" y="428604"/>
            <a:ext cx="3357586"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00A1BD"/>
                </a:solidFill>
                <a:effectLst/>
                <a:latin typeface="+mj-lt"/>
                <a:ea typeface="Times New Roman" pitchFamily="18" charset="0"/>
                <a:cs typeface="Arial" pitchFamily="34" charset="0"/>
              </a:rPr>
              <a:t>Présentation générale</a:t>
            </a:r>
            <a:endParaRPr kumimoji="0" lang="fr-FR" sz="1200" b="0" i="0" u="sng"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Le Tunnel Prado Sud est un ouvrage routier souterrain constitu</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d</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un tunnel </a:t>
            </a:r>
            <a:r>
              <a:rPr kumimoji="0" lang="fr-FR" sz="1200" b="1" i="0" u="none" strike="noStrike" cap="none" normalizeH="0" baseline="0" dirty="0" smtClean="0">
                <a:ln>
                  <a:noFill/>
                </a:ln>
                <a:effectLst/>
                <a:latin typeface="Calibri"/>
                <a:ea typeface="Times New Roman" pitchFamily="18" charset="0"/>
                <a:cs typeface="Times New Roman" pitchFamily="18" charset="0"/>
              </a:rPr>
              <a:t>à</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p</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age reliant, au nord, le Tunnel Prado Car</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nage,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Autoroute A50 et la voirie locale </a:t>
            </a:r>
            <a:r>
              <a:rPr kumimoji="0" lang="fr-FR" sz="1200" b="1" i="0" u="none" strike="noStrike" cap="none" normalizeH="0" baseline="0" dirty="0" smtClean="0">
                <a:ln>
                  <a:noFill/>
                </a:ln>
                <a:effectLst/>
                <a:latin typeface="Calibri"/>
                <a:ea typeface="Times New Roman" pitchFamily="18" charset="0"/>
                <a:cs typeface="Times New Roman" pitchFamily="18" charset="0"/>
              </a:rPr>
              <a:t>à</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Avenue du Prado 2 et au Boulevard Michelet situ</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au sud. Longueur de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ouvrage 1300m.</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800" b="1" i="0" u="none" strike="noStrike" cap="none" normalizeH="0" baseline="0" dirty="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285720" y="3571876"/>
            <a:ext cx="4572032"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00A1BD"/>
                </a:solidFill>
                <a:effectLst/>
                <a:latin typeface="+mj-lt"/>
                <a:ea typeface="Times New Roman" pitchFamily="18" charset="0"/>
                <a:cs typeface="Arial" pitchFamily="34" charset="0"/>
              </a:rPr>
              <a:t>Les accès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A la tête Nord, au niveau de l</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changeur SCOTT, le tunnel comprend deux bretelles d</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entr</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 provenant de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avenue Arthur Scott et du p</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age du tunnel Prado Car</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nage et deux bretelles de sortie dont une se raccorde au tunnel du Prado Car</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nage et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autre </a:t>
            </a:r>
            <a:r>
              <a:rPr kumimoji="0" lang="fr-FR" sz="1200" b="1" i="0" u="none" strike="noStrike" cap="none" normalizeH="0" baseline="0" dirty="0" smtClean="0">
                <a:ln>
                  <a:noFill/>
                </a:ln>
                <a:effectLst/>
                <a:latin typeface="Calibri"/>
                <a:ea typeface="Times New Roman" pitchFamily="18" charset="0"/>
                <a:cs typeface="Times New Roman" pitchFamily="18" charset="0"/>
              </a:rPr>
              <a:t>à</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autoroute A50 et au chemin de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Argile (voierie locale). Ces bretelles s</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ins</a:t>
            </a:r>
            <a:r>
              <a:rPr kumimoji="0" lang="fr-FR" sz="1200" b="1" i="0" u="none" strike="noStrike" cap="none" normalizeH="0" baseline="0" dirty="0" smtClean="0">
                <a:ln>
                  <a:noFill/>
                </a:ln>
                <a:effectLst/>
                <a:latin typeface="Calibri"/>
                <a:ea typeface="Times New Roman" pitchFamily="18" charset="0"/>
                <a:cs typeface="Times New Roman" pitchFamily="18" charset="0"/>
              </a:rPr>
              <a:t>è</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rent dans le n</a:t>
            </a:r>
            <a:r>
              <a:rPr kumimoji="0" lang="fr-FR" sz="1200" b="1" i="0" u="none" strike="noStrike" cap="none" normalizeH="0" baseline="0" dirty="0" smtClean="0">
                <a:ln>
                  <a:noFill/>
                </a:ln>
                <a:effectLst/>
                <a:latin typeface="Calibri"/>
                <a:ea typeface="Times New Roman" pitchFamily="18" charset="0"/>
                <a:cs typeface="Times New Roman" pitchFamily="18" charset="0"/>
              </a:rPr>
              <a:t>œ</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ud routier existant y compris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acc</a:t>
            </a:r>
            <a:r>
              <a:rPr kumimoji="0" lang="fr-FR" sz="1200" b="1" i="0" u="none" strike="noStrike" cap="none" normalizeH="0" baseline="0" dirty="0" smtClean="0">
                <a:ln>
                  <a:noFill/>
                </a:ln>
                <a:effectLst/>
                <a:latin typeface="Calibri"/>
                <a:ea typeface="Times New Roman" pitchFamily="18" charset="0"/>
                <a:cs typeface="Times New Roman" pitchFamily="18" charset="0"/>
              </a:rPr>
              <a:t>è</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s au tunnel R</a:t>
            </a:r>
            <a:r>
              <a:rPr kumimoji="0" lang="fr-FR" sz="1200" b="1" i="0" u="none" strike="noStrike" cap="none" normalizeH="0" baseline="0" dirty="0" smtClean="0">
                <a:ln>
                  <a:noFill/>
                </a:ln>
                <a:effectLst/>
                <a:latin typeface="Calibri"/>
                <a:ea typeface="Times New Roman" pitchFamily="18" charset="0"/>
                <a:cs typeface="Times New Roman" pitchFamily="18" charset="0"/>
              </a:rPr>
              <a:t>è</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ge.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2400" b="1" i="0" u="none" strike="noStrike" cap="none" normalizeH="0" baseline="0" dirty="0" smtClean="0">
              <a:ln>
                <a:noFill/>
              </a:ln>
              <a:effectLst/>
              <a:latin typeface="Arial" pitchFamily="34" charset="0"/>
              <a:cs typeface="Arial" pitchFamily="34" charset="0"/>
            </a:endParaRPr>
          </a:p>
        </p:txBody>
      </p:sp>
      <p:pic>
        <p:nvPicPr>
          <p:cNvPr id="14" name="Image 13" descr="Tracé Tunnel Prado Sud">
            <a:hlinkClick r:id="rId3" tgtFrame="_blank" tooltip="&quot;Tracé Tunnel Prado Sud - Vue maximisée&quot;"/>
          </p:cNvPr>
          <p:cNvPicPr/>
          <p:nvPr/>
        </p:nvPicPr>
        <p:blipFill>
          <a:blip r:embed="rId4"/>
          <a:srcRect/>
          <a:stretch>
            <a:fillRect/>
          </a:stretch>
        </p:blipFill>
        <p:spPr bwMode="auto">
          <a:xfrm>
            <a:off x="3857620" y="428604"/>
            <a:ext cx="4643470" cy="3071834"/>
          </a:xfrm>
          <a:prstGeom prst="rect">
            <a:avLst/>
          </a:prstGeom>
          <a:noFill/>
          <a:ln w="9525">
            <a:noFill/>
            <a:miter lim="800000"/>
            <a:headEnd/>
            <a:tailEnd/>
          </a:ln>
        </p:spPr>
      </p:pic>
      <p:pic>
        <p:nvPicPr>
          <p:cNvPr id="15" name="Image 14" descr="Echangeur Scott"/>
          <p:cNvPicPr/>
          <p:nvPr/>
        </p:nvPicPr>
        <p:blipFill>
          <a:blip r:embed="rId5"/>
          <a:srcRect/>
          <a:stretch>
            <a:fillRect/>
          </a:stretch>
        </p:blipFill>
        <p:spPr bwMode="auto">
          <a:xfrm>
            <a:off x="4786314" y="4000504"/>
            <a:ext cx="3714776" cy="2286016"/>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3" name="Image 2" descr="Coupe 3D tunnel"/>
          <p:cNvPicPr/>
          <p:nvPr/>
        </p:nvPicPr>
        <p:blipFill>
          <a:blip r:embed="rId3"/>
          <a:srcRect/>
          <a:stretch>
            <a:fillRect/>
          </a:stretch>
        </p:blipFill>
        <p:spPr bwMode="auto">
          <a:xfrm>
            <a:off x="6429388" y="3571875"/>
            <a:ext cx="2581275" cy="3286125"/>
          </a:xfrm>
          <a:prstGeom prst="rect">
            <a:avLst/>
          </a:prstGeom>
          <a:noFill/>
          <a:ln w="9525">
            <a:noFill/>
            <a:miter lim="800000"/>
            <a:headEnd/>
            <a:tailEnd/>
          </a:ln>
        </p:spPr>
      </p:pic>
      <p:sp>
        <p:nvSpPr>
          <p:cNvPr id="4" name="Rectangle 12"/>
          <p:cNvSpPr>
            <a:spLocks noChangeArrowheads="1"/>
          </p:cNvSpPr>
          <p:nvPr/>
        </p:nvSpPr>
        <p:spPr bwMode="auto">
          <a:xfrm>
            <a:off x="428596" y="4214818"/>
            <a:ext cx="5929354"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Le gabarit autoris</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dans l</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ouvrage est de 3,20</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 </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m, comme tous les tunnels urbains sur Marseille. Toutefois la hauteur libre est fix</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e </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à</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3,60 m (Une zone singuli</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è</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re </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à</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3,40m).</a:t>
            </a:r>
            <a:endParaRPr kumimoji="0" lang="fr-FR" sz="105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 vitesse dans l</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ouvrage est limit</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e </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à</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50 km/h et </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à</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30 km/h dans les bretelles d</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acc</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è</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a:t>
            </a:r>
            <a:endParaRPr kumimoji="0" lang="fr-FR" sz="105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Le tunnel, de 1200 m, tr</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mies d</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acc</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è</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 et de sortie comprises, est </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à</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deux sens de circulation s</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par</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 comportant deux voies de circulation par sens.</a:t>
            </a:r>
            <a:endParaRPr kumimoji="0" lang="fr-FR" sz="1050" b="1"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ouvrage est interdit aux v</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hicules de plus de 3,5 tonnes et aux v</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hicules transportant des mati</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è</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res dangereuses. Il fonctionnera toute l</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ann</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e 24 heures sur 24 heures, et sera exploit</a:t>
            </a:r>
            <a:r>
              <a:rPr kumimoji="0" lang="fr-FR" sz="12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2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uniquement en mode unidirectionnel.</a:t>
            </a:r>
            <a:endParaRPr kumimoji="0" lang="fr-FR" sz="2800" b="1"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11"/>
          <p:cNvSpPr>
            <a:spLocks noChangeArrowheads="1"/>
          </p:cNvSpPr>
          <p:nvPr/>
        </p:nvSpPr>
        <p:spPr bwMode="auto">
          <a:xfrm>
            <a:off x="500034" y="3643314"/>
            <a:ext cx="1643074"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00A1BD"/>
                </a:solidFill>
                <a:effectLst/>
                <a:latin typeface="+mj-lt"/>
                <a:ea typeface="Times New Roman" pitchFamily="18" charset="0"/>
                <a:cs typeface="Arial" pitchFamily="34" charset="0"/>
              </a:rPr>
              <a:t>L'ouvrage</a:t>
            </a:r>
            <a:endParaRPr kumimoji="0" lang="fr-FR" sz="1800" b="0" i="0" u="sng" strike="noStrike" cap="none" normalizeH="0" baseline="0" dirty="0" smtClean="0">
              <a:ln>
                <a:noFill/>
              </a:ln>
              <a:solidFill>
                <a:schemeClr val="tx1"/>
              </a:solidFill>
              <a:effectLst/>
              <a:latin typeface="Arial" pitchFamily="34" charset="0"/>
              <a:cs typeface="Arial" pitchFamily="34" charset="0"/>
            </a:endParaRPr>
          </a:p>
        </p:txBody>
      </p:sp>
      <p:sp>
        <p:nvSpPr>
          <p:cNvPr id="6" name="Rectangle 6"/>
          <p:cNvSpPr>
            <a:spLocks noChangeArrowheads="1"/>
          </p:cNvSpPr>
          <p:nvPr/>
        </p:nvSpPr>
        <p:spPr bwMode="auto">
          <a:xfrm>
            <a:off x="4643438" y="714356"/>
            <a:ext cx="4214810"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   A la tête Sud, au niveau du rond point du Prado, le tunnel comprend une bretelle d</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entr</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 et une bretelle de sortie depuis le boulevard Michelet ainsi qu</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une bretelle d</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entr</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e/sortie provenant de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avenue du Prado. Ces bretelles sont situ</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es au droit des contre all</a:t>
            </a:r>
            <a:r>
              <a:rPr kumimoji="0" lang="fr-FR" sz="1200" b="1" i="0" u="none" strike="noStrike" cap="none" normalizeH="0" baseline="0" dirty="0" smtClean="0">
                <a:ln>
                  <a:noFill/>
                </a:ln>
                <a:effectLst/>
                <a:latin typeface="Calibri"/>
                <a:ea typeface="Times New Roman" pitchFamily="18" charset="0"/>
                <a:cs typeface="Times New Roman" pitchFamily="18" charset="0"/>
              </a:rPr>
              <a:t>é</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es de Michelet et au centre de l</a:t>
            </a:r>
            <a:r>
              <a:rPr kumimoji="0" lang="fr-FR" sz="1200" b="1" i="0" u="none" strike="noStrike" cap="none" normalizeH="0" baseline="0" dirty="0" smtClean="0">
                <a:ln>
                  <a:noFill/>
                </a:ln>
                <a:effectLst/>
                <a:latin typeface="Calibri"/>
                <a:ea typeface="Times New Roman" pitchFamily="18" charset="0"/>
                <a:cs typeface="Times New Roman" pitchFamily="18" charset="0"/>
              </a:rPr>
              <a:t>’</a:t>
            </a:r>
            <a:r>
              <a:rPr kumimoji="0" lang="fr-FR" sz="1200" b="1" i="0" u="none" strike="noStrike" cap="none" normalizeH="0" baseline="0" dirty="0" smtClean="0">
                <a:ln>
                  <a:noFill/>
                </a:ln>
                <a:effectLst/>
                <a:latin typeface="Verdana" pitchFamily="34" charset="0"/>
                <a:ea typeface="Times New Roman" pitchFamily="18" charset="0"/>
                <a:cs typeface="Times New Roman" pitchFamily="18" charset="0"/>
              </a:rPr>
              <a:t>avenue du Prado 2.</a:t>
            </a:r>
            <a:endParaRPr kumimoji="0" lang="fr-FR" sz="2800" b="1" i="0" u="none" strike="noStrike" cap="none" normalizeH="0" baseline="0" dirty="0" smtClean="0">
              <a:ln>
                <a:noFill/>
              </a:ln>
              <a:effectLst/>
              <a:latin typeface="Arial" pitchFamily="34" charset="0"/>
              <a:cs typeface="Arial" pitchFamily="34" charset="0"/>
            </a:endParaRPr>
          </a:p>
        </p:txBody>
      </p:sp>
      <p:pic>
        <p:nvPicPr>
          <p:cNvPr id="7" name="Image 6" descr="Plan rond-point du Prado"/>
          <p:cNvPicPr/>
          <p:nvPr/>
        </p:nvPicPr>
        <p:blipFill>
          <a:blip r:embed="rId4"/>
          <a:srcRect/>
          <a:stretch>
            <a:fillRect/>
          </a:stretch>
        </p:blipFill>
        <p:spPr bwMode="auto">
          <a:xfrm>
            <a:off x="428596" y="285728"/>
            <a:ext cx="4143404" cy="2928958"/>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5361" name="Rectangle 1"/>
          <p:cNvSpPr>
            <a:spLocks noChangeArrowheads="1"/>
          </p:cNvSpPr>
          <p:nvPr/>
        </p:nvSpPr>
        <p:spPr bwMode="auto">
          <a:xfrm>
            <a:off x="357158" y="285728"/>
            <a:ext cx="8072494" cy="54014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00A1BD"/>
                </a:solidFill>
                <a:effectLst/>
                <a:latin typeface="+mj-lt"/>
                <a:ea typeface="Times New Roman" pitchFamily="18" charset="0"/>
                <a:cs typeface="Arial" pitchFamily="34" charset="0"/>
              </a:rPr>
              <a:t>Le contexte du projet</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1" i="0" u="none"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Le Tunnel Prado Sud est une op</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ration r</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alis</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e par la Soci</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Prado Sud concessionnaire de la Communaut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Urbaine Marseille Provence M</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tropole.</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La Communaut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Urbaine de Marseille Provence M</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tropole, dans le cadre de sa politique de r</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am</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nagement de l</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espace urbain, met en </a:t>
            </a:r>
            <a:r>
              <a:rPr kumimoji="0" lang="fr-FR" sz="1400" b="1" i="0" u="none" strike="noStrike" cap="none" normalizeH="0" baseline="0" dirty="0" smtClean="0">
                <a:ln>
                  <a:noFill/>
                </a:ln>
                <a:effectLst/>
                <a:latin typeface="Calibri"/>
                <a:ea typeface="Times New Roman" pitchFamily="18" charset="0"/>
                <a:cs typeface="Times New Roman" pitchFamily="18" charset="0"/>
              </a:rPr>
              <a:t>œ</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uvre un grand projet d</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infrastructure qui s</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tend entre le 8i</a:t>
            </a:r>
            <a:r>
              <a:rPr kumimoji="0" lang="fr-FR" sz="1400" b="1" i="0" u="none" strike="noStrike" cap="none" normalizeH="0" baseline="0" dirty="0" smtClean="0">
                <a:ln>
                  <a:noFill/>
                </a:ln>
                <a:effectLst/>
                <a:latin typeface="Calibri"/>
                <a:ea typeface="Times New Roman" pitchFamily="18" charset="0"/>
                <a:cs typeface="Times New Roman" pitchFamily="18" charset="0"/>
              </a:rPr>
              <a:t>è</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me et le 10i</a:t>
            </a:r>
            <a:r>
              <a:rPr kumimoji="0" lang="fr-FR" sz="1400" b="1" i="0" u="none" strike="noStrike" cap="none" normalizeH="0" baseline="0" dirty="0" smtClean="0">
                <a:ln>
                  <a:noFill/>
                </a:ln>
                <a:effectLst/>
                <a:latin typeface="Calibri"/>
                <a:ea typeface="Times New Roman" pitchFamily="18" charset="0"/>
                <a:cs typeface="Times New Roman" pitchFamily="18" charset="0"/>
              </a:rPr>
              <a:t>è</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me arrondissement de Marseille.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Le nouveau tunnel permettra de d</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senclaver les quartiers Sud de Marseille.</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Inscrit au Plan d</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Occupation des Sols depuis 2000, cette infrastructure majeure pour le contournement                                                                           du centre-ville </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tait </a:t>
            </a:r>
            <a:r>
              <a:rPr kumimoji="0" lang="fr-FR" sz="1400" b="1" i="0" u="none" strike="noStrike" cap="none" normalizeH="0" baseline="0" dirty="0" smtClean="0">
                <a:ln>
                  <a:noFill/>
                </a:ln>
                <a:effectLst/>
                <a:latin typeface="Calibri"/>
                <a:ea typeface="Times New Roman" pitchFamily="18" charset="0"/>
                <a:cs typeface="Times New Roman" pitchFamily="18" charset="0"/>
              </a:rPr>
              <a:t>à</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ce titre pr</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vue                                                                dans le Plan de D</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placement Urbain                                                                depuis f</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vrier 2005.</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La notification de la D</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gation                                                                              de Service Public a </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prononc</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e                                                                          le 14 mars 2008. La dur</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e de                                                                                la concession est de 46 ans                                                                                    </a:t>
            </a:r>
            <a:r>
              <a:rPr kumimoji="0" lang="fr-FR" sz="1400" b="1" i="0" u="none" strike="noStrike" cap="none" normalizeH="0" baseline="0" dirty="0" smtClean="0">
                <a:ln>
                  <a:noFill/>
                </a:ln>
                <a:effectLst/>
                <a:latin typeface="Calibri"/>
                <a:ea typeface="Times New Roman" pitchFamily="18" charset="0"/>
                <a:cs typeface="Times New Roman" pitchFamily="18" charset="0"/>
              </a:rPr>
              <a:t>à</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compter de cette date incluant                                                                                   la p</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riode de conception                                                                                        et de r</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alisation de l</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ouvrage.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sz="3200" b="1" i="0" u="none" strike="noStrike" cap="none" normalizeH="0" baseline="0" dirty="0" smtClean="0">
              <a:ln>
                <a:noFill/>
              </a:ln>
              <a:effectLst/>
              <a:latin typeface="Arial" pitchFamily="34" charset="0"/>
              <a:cs typeface="Arial" pitchFamily="34" charset="0"/>
            </a:endParaRPr>
          </a:p>
        </p:txBody>
      </p:sp>
      <p:pic>
        <p:nvPicPr>
          <p:cNvPr id="15363" name="Picture 3"/>
          <p:cNvPicPr>
            <a:picLocks noChangeAspect="1" noChangeArrowheads="1"/>
          </p:cNvPicPr>
          <p:nvPr/>
        </p:nvPicPr>
        <p:blipFill>
          <a:blip r:embed="rId3"/>
          <a:srcRect/>
          <a:stretch>
            <a:fillRect/>
          </a:stretch>
        </p:blipFill>
        <p:spPr bwMode="auto">
          <a:xfrm>
            <a:off x="4214810" y="2786058"/>
            <a:ext cx="4602162" cy="3825875"/>
          </a:xfrm>
          <a:prstGeom prst="rect">
            <a:avLst/>
          </a:prstGeom>
          <a:noFill/>
          <a:ln w="9525">
            <a:noFill/>
            <a:miter lim="800000"/>
            <a:headEnd/>
            <a:tailEnd/>
          </a:ln>
          <a:effectLst/>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6385" name="Rectangle 1"/>
          <p:cNvSpPr>
            <a:spLocks noChangeArrowheads="1"/>
          </p:cNvSpPr>
          <p:nvPr/>
        </p:nvSpPr>
        <p:spPr bwMode="auto">
          <a:xfrm>
            <a:off x="357158" y="357166"/>
            <a:ext cx="8429684" cy="28315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fr-FR" sz="2400" b="1" i="0" u="sng" strike="noStrike" cap="none" normalizeH="0" baseline="0" dirty="0" smtClean="0">
                <a:ln>
                  <a:noFill/>
                </a:ln>
                <a:solidFill>
                  <a:srgbClr val="00A1BD"/>
                </a:solidFill>
                <a:effectLst/>
                <a:latin typeface="+mj-lt"/>
                <a:ea typeface="Times New Roman" pitchFamily="18" charset="0"/>
                <a:cs typeface="Arial" pitchFamily="34" charset="0"/>
              </a:rPr>
              <a:t>Les principales caractéristiques</a:t>
            </a:r>
            <a:endParaRPr kumimoji="0" lang="fr-FR" sz="1200" b="0" i="0" u="sng"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Caract</a:t>
            </a:r>
            <a:r>
              <a:rPr kumimoji="0" lang="fr-FR" sz="1400" b="1" i="0" u="none" strike="noStrike" cap="none" normalizeH="0" baseline="0" dirty="0" smtClean="0">
                <a:ln>
                  <a:noFill/>
                </a:ln>
                <a:solidFill>
                  <a:srgbClr val="204B80"/>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ristiques sp</a:t>
            </a:r>
            <a:r>
              <a:rPr kumimoji="0" lang="fr-FR" sz="1400" b="1" i="0" u="none" strike="noStrike" cap="none" normalizeH="0" baseline="0" dirty="0" smtClean="0">
                <a:ln>
                  <a:noFill/>
                </a:ln>
                <a:solidFill>
                  <a:srgbClr val="204B80"/>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cifiques :</a:t>
            </a:r>
            <a:endParaRPr kumimoji="0" lang="fr-FR"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Implantation urbaine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Bitubes superpos</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 2 voies de 3m de large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Longueur :1300 m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Gabarit autoris</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 3,20 m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Vitesses autoris</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es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- 50 km/h en section courante</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- 30 km/h en bretelles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Interdit aux PL, TMD, pi</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tons et v</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los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Exploitation en mode unidirectionnel uniquement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Ventilation longitudinale avec extraction massive (canton &lt; 800m) </a:t>
            </a:r>
            <a:endParaRPr kumimoji="0" lang="fr-FR" sz="3200" b="1" i="0" u="none" strike="noStrike" cap="none" normalizeH="0" baseline="0" dirty="0" smtClean="0">
              <a:ln>
                <a:noFill/>
              </a:ln>
              <a:solidFill>
                <a:schemeClr val="tx1"/>
              </a:solidFill>
              <a:effectLst/>
              <a:latin typeface="Arial" pitchFamily="34" charset="0"/>
              <a:cs typeface="Arial" pitchFamily="34" charset="0"/>
            </a:endParaRPr>
          </a:p>
        </p:txBody>
      </p:sp>
      <p:sp>
        <p:nvSpPr>
          <p:cNvPr id="16386" name="Rectangle 2"/>
          <p:cNvSpPr>
            <a:spLocks noChangeArrowheads="1"/>
          </p:cNvSpPr>
          <p:nvPr/>
        </p:nvSpPr>
        <p:spPr bwMode="auto">
          <a:xfrm>
            <a:off x="428596" y="3357562"/>
            <a:ext cx="8286808" cy="333937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fr-FR" sz="2800" b="1" i="0" u="sng" strike="noStrike" cap="none" normalizeH="0" baseline="0" dirty="0" smtClean="0">
                <a:ln>
                  <a:noFill/>
                </a:ln>
                <a:solidFill>
                  <a:srgbClr val="0070C0"/>
                </a:solidFill>
                <a:effectLst/>
                <a:latin typeface="+mj-lt"/>
                <a:ea typeface="Times New Roman" pitchFamily="18" charset="0"/>
                <a:cs typeface="Arial" pitchFamily="34" charset="0"/>
              </a:rPr>
              <a:t>Les enjeux</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fr-FR" sz="1100" b="0" i="0" u="none"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Le nouveau Tunnel Prado Sud permettra d</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am</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liorer la desserte des quartiers sud de Marseille et la qualit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de vie des quartiers travers</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s.</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Il permettra de reconqu</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rir les espaces publics, grâce notamment </a:t>
            </a:r>
            <a:r>
              <a:rPr kumimoji="0" lang="fr-FR" sz="1400" b="1" i="0" u="none" strike="noStrike" cap="none" normalizeH="0" baseline="0" dirty="0" smtClean="0">
                <a:ln>
                  <a:noFill/>
                </a:ln>
                <a:effectLst/>
                <a:latin typeface="Calibri"/>
                <a:ea typeface="Times New Roman" pitchFamily="18" charset="0"/>
                <a:cs typeface="Times New Roman" pitchFamily="18" charset="0"/>
              </a:rPr>
              <a:t>à</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la requalification du boulevard </a:t>
            </a:r>
            <a:r>
              <a:rPr kumimoji="0" lang="fr-FR" sz="1400" b="1" i="0" u="none" strike="noStrike" cap="none" normalizeH="0" baseline="0" dirty="0" err="1" smtClean="0">
                <a:ln>
                  <a:noFill/>
                </a:ln>
                <a:effectLst/>
                <a:latin typeface="Verdana" pitchFamily="34" charset="0"/>
                <a:ea typeface="Times New Roman" pitchFamily="18" charset="0"/>
                <a:cs typeface="Times New Roman" pitchFamily="18" charset="0"/>
              </a:rPr>
              <a:t>Rabatau</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Le Tunnel Prado Sud c</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est</a:t>
            </a:r>
            <a:r>
              <a:rPr kumimoji="0" lang="fr-FR" sz="1400" b="1" i="0" u="none" strike="noStrike" cap="none" normalizeH="0" baseline="0" dirty="0" smtClean="0">
                <a:ln>
                  <a:noFill/>
                </a:ln>
                <a:effectLst/>
                <a:latin typeface="Calibri"/>
                <a:ea typeface="Times New Roman" pitchFamily="18" charset="0"/>
                <a:cs typeface="Times New Roman" pitchFamily="18" charset="0"/>
              </a:rPr>
              <a:t> </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Du temps gagn</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pour les automobilistes, </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De la pollution en moins, </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Des espaces lib</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r</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s pour les pi</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tons et pour les transports en commun. </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Une nouvelle qualit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de vie sera offerte aux riverains</a:t>
            </a:r>
            <a:r>
              <a:rPr kumimoji="0" lang="fr-FR" sz="1400" b="1" i="0" u="none" strike="noStrike" cap="none" normalizeH="0" baseline="0" dirty="0" smtClean="0">
                <a:ln>
                  <a:noFill/>
                </a:ln>
                <a:effectLst/>
                <a:latin typeface="Calibri"/>
                <a:ea typeface="Times New Roman" pitchFamily="18" charset="0"/>
                <a:cs typeface="Times New Roman" pitchFamily="18" charset="0"/>
              </a:rPr>
              <a:t> </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avec moins de bruit, moins de voitures en surface et moins de pollution. </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fr-FR" sz="3200" b="1" i="0" u="none" strike="noStrike" cap="none" normalizeH="0" baseline="0" dirty="0" smtClean="0">
              <a:ln>
                <a:noFill/>
              </a:ln>
              <a:effectLst/>
              <a:latin typeface="Arial" pitchFamily="34" charset="0"/>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pic>
        <p:nvPicPr>
          <p:cNvPr id="4" name="Image 3" descr="4850768036_9035f5d415_b[1].jpg"/>
          <p:cNvPicPr>
            <a:picLocks noChangeAspect="1"/>
          </p:cNvPicPr>
          <p:nvPr/>
        </p:nvPicPr>
        <p:blipFill>
          <a:blip r:embed="rId2"/>
          <a:stretch>
            <a:fillRect/>
          </a:stretch>
        </p:blipFill>
        <p:spPr>
          <a:xfrm>
            <a:off x="0" y="10070"/>
            <a:ext cx="9144000" cy="6847930"/>
          </a:xfrm>
          <a:prstGeom prst="rect">
            <a:avLst/>
          </a:prstGeom>
        </p:spPr>
      </p:pic>
      <p:sp>
        <p:nvSpPr>
          <p:cNvPr id="6" name="Titre 1"/>
          <p:cNvSpPr txBox="1">
            <a:spLocks/>
          </p:cNvSpPr>
          <p:nvPr/>
        </p:nvSpPr>
        <p:spPr>
          <a:xfrm>
            <a:off x="428596" y="857232"/>
            <a:ext cx="8229600" cy="4714908"/>
          </a:xfrm>
          <a:prstGeom prst="rect">
            <a:avLst/>
          </a:prstGeom>
          <a:noFill/>
          <a:ln>
            <a:noFill/>
          </a:ln>
          <a:effectLst>
            <a:glow rad="228600">
              <a:schemeClr val="accent6">
                <a:satMod val="175000"/>
                <a:alpha val="40000"/>
              </a:schemeClr>
            </a:glow>
            <a:outerShdw blurRad="40000" dist="23000" dir="5400000" rotWithShape="0">
              <a:srgbClr val="000000">
                <a:alpha val="35000"/>
              </a:srgbClr>
            </a:outerShdw>
          </a:effectLst>
        </p:spPr>
        <p:style>
          <a:lnRef idx="1">
            <a:schemeClr val="accent3"/>
          </a:lnRef>
          <a:fillRef idx="3">
            <a:schemeClr val="accent3"/>
          </a:fillRef>
          <a:effectRef idx="2">
            <a:schemeClr val="accent3"/>
          </a:effectRef>
          <a:fontRef idx="minor">
            <a:schemeClr val="lt1"/>
          </a:fontRef>
        </p:style>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1" i="0" u="none" strike="noStrike" kern="1200" cap="none" spc="0" normalizeH="0" baseline="0" noProof="0" dirty="0" smtClean="0">
                <a:ln>
                  <a:noFill/>
                </a:ln>
                <a:solidFill>
                  <a:schemeClr val="tx1"/>
                </a:solidFill>
                <a:effectLst/>
                <a:uLnTx/>
                <a:uFillTx/>
                <a:latin typeface="+mn-lt"/>
                <a:ea typeface="+mn-ea"/>
                <a:cs typeface="+mn-cs"/>
              </a:rPr>
              <a:t> </a:t>
            </a:r>
            <a:r>
              <a:rPr kumimoji="0" lang="fr-FR" sz="2400" b="0" i="0" u="none" strike="noStrike" kern="1200" cap="none" spc="0" normalizeH="0" baseline="0" noProof="0" dirty="0" smtClean="0">
                <a:ln>
                  <a:noFill/>
                </a:ln>
                <a:solidFill>
                  <a:schemeClr val="lt1"/>
                </a:solidFill>
                <a:effectLst/>
                <a:uLnTx/>
                <a:uFillTx/>
                <a:latin typeface="+mn-lt"/>
                <a:ea typeface="+mn-ea"/>
                <a:cs typeface="+mn-cs"/>
              </a:rPr>
              <a:t/>
            </a:r>
            <a:br>
              <a:rPr kumimoji="0" lang="fr-FR" sz="2400" b="0" i="0" u="none" strike="noStrike" kern="1200" cap="none" spc="0" normalizeH="0" baseline="0" noProof="0" dirty="0" smtClean="0">
                <a:ln>
                  <a:noFill/>
                </a:ln>
                <a:solidFill>
                  <a:schemeClr val="lt1"/>
                </a:solidFill>
                <a:effectLst/>
                <a:uLnTx/>
                <a:uFillTx/>
                <a:latin typeface="+mn-lt"/>
                <a:ea typeface="+mn-ea"/>
                <a:cs typeface="+mn-cs"/>
              </a:rPr>
            </a:br>
            <a:r>
              <a:rPr kumimoji="0" lang="fr-FR" sz="2400" b="0" i="0" u="none" strike="noStrike" kern="1200" cap="none" spc="0" normalizeH="0" baseline="0" noProof="0" dirty="0" smtClean="0">
                <a:ln>
                  <a:noFill/>
                </a:ln>
                <a:solidFill>
                  <a:schemeClr val="lt1"/>
                </a:solidFill>
                <a:effectLst/>
                <a:uLnTx/>
                <a:uFillTx/>
                <a:latin typeface="+mn-lt"/>
                <a:ea typeface="+mn-ea"/>
                <a:cs typeface="+mn-cs"/>
              </a:rPr>
              <a:t/>
            </a:r>
            <a:br>
              <a:rPr kumimoji="0" lang="fr-FR" sz="2400" b="0" i="0" u="none" strike="noStrike" kern="1200" cap="none" spc="0" normalizeH="0" baseline="0" noProof="0" dirty="0" smtClean="0">
                <a:ln>
                  <a:noFill/>
                </a:ln>
                <a:solidFill>
                  <a:schemeClr val="lt1"/>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t/>
            </a:r>
            <a:br>
              <a:rPr kumimoji="0" lang="fr-FR" sz="2400" b="0" i="0" u="sng" strike="noStrike" kern="1200" cap="none" spc="0" normalizeH="0" baseline="0" noProof="0" dirty="0" smtClean="0">
                <a:ln>
                  <a:noFill/>
                </a:ln>
                <a:solidFill>
                  <a:schemeClr val="accent6">
                    <a:lumMod val="75000"/>
                  </a:schemeClr>
                </a:solidFill>
                <a:effectLst/>
                <a:uLnTx/>
                <a:uFillTx/>
                <a:latin typeface="+mn-lt"/>
                <a:ea typeface="+mn-ea"/>
                <a:cs typeface="+mn-cs"/>
              </a:rPr>
            </a:br>
            <a:r>
              <a:rPr kumimoji="0" lang="fr-FR" sz="2400" b="0" i="0" u="none" strike="noStrike" kern="1200" cap="none" spc="0" normalizeH="0" baseline="0" noProof="0" dirty="0" smtClean="0">
                <a:ln>
                  <a:noFill/>
                </a:ln>
                <a:solidFill>
                  <a:schemeClr val="lt1"/>
                </a:solidFill>
                <a:effectLst/>
                <a:uLnTx/>
                <a:uFillTx/>
                <a:latin typeface="+mn-lt"/>
                <a:ea typeface="+mn-ea"/>
                <a:cs typeface="+mn-cs"/>
              </a:rPr>
              <a:t/>
            </a:r>
            <a:br>
              <a:rPr kumimoji="0" lang="fr-FR" sz="2400" b="0" i="0" u="none" strike="noStrike" kern="1200" cap="none" spc="0" normalizeH="0" baseline="0" noProof="0" dirty="0" smtClean="0">
                <a:ln>
                  <a:noFill/>
                </a:ln>
                <a:solidFill>
                  <a:schemeClr val="lt1"/>
                </a:solidFill>
                <a:effectLst/>
                <a:uLnTx/>
                <a:uFillTx/>
                <a:latin typeface="+mn-lt"/>
                <a:ea typeface="+mn-ea"/>
                <a:cs typeface="+mn-cs"/>
              </a:rPr>
            </a:br>
            <a:endParaRPr kumimoji="0" lang="fr-FR" sz="2400" b="0" i="0" u="none" strike="noStrike" kern="1200" cap="none" spc="0" normalizeH="0" baseline="0" noProof="0" dirty="0">
              <a:ln>
                <a:noFill/>
              </a:ln>
              <a:solidFill>
                <a:schemeClr val="lt1"/>
              </a:solidFill>
              <a:effectLst/>
              <a:uLnTx/>
              <a:uFillTx/>
              <a:latin typeface="+mn-lt"/>
              <a:ea typeface="+mn-ea"/>
              <a:cs typeface="+mn-cs"/>
            </a:endParaRPr>
          </a:p>
        </p:txBody>
      </p:sp>
      <p:sp>
        <p:nvSpPr>
          <p:cNvPr id="5" name="Rectangle 4"/>
          <p:cNvSpPr/>
          <p:nvPr/>
        </p:nvSpPr>
        <p:spPr>
          <a:xfrm>
            <a:off x="571472" y="1071546"/>
            <a:ext cx="8143932" cy="3170099"/>
          </a:xfrm>
          <a:prstGeom prst="rect">
            <a:avLst/>
          </a:prstGeom>
        </p:spPr>
        <p:txBody>
          <a:bodyPr wrap="square">
            <a:spAutoFit/>
          </a:bodyPr>
          <a:lstStyle/>
          <a:p>
            <a:pPr marL="342900" lvl="0" indent="-342900">
              <a:spcBef>
                <a:spcPct val="20000"/>
              </a:spcBef>
              <a:defRPr/>
            </a:pPr>
            <a:r>
              <a:rPr lang="fr-FR" sz="3200" b="1" dirty="0" smtClean="0">
                <a:solidFill>
                  <a:srgbClr val="FF0000"/>
                </a:solidFill>
              </a:rPr>
              <a:t>             </a:t>
            </a:r>
            <a:r>
              <a:rPr lang="fr-FR" sz="3200" b="1" u="sng" dirty="0" smtClean="0">
                <a:solidFill>
                  <a:srgbClr val="FF0000"/>
                </a:solidFill>
              </a:rPr>
              <a:t>4)</a:t>
            </a:r>
            <a:r>
              <a:rPr lang="fr-FR" sz="3200" b="1" dirty="0" smtClean="0">
                <a:solidFill>
                  <a:srgbClr val="FF0000"/>
                </a:solidFill>
              </a:rPr>
              <a:t> </a:t>
            </a:r>
            <a:r>
              <a:rPr lang="fr-FR" sz="2400" b="1" dirty="0" smtClean="0"/>
              <a:t>De point de vu purement commercial ,Le projet urbain résulte donc d’une  série d’action qui s’enchaînent. La première consiste à tester la capacité du produit  « projet » </a:t>
            </a:r>
            <a:r>
              <a:rPr lang="fr-FR" sz="2400" b="1" dirty="0" smtClean="0">
                <a:effectLst>
                  <a:outerShdw blurRad="38100" dist="38100" dir="2700000" algn="tl">
                    <a:srgbClr val="000000">
                      <a:alpha val="43137"/>
                    </a:srgbClr>
                  </a:outerShdw>
                </a:effectLst>
              </a:rPr>
              <a:t>à </a:t>
            </a:r>
            <a:r>
              <a:rPr lang="fr-FR" sz="2400" b="1" u="sng" dirty="0" smtClean="0">
                <a:effectLst>
                  <a:outerShdw blurRad="38100" dist="38100" dir="2700000" algn="tl">
                    <a:srgbClr val="000000">
                      <a:alpha val="43137"/>
                    </a:srgbClr>
                  </a:outerShdw>
                </a:effectLst>
              </a:rPr>
              <a:t>s’insérer dans le marché</a:t>
            </a:r>
            <a:r>
              <a:rPr lang="fr-FR" sz="2400" b="1" dirty="0" smtClean="0">
                <a:effectLst>
                  <a:outerShdw blurRad="38100" dist="38100" dir="2700000" algn="tl">
                    <a:srgbClr val="000000">
                      <a:alpha val="43137"/>
                    </a:srgbClr>
                  </a:outerShdw>
                </a:effectLst>
              </a:rPr>
              <a:t>. </a:t>
            </a:r>
            <a:r>
              <a:rPr lang="fr-FR" sz="2400" b="1" u="sng" dirty="0" smtClean="0">
                <a:effectLst>
                  <a:outerShdw blurRad="38100" dist="38100" dir="2700000" algn="tl">
                    <a:srgbClr val="000000">
                      <a:alpha val="43137"/>
                    </a:srgbClr>
                  </a:outerShdw>
                </a:effectLst>
              </a:rPr>
              <a:t>l’usager est donc transformé en client ou en codécideur</a:t>
            </a:r>
            <a:r>
              <a:rPr lang="fr-FR" sz="2400" b="1" dirty="0" smtClean="0"/>
              <a:t>.  révélant  que le projet urbain  relève complètement d’une </a:t>
            </a:r>
            <a:r>
              <a:rPr lang="fr-FR" sz="2400" b="1" dirty="0" smtClean="0">
                <a:effectLst>
                  <a:outerShdw blurRad="38100" dist="38100" dir="2700000" algn="tl">
                    <a:srgbClr val="000000">
                      <a:alpha val="43137"/>
                    </a:srgbClr>
                  </a:outerShdw>
                </a:effectLst>
              </a:rPr>
              <a:t>«</a:t>
            </a:r>
            <a:r>
              <a:rPr lang="fr-FR" sz="2400" b="1" u="sng" dirty="0" smtClean="0">
                <a:effectLst>
                  <a:outerShdw blurRad="38100" dist="38100" dir="2700000" algn="tl">
                    <a:srgbClr val="000000">
                      <a:alpha val="43137"/>
                    </a:srgbClr>
                  </a:outerShdw>
                </a:effectLst>
              </a:rPr>
              <a:t> idéologie pragmatique  </a:t>
            </a:r>
            <a:r>
              <a:rPr lang="fr-FR" sz="2400" b="1" dirty="0" err="1" smtClean="0">
                <a:effectLst>
                  <a:outerShdw blurRad="38100" dist="38100" dir="2700000" algn="tl">
                    <a:srgbClr val="000000">
                      <a:alpha val="43137"/>
                    </a:srgbClr>
                  </a:outerShdw>
                </a:effectLst>
              </a:rPr>
              <a:t>contextualis</a:t>
            </a:r>
            <a:r>
              <a:rPr lang="ar-DZ" sz="2400" b="1" dirty="0" smtClean="0">
                <a:effectLst>
                  <a:outerShdw blurRad="38100" dist="38100" dir="2700000" algn="tl">
                    <a:srgbClr val="000000">
                      <a:alpha val="43137"/>
                    </a:srgbClr>
                  </a:outerShdw>
                </a:effectLst>
              </a:rPr>
              <a:t>t</a:t>
            </a:r>
            <a:r>
              <a:rPr lang="fr-FR" sz="2400" b="1" dirty="0" smtClean="0">
                <a:effectLst>
                  <a:outerShdw blurRad="38100" dist="38100" dir="2700000" algn="tl">
                    <a:srgbClr val="000000">
                      <a:alpha val="43137"/>
                    </a:srgbClr>
                  </a:outerShdw>
                </a:effectLst>
              </a:rPr>
              <a:t>e </a:t>
            </a:r>
            <a:r>
              <a:rPr lang="fr-FR" sz="2400" b="1" dirty="0" smtClean="0"/>
              <a:t>(libérale) » ( ph- Genetier) qui vise la valorisation économique.</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8433" name="Rectangle 1"/>
          <p:cNvSpPr>
            <a:spLocks noChangeArrowheads="1"/>
          </p:cNvSpPr>
          <p:nvPr/>
        </p:nvSpPr>
        <p:spPr bwMode="auto">
          <a:xfrm>
            <a:off x="357158" y="214290"/>
            <a:ext cx="8429684" cy="646330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57200" algn="l"/>
              </a:tabLst>
            </a:pPr>
            <a:r>
              <a:rPr kumimoji="0" lang="fr-FR" sz="2400" b="1" i="0" u="sng" strike="noStrike" cap="none" normalizeH="0" baseline="0" dirty="0" smtClean="0">
                <a:ln>
                  <a:noFill/>
                </a:ln>
                <a:solidFill>
                  <a:srgbClr val="00A1BD"/>
                </a:solidFill>
                <a:effectLst/>
                <a:latin typeface="+mj-lt"/>
                <a:ea typeface="Times New Roman" pitchFamily="18" charset="0"/>
                <a:cs typeface="Arial" pitchFamily="34" charset="0"/>
              </a:rPr>
              <a:t>Les dates clés </a:t>
            </a:r>
          </a:p>
          <a:p>
            <a:pPr marL="0" marR="0" lvl="0" indent="0" algn="l" defTabSz="914400" rtl="0" eaLnBrk="1" fontAlgn="base" latinLnBrk="0" hangingPunct="1">
              <a:lnSpc>
                <a:spcPct val="100000"/>
              </a:lnSpc>
              <a:spcBef>
                <a:spcPct val="0"/>
              </a:spcBef>
              <a:spcAft>
                <a:spcPct val="0"/>
              </a:spcAft>
              <a:buClrTx/>
              <a:buSzTx/>
              <a:buFontTx/>
              <a:buNone/>
              <a:tabLst>
                <a:tab pos="457200" algn="l"/>
              </a:tabLst>
            </a:pPr>
            <a:endParaRPr kumimoji="0" lang="fr-FR" sz="1200" b="0" i="0" u="none" strike="noStrike" cap="none" normalizeH="0" baseline="0" dirty="0" smtClean="0">
              <a:ln>
                <a:noFill/>
              </a:ln>
              <a:solidFill>
                <a:schemeClr val="tx1"/>
              </a:solidFill>
              <a:effectLst/>
              <a:latin typeface="+mj-lt"/>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17-12-2000</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Projet inscrit au POS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13-02-2005</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Plan de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veloppement Urbain (PDU) pr</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voit la construction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un tunnel entre le rond point du Prado et le tunnel Prado Car</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nage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13-05-2005</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MPM autorise le lancement des </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tudes pr</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alables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18-12-2006</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Approbation par MPM du principe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une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gation de service public (DSP) sous forme de concession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21-02-2007</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Lancement de l</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appel </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à</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candidature pour une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gation de service public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Avril-Mai 2007</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Concertation pr</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alable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29-06-2007</a:t>
            </a:r>
            <a:b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Approbation de la concertation pr</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alable,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signation des candidats et lancement de la consultation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Octobre 2007</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Remise des offres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err="1" smtClean="0">
                <a:ln>
                  <a:noFill/>
                </a:ln>
                <a:solidFill>
                  <a:srgbClr val="204B80"/>
                </a:solidFill>
                <a:effectLst/>
                <a:latin typeface="Verdana" pitchFamily="34" charset="0"/>
                <a:ea typeface="Times New Roman" pitchFamily="18" charset="0"/>
                <a:cs typeface="Times New Roman" pitchFamily="18" charset="0"/>
              </a:rPr>
              <a:t>D</a:t>
            </a:r>
            <a:r>
              <a:rPr kumimoji="0" lang="fr-FR" sz="1400" b="1" i="0" u="none" strike="noStrike" cap="none" normalizeH="0" baseline="0" dirty="0" err="1" smtClean="0">
                <a:ln>
                  <a:noFill/>
                </a:ln>
                <a:solidFill>
                  <a:srgbClr val="204B80"/>
                </a:solidFill>
                <a:effectLst/>
                <a:latin typeface="Calibri"/>
                <a:ea typeface="Times New Roman" pitchFamily="18" charset="0"/>
                <a:cs typeface="Times New Roman" pitchFamily="18" charset="0"/>
              </a:rPr>
              <a:t>é</a:t>
            </a:r>
            <a:r>
              <a:rPr kumimoji="0" lang="fr-FR" sz="1400" b="1" i="0" u="none" strike="noStrike" cap="none" normalizeH="0" baseline="0" dirty="0" err="1" smtClean="0">
                <a:ln>
                  <a:noFill/>
                </a:ln>
                <a:solidFill>
                  <a:srgbClr val="204B80"/>
                </a:solidFill>
                <a:effectLst/>
                <a:latin typeface="Verdana" pitchFamily="34" charset="0"/>
                <a:ea typeface="Times New Roman" pitchFamily="18" charset="0"/>
                <a:cs typeface="Times New Roman" pitchFamily="18" charset="0"/>
              </a:rPr>
              <a:t>c</a:t>
            </a: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-Jan-2008</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N</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gociation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08-02-2008</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Choix du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gataire et approbation du contrat de 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l</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gation de service public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14-03-2008</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Notification de la convention de DSP entre MPM et TPS </a:t>
            </a:r>
            <a:endParaRPr kumimoji="0" lang="fr-FR" sz="11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pPr>
            <a:r>
              <a:rPr kumimoji="0" lang="fr-FR" sz="1400" b="1" i="0" u="none" strike="noStrike" cap="none" normalizeH="0" baseline="0" dirty="0" smtClean="0">
                <a:ln>
                  <a:noFill/>
                </a:ln>
                <a:solidFill>
                  <a:srgbClr val="204B80"/>
                </a:solidFill>
                <a:effectLst/>
                <a:latin typeface="Verdana" pitchFamily="34" charset="0"/>
                <a:ea typeface="Times New Roman" pitchFamily="18" charset="0"/>
                <a:cs typeface="Times New Roman" pitchFamily="18" charset="0"/>
              </a:rPr>
              <a:t>02-10-2009</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
            </a:r>
            <a:b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D</a:t>
            </a:r>
            <a:r>
              <a:rPr kumimoji="0" lang="fr-FR" sz="1400" b="1" i="0" u="none" strike="noStrike" cap="none" normalizeH="0" baseline="0" dirty="0" smtClean="0">
                <a:ln>
                  <a:noFill/>
                </a:ln>
                <a:solidFill>
                  <a:schemeClr val="tx1"/>
                </a:solidFill>
                <a:effectLst/>
                <a:latin typeface="Calibri"/>
                <a:ea typeface="Times New Roman" pitchFamily="18" charset="0"/>
                <a:cs typeface="Times New Roman" pitchFamily="18" charset="0"/>
              </a:rPr>
              <a:t>é</a:t>
            </a:r>
            <a:r>
              <a:rPr kumimoji="0" lang="fr-FR" sz="1400" b="1"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rPr>
              <a:t>claration de projet </a:t>
            </a:r>
            <a:endParaRPr kumimoji="0" lang="fr-FR" sz="3200" b="1"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graphicFrame>
        <p:nvGraphicFramePr>
          <p:cNvPr id="3" name="Tableau 2"/>
          <p:cNvGraphicFramePr>
            <a:graphicFrameLocks noGrp="1"/>
          </p:cNvGraphicFramePr>
          <p:nvPr/>
        </p:nvGraphicFramePr>
        <p:xfrm>
          <a:off x="1357290" y="1571610"/>
          <a:ext cx="6143668" cy="4214844"/>
        </p:xfrm>
        <a:graphic>
          <a:graphicData uri="http://schemas.openxmlformats.org/drawingml/2006/table">
            <a:tbl>
              <a:tblPr/>
              <a:tblGrid>
                <a:gridCol w="2457467"/>
                <a:gridCol w="614367"/>
                <a:gridCol w="2457467"/>
                <a:gridCol w="614367"/>
              </a:tblGrid>
              <a:tr h="563261">
                <a:tc gridSpan="2">
                  <a:txBody>
                    <a:bodyPr/>
                    <a:lstStyle/>
                    <a:p>
                      <a:pPr algn="ctr">
                        <a:lnSpc>
                          <a:spcPct val="115000"/>
                        </a:lnSpc>
                        <a:spcAft>
                          <a:spcPts val="0"/>
                        </a:spcAft>
                      </a:pPr>
                      <a:r>
                        <a:rPr lang="fr-FR" sz="1000" b="1" dirty="0">
                          <a:solidFill>
                            <a:srgbClr val="FFFFFF"/>
                          </a:solidFill>
                          <a:latin typeface="Verdana"/>
                          <a:ea typeface="Times New Roman"/>
                          <a:cs typeface="Times New Roman"/>
                        </a:rPr>
                        <a:t>Ressources</a:t>
                      </a:r>
                      <a:endParaRPr lang="fr-FR" sz="1400" b="1" dirty="0">
                        <a:latin typeface="Calibri"/>
                        <a:ea typeface="Times New Roman"/>
                        <a:cs typeface="Arial"/>
                      </a:endParaRPr>
                    </a:p>
                  </a:txBody>
                  <a:tcPr marL="76200" marR="76200" marT="76200" marB="76200" anchor="ctr">
                    <a:lnL>
                      <a:noFill/>
                    </a:lnL>
                    <a:lnR>
                      <a:noFill/>
                    </a:lnR>
                    <a:lnT>
                      <a:noFill/>
                    </a:lnT>
                    <a:lnB>
                      <a:noFill/>
                    </a:lnB>
                    <a:solidFill>
                      <a:srgbClr val="97B31A"/>
                    </a:solidFill>
                  </a:tcPr>
                </a:tc>
                <a:tc hMerge="1">
                  <a:txBody>
                    <a:bodyPr/>
                    <a:lstStyle/>
                    <a:p>
                      <a:endParaRPr lang="fr-FR"/>
                    </a:p>
                  </a:txBody>
                  <a:tcPr/>
                </a:tc>
                <a:tc gridSpan="2">
                  <a:txBody>
                    <a:bodyPr/>
                    <a:lstStyle/>
                    <a:p>
                      <a:pPr algn="ctr">
                        <a:lnSpc>
                          <a:spcPct val="115000"/>
                        </a:lnSpc>
                        <a:spcAft>
                          <a:spcPts val="0"/>
                        </a:spcAft>
                      </a:pPr>
                      <a:r>
                        <a:rPr lang="fr-FR" sz="1000" b="1" dirty="0">
                          <a:solidFill>
                            <a:srgbClr val="FFFFFF"/>
                          </a:solidFill>
                          <a:latin typeface="Verdana"/>
                          <a:ea typeface="Times New Roman"/>
                          <a:cs typeface="Times New Roman"/>
                        </a:rPr>
                        <a:t>Emplois</a:t>
                      </a:r>
                      <a:endParaRPr lang="fr-FR" sz="1400" b="1" dirty="0">
                        <a:latin typeface="Calibri"/>
                        <a:ea typeface="Times New Roman"/>
                        <a:cs typeface="Arial"/>
                      </a:endParaRPr>
                    </a:p>
                  </a:txBody>
                  <a:tcPr marL="76200" marR="76200" marT="76200" marB="76200" anchor="ctr">
                    <a:lnL>
                      <a:noFill/>
                    </a:lnL>
                    <a:lnR>
                      <a:noFill/>
                    </a:lnR>
                    <a:lnT>
                      <a:noFill/>
                    </a:lnT>
                    <a:lnB>
                      <a:noFill/>
                    </a:lnB>
                    <a:solidFill>
                      <a:srgbClr val="97B31A"/>
                    </a:solidFill>
                  </a:tcPr>
                </a:tc>
                <a:tc hMerge="1">
                  <a:txBody>
                    <a:bodyPr/>
                    <a:lstStyle/>
                    <a:p>
                      <a:endParaRPr lang="fr-FR"/>
                    </a:p>
                  </a:txBody>
                  <a:tcPr/>
                </a:tc>
              </a:tr>
              <a:tr h="841687">
                <a:tc>
                  <a:txBody>
                    <a:bodyPr/>
                    <a:lstStyle/>
                    <a:p>
                      <a:pPr>
                        <a:lnSpc>
                          <a:spcPct val="115000"/>
                        </a:lnSpc>
                        <a:spcAft>
                          <a:spcPts val="0"/>
                        </a:spcAft>
                      </a:pPr>
                      <a:r>
                        <a:rPr lang="fr-FR" sz="1000" b="1" dirty="0">
                          <a:solidFill>
                            <a:srgbClr val="333333"/>
                          </a:solidFill>
                          <a:latin typeface="Verdana"/>
                          <a:ea typeface="Times New Roman"/>
                          <a:cs typeface="Times New Roman"/>
                        </a:rPr>
                        <a:t>Crédits Bancaires</a:t>
                      </a:r>
                      <a:endParaRPr lang="fr-FR" sz="1400" b="1" dirty="0">
                        <a:latin typeface="Calibri"/>
                        <a:ea typeface="Times New Roman"/>
                        <a:cs typeface="Arial"/>
                      </a:endParaRPr>
                    </a:p>
                  </a:txBody>
                  <a:tcPr marL="76200" marR="76200" marT="76200" marB="76200" anchor="ctr">
                    <a:lnL>
                      <a:noFill/>
                    </a:lnL>
                    <a:lnR>
                      <a:noFill/>
                    </a:lnR>
                    <a:lnT>
                      <a:noFill/>
                    </a:lnT>
                    <a:lnB w="12700" cap="flat" cmpd="sng" algn="ctr">
                      <a:solidFill>
                        <a:srgbClr val="999999"/>
                      </a:solidFill>
                      <a:prstDash val="solid"/>
                      <a:round/>
                      <a:headEnd type="none" w="med" len="med"/>
                      <a:tailEnd type="none" w="med" len="med"/>
                    </a:lnB>
                    <a:solidFill>
                      <a:srgbClr val="F7F7F7"/>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155,7</a:t>
                      </a:r>
                      <a:endParaRPr lang="fr-FR" sz="1400" b="1" dirty="0">
                        <a:latin typeface="Calibri"/>
                        <a:ea typeface="Times New Roman"/>
                        <a:cs typeface="Arial"/>
                      </a:endParaRPr>
                    </a:p>
                  </a:txBody>
                  <a:tcPr marL="76200" marR="76200" marT="76200" marB="76200" anchor="ctr">
                    <a:lnL>
                      <a:noFill/>
                    </a:lnL>
                    <a:lnR>
                      <a:noFill/>
                    </a:lnR>
                    <a:lnT>
                      <a:noFill/>
                    </a:lnT>
                    <a:lnB w="12700" cap="flat" cmpd="sng" algn="ctr">
                      <a:solidFill>
                        <a:srgbClr val="999999"/>
                      </a:solidFill>
                      <a:prstDash val="solid"/>
                      <a:round/>
                      <a:headEnd type="none" w="med" len="med"/>
                      <a:tailEnd type="none" w="med" len="med"/>
                    </a:lnB>
                    <a:solidFill>
                      <a:srgbClr val="F7F7F7"/>
                    </a:solidFill>
                  </a:tcPr>
                </a:tc>
                <a:tc>
                  <a:txBody>
                    <a:bodyPr/>
                    <a:lstStyle/>
                    <a:p>
                      <a:pPr>
                        <a:lnSpc>
                          <a:spcPct val="115000"/>
                        </a:lnSpc>
                        <a:spcAft>
                          <a:spcPts val="0"/>
                        </a:spcAft>
                      </a:pPr>
                      <a:r>
                        <a:rPr lang="fr-FR" sz="1000" b="1" dirty="0">
                          <a:solidFill>
                            <a:srgbClr val="333333"/>
                          </a:solidFill>
                          <a:latin typeface="Verdana"/>
                          <a:ea typeface="Times New Roman"/>
                          <a:cs typeface="Times New Roman"/>
                        </a:rPr>
                        <a:t>Coût des études et des travaux</a:t>
                      </a:r>
                      <a:endParaRPr lang="fr-FR" sz="1400" b="1" dirty="0">
                        <a:latin typeface="Calibri"/>
                        <a:ea typeface="Times New Roman"/>
                        <a:cs typeface="Arial"/>
                      </a:endParaRPr>
                    </a:p>
                  </a:txBody>
                  <a:tcPr marL="76200" marR="76200" marT="76200" marB="76200" anchor="ctr">
                    <a:lnL>
                      <a:noFill/>
                    </a:lnL>
                    <a:lnR>
                      <a:noFill/>
                    </a:lnR>
                    <a:lnT>
                      <a:noFill/>
                    </a:lnT>
                    <a:lnB w="12700" cap="flat" cmpd="sng" algn="ctr">
                      <a:solidFill>
                        <a:srgbClr val="999999"/>
                      </a:solidFill>
                      <a:prstDash val="solid"/>
                      <a:round/>
                      <a:headEnd type="none" w="med" len="med"/>
                      <a:tailEnd type="none" w="med" len="med"/>
                    </a:lnB>
                    <a:solidFill>
                      <a:srgbClr val="F7F7F7"/>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145,9</a:t>
                      </a:r>
                      <a:endParaRPr lang="fr-FR" sz="1400" b="1" dirty="0">
                        <a:latin typeface="Calibri"/>
                        <a:ea typeface="Times New Roman"/>
                        <a:cs typeface="Arial"/>
                      </a:endParaRPr>
                    </a:p>
                  </a:txBody>
                  <a:tcPr marL="76200" marR="76200" marT="76200" marB="76200" anchor="ctr">
                    <a:lnL>
                      <a:noFill/>
                    </a:lnL>
                    <a:lnR>
                      <a:noFill/>
                    </a:lnR>
                    <a:lnT>
                      <a:noFill/>
                    </a:lnT>
                    <a:lnB w="12700" cap="flat" cmpd="sng" algn="ctr">
                      <a:solidFill>
                        <a:srgbClr val="999999"/>
                      </a:solidFill>
                      <a:prstDash val="solid"/>
                      <a:round/>
                      <a:headEnd type="none" w="med" len="med"/>
                      <a:tailEnd type="none" w="med" len="med"/>
                    </a:lnB>
                    <a:solidFill>
                      <a:srgbClr val="F7F7F7"/>
                    </a:solidFill>
                  </a:tcPr>
                </a:tc>
              </a:tr>
              <a:tr h="563261">
                <a:tc>
                  <a:txBody>
                    <a:bodyPr/>
                    <a:lstStyle/>
                    <a:p>
                      <a:pPr>
                        <a:lnSpc>
                          <a:spcPct val="115000"/>
                        </a:lnSpc>
                        <a:spcAft>
                          <a:spcPts val="0"/>
                        </a:spcAft>
                      </a:pPr>
                      <a:r>
                        <a:rPr lang="fr-FR" sz="1000" b="1" dirty="0">
                          <a:solidFill>
                            <a:srgbClr val="333333"/>
                          </a:solidFill>
                          <a:latin typeface="Verdana"/>
                          <a:ea typeface="Times New Roman"/>
                          <a:cs typeface="Times New Roman"/>
                        </a:rPr>
                        <a:t>Capitaux propres</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16,5</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c>
                  <a:txBody>
                    <a:bodyPr/>
                    <a:lstStyle/>
                    <a:p>
                      <a:pPr>
                        <a:lnSpc>
                          <a:spcPct val="115000"/>
                        </a:lnSpc>
                        <a:spcAft>
                          <a:spcPts val="0"/>
                        </a:spcAft>
                      </a:pPr>
                      <a:r>
                        <a:rPr lang="fr-FR" sz="1000" b="1" dirty="0">
                          <a:solidFill>
                            <a:srgbClr val="333333"/>
                          </a:solidFill>
                          <a:latin typeface="Verdana"/>
                          <a:ea typeface="Times New Roman"/>
                          <a:cs typeface="Times New Roman"/>
                        </a:rPr>
                        <a:t>Frais financiers</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27,1</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r>
              <a:tr h="841687">
                <a:tc>
                  <a:txBody>
                    <a:bodyPr/>
                    <a:lstStyle/>
                    <a:p>
                      <a:pPr>
                        <a:lnSpc>
                          <a:spcPct val="115000"/>
                        </a:lnSpc>
                        <a:spcAft>
                          <a:spcPts val="0"/>
                        </a:spcAft>
                      </a:pPr>
                      <a:r>
                        <a:rPr lang="fr-FR" sz="1000" b="1" dirty="0">
                          <a:solidFill>
                            <a:srgbClr val="333333"/>
                          </a:solidFill>
                          <a:latin typeface="Verdana"/>
                          <a:ea typeface="Times New Roman"/>
                          <a:cs typeface="Times New Roman"/>
                        </a:rPr>
                        <a:t>Dette subordonnée d'actionnaires</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F7F7F7"/>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11,0</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F7F7F7"/>
                    </a:solidFill>
                  </a:tcPr>
                </a:tc>
                <a:tc>
                  <a:txBody>
                    <a:bodyPr/>
                    <a:lstStyle/>
                    <a:p>
                      <a:pPr>
                        <a:lnSpc>
                          <a:spcPct val="115000"/>
                        </a:lnSpc>
                        <a:spcAft>
                          <a:spcPts val="0"/>
                        </a:spcAft>
                      </a:pPr>
                      <a:r>
                        <a:rPr lang="fr-FR" sz="1000" b="1" dirty="0">
                          <a:solidFill>
                            <a:srgbClr val="333333"/>
                          </a:solidFill>
                          <a:latin typeface="Verdana"/>
                          <a:ea typeface="Times New Roman"/>
                          <a:cs typeface="Times New Roman"/>
                        </a:rPr>
                        <a:t>Compte de réserve</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F7F7F7"/>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9,6</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F7F7F7"/>
                    </a:solidFill>
                  </a:tcPr>
                </a:tc>
              </a:tr>
              <a:tr h="841687">
                <a:tc>
                  <a:txBody>
                    <a:bodyPr/>
                    <a:lstStyle/>
                    <a:p>
                      <a:pPr>
                        <a:lnSpc>
                          <a:spcPct val="115000"/>
                        </a:lnSpc>
                        <a:spcAft>
                          <a:spcPts val="0"/>
                        </a:spcAft>
                      </a:pPr>
                      <a:r>
                        <a:rPr lang="fr-FR" sz="1000" b="1" dirty="0">
                          <a:solidFill>
                            <a:srgbClr val="333333"/>
                          </a:solidFill>
                          <a:latin typeface="Verdana"/>
                          <a:ea typeface="Times New Roman"/>
                          <a:cs typeface="Times New Roman"/>
                        </a:rPr>
                        <a:t>Contribution collectivité (déviation - réseaux)</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9,9</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c>
                  <a:txBody>
                    <a:bodyPr/>
                    <a:lstStyle/>
                    <a:p>
                      <a:pPr>
                        <a:lnSpc>
                          <a:spcPct val="115000"/>
                        </a:lnSpc>
                        <a:spcAft>
                          <a:spcPts val="0"/>
                        </a:spcAft>
                      </a:pPr>
                      <a:r>
                        <a:rPr lang="fr-FR" sz="1000" b="1" dirty="0">
                          <a:solidFill>
                            <a:srgbClr val="333333"/>
                          </a:solidFill>
                          <a:latin typeface="Verdana"/>
                          <a:ea typeface="Times New Roman"/>
                          <a:cs typeface="Times New Roman"/>
                        </a:rPr>
                        <a:t>Coût du concessionnaire</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c>
                  <a:txBody>
                    <a:bodyPr/>
                    <a:lstStyle/>
                    <a:p>
                      <a:pPr algn="r">
                        <a:lnSpc>
                          <a:spcPct val="115000"/>
                        </a:lnSpc>
                        <a:spcAft>
                          <a:spcPts val="0"/>
                        </a:spcAft>
                      </a:pPr>
                      <a:r>
                        <a:rPr lang="fr-FR" sz="1000" b="1" dirty="0">
                          <a:solidFill>
                            <a:srgbClr val="333333"/>
                          </a:solidFill>
                          <a:latin typeface="Verdana"/>
                          <a:ea typeface="Times New Roman"/>
                          <a:cs typeface="Times New Roman"/>
                        </a:rPr>
                        <a:t>10,5</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chemeClr val="accent3">
                        <a:lumMod val="60000"/>
                        <a:lumOff val="40000"/>
                      </a:schemeClr>
                    </a:solidFill>
                  </a:tcPr>
                </a:tc>
              </a:tr>
              <a:tr h="563261">
                <a:tc gridSpan="2">
                  <a:txBody>
                    <a:bodyPr/>
                    <a:lstStyle/>
                    <a:p>
                      <a:pPr algn="r">
                        <a:lnSpc>
                          <a:spcPct val="115000"/>
                        </a:lnSpc>
                        <a:spcAft>
                          <a:spcPts val="0"/>
                        </a:spcAft>
                      </a:pPr>
                      <a:r>
                        <a:rPr lang="fr-FR" sz="1000" b="1" dirty="0">
                          <a:solidFill>
                            <a:srgbClr val="204B80"/>
                          </a:solidFill>
                          <a:latin typeface="Verdana"/>
                          <a:ea typeface="Times New Roman"/>
                          <a:cs typeface="Times New Roman"/>
                        </a:rPr>
                        <a:t>TOTAL : 193,1</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F7F7F7"/>
                    </a:solidFill>
                  </a:tcPr>
                </a:tc>
                <a:tc hMerge="1">
                  <a:txBody>
                    <a:bodyPr/>
                    <a:lstStyle/>
                    <a:p>
                      <a:endParaRPr lang="fr-FR"/>
                    </a:p>
                  </a:txBody>
                  <a:tcPr/>
                </a:tc>
                <a:tc gridSpan="2">
                  <a:txBody>
                    <a:bodyPr/>
                    <a:lstStyle/>
                    <a:p>
                      <a:pPr algn="r">
                        <a:lnSpc>
                          <a:spcPct val="115000"/>
                        </a:lnSpc>
                        <a:spcAft>
                          <a:spcPts val="0"/>
                        </a:spcAft>
                      </a:pPr>
                      <a:r>
                        <a:rPr lang="fr-FR" sz="1000" b="1" dirty="0">
                          <a:solidFill>
                            <a:srgbClr val="204B80"/>
                          </a:solidFill>
                          <a:latin typeface="Verdana"/>
                          <a:ea typeface="Times New Roman"/>
                          <a:cs typeface="Times New Roman"/>
                        </a:rPr>
                        <a:t>TOTAL : 193,1</a:t>
                      </a:r>
                      <a:endParaRPr lang="fr-FR" sz="1400" b="1" dirty="0">
                        <a:latin typeface="Calibri"/>
                        <a:ea typeface="Times New Roman"/>
                        <a:cs typeface="Arial"/>
                      </a:endParaRPr>
                    </a:p>
                  </a:txBody>
                  <a:tcPr marL="76200" marR="76200" marT="76200" marB="76200" anchor="ctr">
                    <a:lnL>
                      <a:noFill/>
                    </a:lnL>
                    <a:lnR>
                      <a:noFill/>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solidFill>
                      <a:srgbClr val="F7F7F7"/>
                    </a:solidFill>
                  </a:tcPr>
                </a:tc>
                <a:tc hMerge="1">
                  <a:txBody>
                    <a:bodyPr/>
                    <a:lstStyle/>
                    <a:p>
                      <a:endParaRPr lang="fr-FR"/>
                    </a:p>
                  </a:txBody>
                  <a:tcPr/>
                </a:tc>
              </a:tr>
            </a:tbl>
          </a:graphicData>
        </a:graphic>
      </p:graphicFrame>
      <p:sp>
        <p:nvSpPr>
          <p:cNvPr id="1025" name="Rectangle 1"/>
          <p:cNvSpPr>
            <a:spLocks noChangeArrowheads="1"/>
          </p:cNvSpPr>
          <p:nvPr/>
        </p:nvSpPr>
        <p:spPr bwMode="auto">
          <a:xfrm>
            <a:off x="0" y="785794"/>
            <a:ext cx="1842492" cy="76944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00A1BD"/>
                </a:solidFill>
                <a:effectLst/>
                <a:latin typeface="Calibri" pitchFamily="34" charset="0"/>
                <a:ea typeface="Times New Roman" pitchFamily="18" charset="0"/>
                <a:cs typeface="Arial" pitchFamily="34" charset="0"/>
              </a:rPr>
              <a:t>Financement</a:t>
            </a:r>
            <a:endParaRPr kumimoji="0" lang="fr-FR" sz="1200" b="1" i="0" u="sng"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dirty="0" smtClean="0">
                <a:ln>
                  <a:noFill/>
                </a:ln>
                <a:solidFill>
                  <a:schemeClr val="tx1"/>
                </a:solidFill>
                <a:effectLst/>
                <a:latin typeface="Calibri"/>
                <a:ea typeface="Times New Roman" pitchFamily="18" charset="0"/>
                <a:cs typeface="Times New Roman" pitchFamily="18" charset="0"/>
              </a:rPr>
              <a:t> </a:t>
            </a:r>
            <a:endParaRPr kumimoji="0" lang="fr-FR"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000" b="0" i="0" u="none" strike="noStrike" cap="none" normalizeH="0" baseline="0" dirty="0" smtClean="0">
                <a:ln>
                  <a:noFill/>
                </a:ln>
                <a:solidFill>
                  <a:schemeClr val="tx1"/>
                </a:solidFill>
                <a:effectLst/>
                <a:latin typeface="Calibri"/>
                <a:ea typeface="Times New Roman" pitchFamily="18" charset="0"/>
                <a:cs typeface="Times New Roman" pitchFamily="18" charset="0"/>
              </a:rPr>
              <a:t> </a:t>
            </a:r>
            <a:endParaRPr kumimoji="0" lang="fr-FR"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0481" name="Rectangle 1"/>
          <p:cNvSpPr>
            <a:spLocks noChangeArrowheads="1"/>
          </p:cNvSpPr>
          <p:nvPr/>
        </p:nvSpPr>
        <p:spPr bwMode="auto">
          <a:xfrm>
            <a:off x="285720" y="500042"/>
            <a:ext cx="850112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b="1" i="0" u="none" strike="noStrike" cap="none" normalizeH="0" baseline="0" dirty="0" smtClean="0">
                <a:ln>
                  <a:noFill/>
                </a:ln>
                <a:solidFill>
                  <a:srgbClr val="00A1BD"/>
                </a:solidFill>
                <a:effectLst/>
                <a:latin typeface="Calibri" pitchFamily="34" charset="0"/>
                <a:ea typeface="Times New Roman" pitchFamily="18" charset="0"/>
                <a:cs typeface="Arial" pitchFamily="34" charset="0"/>
              </a:rPr>
              <a:t>La société Prado Sud et ses partenaires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chemeClr val="tx1"/>
              </a:solidFill>
              <a:effectLst/>
              <a:latin typeface="Verdana" pitchFamily="34"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Le Groupement Concepteur Constructeur constitué avec des entreprises des groupes VINCI et EIFFAGE fonctionne en tant qu’Entreprise Générale vis-à-vis de la Société Prado Sud en assurant les missions de conception, maîtrise d’œuvre, études d’exécution et réalisation du projet.                                                               Ce Groupement Concepteur Constructeur                                                                 est composé d’EIFFAGE Travaux Publics,                                                             mandataire, et de VINCI Construction France.</a:t>
            </a: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a:t>
            </a:r>
            <a:b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a:t>
            </a:r>
            <a:b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b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La Société Marseillaise du Tunnel Prado                                                          Carénage (SMTPC) est retenue par la Société                                                               Prado Sud comme exploitant du Tunnel                                                                Prado Sud. Elle assurera à ce titre,                                                                            les missions d’entretien, de maintenance,                                              d’exploitation, et de perception du péage.</a:t>
            </a:r>
            <a:r>
              <a:rPr kumimoji="0" lang="fr-FR" sz="1100" b="1" i="0" u="none" strike="noStrike" cap="none" normalizeH="0" baseline="0" dirty="0" smtClean="0">
                <a:ln>
                  <a:noFill/>
                </a:ln>
                <a:effectLst/>
                <a:latin typeface="Arial" pitchFamily="34" charset="0"/>
                <a:cs typeface="Arial" pitchFamily="34" charset="0"/>
              </a:rPr>
              <a:t> </a:t>
            </a:r>
            <a:endParaRPr kumimoji="0" lang="fr-FR" sz="3200" b="1" i="0" u="none" strike="noStrike" cap="none" normalizeH="0" baseline="0" dirty="0" smtClean="0">
              <a:ln>
                <a:noFill/>
              </a:ln>
              <a:effectLst/>
              <a:latin typeface="Arial" pitchFamily="34" charset="0"/>
              <a:cs typeface="Arial" pitchFamily="34" charset="0"/>
            </a:endParaRPr>
          </a:p>
        </p:txBody>
      </p:sp>
      <p:pic>
        <p:nvPicPr>
          <p:cNvPr id="4" name="Image 3" descr="Organigramme Société Tunnel Prado Sud"/>
          <p:cNvPicPr/>
          <p:nvPr/>
        </p:nvPicPr>
        <p:blipFill>
          <a:blip r:embed="rId3"/>
          <a:srcRect/>
          <a:stretch>
            <a:fillRect/>
          </a:stretch>
        </p:blipFill>
        <p:spPr bwMode="auto">
          <a:xfrm>
            <a:off x="5072066" y="2143116"/>
            <a:ext cx="3810000" cy="4552950"/>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F:\MOUFIDA\KHADIDJA\le tunnel prado sud\4850768036_9035f5d415_b[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1505" name="Rectangle 1"/>
          <p:cNvSpPr>
            <a:spLocks noChangeArrowheads="1"/>
          </p:cNvSpPr>
          <p:nvPr/>
        </p:nvSpPr>
        <p:spPr bwMode="auto">
          <a:xfrm>
            <a:off x="285720" y="357166"/>
            <a:ext cx="8572560" cy="215443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2400" b="1" i="0" u="sng" strike="noStrike" cap="none" normalizeH="0" baseline="0" dirty="0" smtClean="0">
                <a:ln>
                  <a:noFill/>
                </a:ln>
                <a:solidFill>
                  <a:srgbClr val="00A1BD"/>
                </a:solidFill>
                <a:effectLst/>
                <a:latin typeface="Calibri" pitchFamily="34" charset="0"/>
                <a:ea typeface="Times New Roman" pitchFamily="18" charset="0"/>
                <a:cs typeface="Arial" pitchFamily="34" charset="0"/>
              </a:rPr>
              <a:t>Le Groupement Concepteur Constructeur (GCC)</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La Soci</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Prado Sud a conclu un contrat de conception-construction avec le les entreprises </a:t>
            </a:r>
            <a:r>
              <a:rPr kumimoji="0" lang="fr-FR" sz="1400" b="1" i="0" u="none" strike="noStrike" cap="none" normalizeH="0" baseline="0" dirty="0" err="1" smtClean="0">
                <a:ln>
                  <a:noFill/>
                </a:ln>
                <a:effectLst/>
                <a:latin typeface="Verdana" pitchFamily="34" charset="0"/>
                <a:ea typeface="Times New Roman" pitchFamily="18" charset="0"/>
                <a:cs typeface="Times New Roman" pitchFamily="18" charset="0"/>
              </a:rPr>
              <a:t>Campenon</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Bernard Sud Est, GTM et </a:t>
            </a:r>
            <a:r>
              <a:rPr kumimoji="0" lang="fr-FR" sz="1400" b="1" i="0" u="none" strike="noStrike" cap="none" normalizeH="0" baseline="0" dirty="0" err="1" smtClean="0">
                <a:ln>
                  <a:noFill/>
                </a:ln>
                <a:effectLst/>
                <a:latin typeface="Verdana" pitchFamily="34" charset="0"/>
                <a:ea typeface="Times New Roman" pitchFamily="18" charset="0"/>
                <a:cs typeface="Times New Roman" pitchFamily="18" charset="0"/>
              </a:rPr>
              <a:t>Eiffage</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TP, groupement pilot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par </a:t>
            </a:r>
            <a:r>
              <a:rPr kumimoji="0" lang="fr-FR" sz="1400" b="1" i="0" u="none" strike="noStrike" cap="none" normalizeH="0" baseline="0" dirty="0" err="1" smtClean="0">
                <a:ln>
                  <a:noFill/>
                </a:ln>
                <a:effectLst/>
                <a:latin typeface="Verdana" pitchFamily="34" charset="0"/>
                <a:ea typeface="Times New Roman" pitchFamily="18" charset="0"/>
                <a:cs typeface="Times New Roman" pitchFamily="18" charset="0"/>
              </a:rPr>
              <a:t>Eiffage</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Travaux Publics.</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Ce groupement dispose de l</a:t>
            </a:r>
            <a:r>
              <a:rPr kumimoji="0" lang="fr-FR" sz="1400" b="1" i="0" u="none" strike="noStrike" cap="none" normalizeH="0" baseline="0" dirty="0" smtClean="0">
                <a:ln>
                  <a:noFill/>
                </a:ln>
                <a:effectLst/>
                <a:latin typeface="Calibri"/>
                <a:ea typeface="Times New Roman" pitchFamily="18" charset="0"/>
                <a:cs typeface="Times New Roman" pitchFamily="18" charset="0"/>
              </a:rPr>
              <a:t>’</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int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gralit</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 des comp</a:t>
            </a:r>
            <a:r>
              <a:rPr kumimoji="0" lang="fr-FR" sz="1400" b="1" i="0" u="none" strike="noStrike" cap="none" normalizeH="0" baseline="0" dirty="0" smtClean="0">
                <a:ln>
                  <a:noFill/>
                </a:ln>
                <a:effectLst/>
                <a:latin typeface="Calibri"/>
                <a:ea typeface="Times New Roman" pitchFamily="18" charset="0"/>
                <a:cs typeface="Times New Roman" pitchFamily="18" charset="0"/>
              </a:rPr>
              <a:t>é</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tences et du savoir-faire des groupes Vinci et </a:t>
            </a:r>
            <a:r>
              <a:rPr kumimoji="0" lang="fr-FR" sz="1400" b="1" i="0" u="none" strike="noStrike" cap="none" normalizeH="0" baseline="0" dirty="0" err="1" smtClean="0">
                <a:ln>
                  <a:noFill/>
                </a:ln>
                <a:effectLst/>
                <a:latin typeface="Verdana" pitchFamily="34" charset="0"/>
                <a:ea typeface="Times New Roman" pitchFamily="18" charset="0"/>
                <a:cs typeface="Times New Roman" pitchFamily="18" charset="0"/>
              </a:rPr>
              <a:t>Eiffage</a:t>
            </a: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a:t>
            </a:r>
            <a:endParaRPr kumimoji="0" lang="fr-FR" sz="1100" b="1" i="0" u="none" strike="noStrike" cap="none" normalizeH="0" baseline="0" dirty="0" smtClean="0">
              <a:ln>
                <a:noFill/>
              </a:ln>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400" b="1" i="0" u="none" strike="noStrike" cap="none" normalizeH="0" baseline="0" dirty="0" smtClean="0">
                <a:ln>
                  <a:noFill/>
                </a:ln>
                <a:effectLst/>
                <a:latin typeface="Verdana" pitchFamily="34" charset="0"/>
                <a:ea typeface="Times New Roman" pitchFamily="18" charset="0"/>
                <a:cs typeface="Times New Roman" pitchFamily="18" charset="0"/>
              </a:rPr>
              <a:t>Le Groupement Concepteur Constructeur a pour objectif de livrer le Tunnel Prado Sud clefs en main, au printemps 2013.</a:t>
            </a:r>
            <a:endParaRPr kumimoji="0" lang="fr-FR" sz="3200" b="1" i="0" u="none" strike="noStrike" cap="none" normalizeH="0" baseline="0" dirty="0" smtClean="0">
              <a:ln>
                <a:noFill/>
              </a:ln>
              <a:effectLst/>
              <a:latin typeface="Arial" pitchFamily="34" charset="0"/>
              <a:cs typeface="Arial" pitchFamily="34" charset="0"/>
            </a:endParaRPr>
          </a:p>
        </p:txBody>
      </p:sp>
      <p:pic>
        <p:nvPicPr>
          <p:cNvPr id="4" name="Image 3" descr="Logos constructeurs"/>
          <p:cNvPicPr/>
          <p:nvPr/>
        </p:nvPicPr>
        <p:blipFill>
          <a:blip r:embed="rId3"/>
          <a:srcRect/>
          <a:stretch>
            <a:fillRect/>
          </a:stretch>
        </p:blipFill>
        <p:spPr bwMode="auto">
          <a:xfrm>
            <a:off x="2000232" y="2928934"/>
            <a:ext cx="5357850" cy="307183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endParaRPr lang="fr-FR"/>
          </a:p>
        </p:txBody>
      </p:sp>
      <p:pic>
        <p:nvPicPr>
          <p:cNvPr id="4" name="Image 3" descr="4850768036_9035f5d415_b[1].jpg"/>
          <p:cNvPicPr>
            <a:picLocks noChangeAspect="1"/>
          </p:cNvPicPr>
          <p:nvPr/>
        </p:nvPicPr>
        <p:blipFill>
          <a:blip r:embed="rId2"/>
          <a:stretch>
            <a:fillRect/>
          </a:stretch>
        </p:blipFill>
        <p:spPr>
          <a:xfrm>
            <a:off x="0" y="0"/>
            <a:ext cx="9144000" cy="6847930"/>
          </a:xfrm>
          <a:prstGeom prst="rect">
            <a:avLst/>
          </a:prstGeom>
        </p:spPr>
      </p:pic>
      <p:sp>
        <p:nvSpPr>
          <p:cNvPr id="5" name="Titre 1"/>
          <p:cNvSpPr txBox="1">
            <a:spLocks/>
          </p:cNvSpPr>
          <p:nvPr/>
        </p:nvSpPr>
        <p:spPr>
          <a:xfrm>
            <a:off x="285720" y="274638"/>
            <a:ext cx="8572560" cy="629763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  </a:t>
            </a:r>
            <a:r>
              <a:rPr kumimoji="0" lang="fr-FR" sz="3200" b="1" i="0" u="sng"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5)</a:t>
            </a:r>
            <a:r>
              <a:rPr kumimoji="0" lang="fr-FR" sz="32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 </a:t>
            </a:r>
            <a:r>
              <a:rPr kumimoji="0" lang="fr-FR"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Le P</a:t>
            </a:r>
            <a:r>
              <a:rPr kumimoji="0" lang="ar-DZ"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rojet</a:t>
            </a:r>
            <a:r>
              <a:rPr kumimoji="0" lang="fr-FR"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U</a:t>
            </a:r>
            <a:r>
              <a:rPr kumimoji="0" lang="ar-DZ"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rbain</a:t>
            </a:r>
            <a:r>
              <a:rPr kumimoji="0" lang="fr-FR" sz="24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a:t>
            </a:r>
            <a:r>
              <a:rPr kumimoji="0" lang="fr-FR" sz="28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est un </a:t>
            </a:r>
            <a:r>
              <a:rPr kumimoji="0" lang="fr-FR" sz="2800" b="1" i="0" u="sng"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instrument de contrôle </a:t>
            </a:r>
            <a:r>
              <a:rPr kumimoji="0" lang="fr-FR" sz="28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à la fois morphologique, il représente aussi l’ensemble de </a:t>
            </a:r>
            <a:r>
              <a:rPr kumimoji="0" lang="fr-FR" sz="2800" b="1" i="0" u="sng"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solutions apportées aux problématiques posées au préalable</a:t>
            </a:r>
            <a:r>
              <a:rPr kumimoji="0" lang="fr-FR" sz="2800" b="1" i="0" u="none" strike="noStrike" kern="1200" cap="none" spc="0" normalizeH="0" baseline="0" noProof="0" dirty="0" smtClean="0">
                <a:ln>
                  <a:noFill/>
                </a:ln>
                <a:solidFill>
                  <a:schemeClr val="tx1"/>
                </a:solidFill>
                <a:effectLst>
                  <a:outerShdw blurRad="38100" dist="38100" dir="2700000" algn="tl">
                    <a:srgbClr val="000000">
                      <a:alpha val="43137"/>
                    </a:srgbClr>
                  </a:outerShdw>
                </a:effectLst>
                <a:uLnTx/>
                <a:uFillTx/>
                <a:latin typeface="Times New Roman" pitchFamily="18" charset="0"/>
                <a:ea typeface="+mj-ea"/>
                <a:cs typeface="Times New Roman" pitchFamily="18" charset="0"/>
              </a:rPr>
              <a:t>,</a:t>
            </a:r>
            <a:r>
              <a:rPr kumimoji="0" lang="fr-FR" sz="28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il prend en considération les caractères spécifique du lieu d’intervention, ces caractères devenant alors les points d’appuis nécessaire au nouveau projet garantissant la continuité urbaine et la préservation des éléments </a:t>
            </a:r>
            <a:r>
              <a:rPr kumimoji="0" lang="fr-FR" sz="2800" b="1" i="0" u="sng"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Historico-culturelles</a:t>
            </a:r>
            <a:r>
              <a:rPr kumimoji="0" lang="fr-FR" sz="28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Notre contribution donc pour le projet urbain, induirait à la prise en charge et au renforcement des principes de permanence structurants, ayant été ultérieurement élément </a:t>
            </a:r>
            <a:r>
              <a:rPr kumimoji="0" lang="fr-FR" sz="2800" b="1" i="0"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catalyseurs</a:t>
            </a:r>
            <a:r>
              <a:rPr kumimoji="0" lang="fr-FR" sz="2800" b="1" i="0" u="none" strike="noStrike" kern="1200" cap="none" spc="0" normalizeH="0" baseline="0" noProof="0" dirty="0" smtClean="0">
                <a:ln>
                  <a:noFill/>
                </a:ln>
                <a:solidFill>
                  <a:schemeClr val="tx1"/>
                </a:solidFill>
                <a:effectLst/>
                <a:uLnTx/>
                <a:uFillTx/>
                <a:latin typeface="Times New Roman" pitchFamily="18" charset="0"/>
                <a:ea typeface="+mj-ea"/>
                <a:cs typeface="Times New Roman" pitchFamily="18" charset="0"/>
              </a:rPr>
              <a:t> la formation et croissance de la ville en essayant de les intégrer avec les structures qui régissent aujourd’hui l’espace urbain</a:t>
            </a:r>
            <a:endParaRPr kumimoji="0" lang="fr-FR" sz="2800" b="1"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4850768036_9035f5d415_b[1].jpg"/>
          <p:cNvPicPr>
            <a:picLocks noChangeAspect="1"/>
          </p:cNvPicPr>
          <p:nvPr/>
        </p:nvPicPr>
        <p:blipFill>
          <a:blip r:embed="rId2"/>
          <a:stretch>
            <a:fillRect/>
          </a:stretch>
        </p:blipFill>
        <p:spPr>
          <a:xfrm>
            <a:off x="0" y="0"/>
            <a:ext cx="9144000" cy="6847930"/>
          </a:xfrm>
          <a:prstGeom prst="rect">
            <a:avLst/>
          </a:prstGeom>
        </p:spPr>
      </p:pic>
      <p:sp>
        <p:nvSpPr>
          <p:cNvPr id="4" name="Rectangle 3"/>
          <p:cNvSpPr/>
          <p:nvPr/>
        </p:nvSpPr>
        <p:spPr>
          <a:xfrm>
            <a:off x="357158" y="357167"/>
            <a:ext cx="8215370" cy="4647426"/>
          </a:xfrm>
          <a:prstGeom prst="rect">
            <a:avLst/>
          </a:prstGeom>
        </p:spPr>
        <p:txBody>
          <a:bodyPr wrap="square">
            <a:spAutoFit/>
          </a:bodyPr>
          <a:lstStyle/>
          <a:p>
            <a:r>
              <a:rPr lang="fr-FR" sz="2400" b="1" dirty="0" smtClean="0"/>
              <a:t>  </a:t>
            </a:r>
            <a:r>
              <a:rPr lang="fr-FR" sz="3200" b="1" u="sng" dirty="0" smtClean="0">
                <a:solidFill>
                  <a:srgbClr val="FF0000"/>
                </a:solidFill>
              </a:rPr>
              <a:t>6)</a:t>
            </a:r>
            <a:r>
              <a:rPr lang="fr-FR" sz="2400" b="1" dirty="0" smtClean="0"/>
              <a:t> Le Projet Urbain est </a:t>
            </a:r>
            <a:r>
              <a:rPr lang="fr-FR" sz="2400" b="1" u="sng" dirty="0" smtClean="0">
                <a:effectLst>
                  <a:outerShdw blurRad="38100" dist="38100" dir="2700000" algn="tl">
                    <a:srgbClr val="000000">
                      <a:alpha val="43137"/>
                    </a:srgbClr>
                  </a:outerShdw>
                </a:effectLst>
              </a:rPr>
              <a:t>une vision et conception plutôt que prévision ou simple réalisation urbaine</a:t>
            </a:r>
            <a:r>
              <a:rPr lang="fr-FR" sz="2400" b="1" dirty="0" smtClean="0">
                <a:effectLst>
                  <a:outerShdw blurRad="38100" dist="38100" dir="2700000" algn="tl">
                    <a:srgbClr val="000000">
                      <a:alpha val="43137"/>
                    </a:srgbClr>
                  </a:outerShdw>
                </a:effectLst>
              </a:rPr>
              <a:t> </a:t>
            </a:r>
            <a:r>
              <a:rPr lang="fr-FR" sz="2400" b="1" dirty="0" smtClean="0"/>
              <a:t>ce qui le distingue de la planification urbaine et de l'urbanisme opérationnel dont les réalisations sont souvent identifiées comme Projets Urbains. Car malgré l'efficacité de l'urbanisme opérationnel, il reste incomplet au niveau de sa démarche, s'intéressant peu aux aspects sociaux et se référant rarement à l'identité des lieux…. Il agit généralement sans vision globale intégrant tous les enjeux de l'espace aménagé, comme il constitue souvent comme une réponse urgente à des situations de crise. </a:t>
            </a:r>
            <a:r>
              <a:rPr lang="fr-FR" sz="2400" b="1" u="sng" dirty="0" smtClean="0"/>
              <a:t>Le Projet </a:t>
            </a:r>
            <a:r>
              <a:rPr lang="fr-FR" sz="2400" b="1" u="sng" dirty="0" smtClean="0">
                <a:effectLst>
                  <a:outerShdw blurRad="38100" dist="38100" dir="2700000" algn="tl">
                    <a:srgbClr val="000000">
                      <a:alpha val="43137"/>
                    </a:srgbClr>
                  </a:outerShdw>
                </a:effectLst>
              </a:rPr>
              <a:t>Urbain est un label que toute action urbaine ne peut recevoir systématiquement</a:t>
            </a:r>
            <a:endParaRPr lang="fr-FR" sz="2400" b="1" u="sng" dirty="0">
              <a:effectLst>
                <a:outerShdw blurRad="38100" dist="38100" dir="2700000" algn="tl">
                  <a:srgbClr val="000000">
                    <a:alpha val="43137"/>
                  </a:srgbClr>
                </a:outerShdw>
              </a:effectLst>
            </a:endParaRPr>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1391</TotalTime>
  <Words>2720</Words>
  <Application>Microsoft Office PowerPoint</Application>
  <PresentationFormat>Affichage à l'écran (4:3)</PresentationFormat>
  <Paragraphs>346</Paragraphs>
  <Slides>73</Slides>
  <Notes>0</Notes>
  <HiddenSlides>0</HiddenSlides>
  <MMClips>0</MMClips>
  <ScaleCrop>false</ScaleCrop>
  <HeadingPairs>
    <vt:vector size="4" baseType="variant">
      <vt:variant>
        <vt:lpstr>Thème</vt:lpstr>
      </vt:variant>
      <vt:variant>
        <vt:i4>1</vt:i4>
      </vt:variant>
      <vt:variant>
        <vt:lpstr>Titres des diapositives</vt:lpstr>
      </vt:variant>
      <vt:variant>
        <vt:i4>73</vt:i4>
      </vt:variant>
    </vt:vector>
  </HeadingPairs>
  <TitlesOfParts>
    <vt:vector size="74" baseType="lpstr">
      <vt:lpstr>Thème Office</vt:lpstr>
      <vt:lpstr>Diapositive 1</vt:lpstr>
      <vt:lpstr>Diapositive 2</vt:lpstr>
      <vt:lpstr>Diapositive 3</vt:lpstr>
      <vt:lpstr>Quelques définitions du projet urbain:</vt:lpstr>
      <vt:lpstr>  </vt:lpstr>
      <vt:lpstr>  </vt:lpstr>
      <vt:lpstr>Diapositive 7</vt:lpstr>
      <vt:lpstr>Diapositive 8</vt:lpstr>
      <vt:lpstr>Diapositive 9</vt:lpstr>
      <vt:lpstr>Diapositive 10</vt:lpstr>
      <vt:lpstr>Diapositive 11</vt:lpstr>
      <vt:lpstr>Diapositive 12</vt:lpstr>
      <vt:lpstr>Diapositive 13</vt:lpstr>
      <vt:lpstr>Diapositive 14</vt:lpstr>
      <vt:lpstr>Diapositive 15</vt:lpstr>
      <vt:lpstr>Diapositive 16</vt:lpstr>
      <vt:lpstr>Diapositive 17</vt:lpstr>
      <vt:lpstr>Diapositive 18</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lpstr>Diapositive 35</vt:lpstr>
      <vt:lpstr>Diapositive 36</vt:lpstr>
      <vt:lpstr>Diapositive 37</vt:lpstr>
      <vt:lpstr>Diapositive 38</vt:lpstr>
      <vt:lpstr>Diapositive 39</vt:lpstr>
      <vt:lpstr>Diapositive 40</vt:lpstr>
      <vt:lpstr>Diapositive 41</vt:lpstr>
      <vt:lpstr>Diapositive 42</vt:lpstr>
      <vt:lpstr>Diapositive 43</vt:lpstr>
      <vt:lpstr>Diapositive 44</vt:lpstr>
      <vt:lpstr>Diapositive 45</vt:lpstr>
      <vt:lpstr>Diapositive 46</vt:lpstr>
      <vt:lpstr>Diapositive 47</vt:lpstr>
      <vt:lpstr>Diapositive 48</vt:lpstr>
      <vt:lpstr>Diapositive 49</vt:lpstr>
      <vt:lpstr>Diapositive 50</vt:lpstr>
      <vt:lpstr>Diapositive 51</vt:lpstr>
      <vt:lpstr>Diapositive 52</vt:lpstr>
      <vt:lpstr>Diapositive 53</vt:lpstr>
      <vt:lpstr>Diapositive 54</vt:lpstr>
      <vt:lpstr>Diapositive 55</vt:lpstr>
      <vt:lpstr>Diapositive 56</vt:lpstr>
      <vt:lpstr>Diapositive 57</vt:lpstr>
      <vt:lpstr>Diapositive 58</vt:lpstr>
      <vt:lpstr>Diapositive 59</vt:lpstr>
      <vt:lpstr>Diapositive 60</vt:lpstr>
      <vt:lpstr>Diapositive 61</vt:lpstr>
      <vt:lpstr>Diapositive 62</vt:lpstr>
      <vt:lpstr>Diapositive 63</vt:lpstr>
      <vt:lpstr>Diapositive 64</vt:lpstr>
      <vt:lpstr>Diapositive 65</vt:lpstr>
      <vt:lpstr>Diapositive 66</vt:lpstr>
      <vt:lpstr>Diapositive 67</vt:lpstr>
      <vt:lpstr>Diapositive 68</vt:lpstr>
      <vt:lpstr>Diapositive 69</vt:lpstr>
      <vt:lpstr>Diapositive 70</vt:lpstr>
      <vt:lpstr>Diapositive 71</vt:lpstr>
      <vt:lpstr>Diapositive 72</vt:lpstr>
      <vt:lpstr>Diapositive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bleuxp</dc:creator>
  <cp:lastModifiedBy>FST</cp:lastModifiedBy>
  <cp:revision>141</cp:revision>
  <dcterms:created xsi:type="dcterms:W3CDTF">2038-12-05T15:25:58Z</dcterms:created>
  <dcterms:modified xsi:type="dcterms:W3CDTF">2011-08-23T13:24:19Z</dcterms:modified>
</cp:coreProperties>
</file>