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43"/>
  </p:notesMasterIdLst>
  <p:handoutMasterIdLst>
    <p:handoutMasterId r:id="rId44"/>
  </p:handoutMasterIdLst>
  <p:sldIdLst>
    <p:sldId id="256" r:id="rId2"/>
    <p:sldId id="758" r:id="rId3"/>
    <p:sldId id="729" r:id="rId4"/>
    <p:sldId id="677" r:id="rId5"/>
    <p:sldId id="716" r:id="rId6"/>
    <p:sldId id="717" r:id="rId7"/>
    <p:sldId id="718" r:id="rId8"/>
    <p:sldId id="719" r:id="rId9"/>
    <p:sldId id="720" r:id="rId10"/>
    <p:sldId id="721" r:id="rId11"/>
    <p:sldId id="722" r:id="rId12"/>
    <p:sldId id="752" r:id="rId13"/>
    <p:sldId id="723" r:id="rId14"/>
    <p:sldId id="724" r:id="rId15"/>
    <p:sldId id="725" r:id="rId16"/>
    <p:sldId id="726" r:id="rId17"/>
    <p:sldId id="727" r:id="rId18"/>
    <p:sldId id="728" r:id="rId19"/>
    <p:sldId id="731" r:id="rId20"/>
    <p:sldId id="732" r:id="rId21"/>
    <p:sldId id="733" r:id="rId22"/>
    <p:sldId id="734" r:id="rId23"/>
    <p:sldId id="735" r:id="rId24"/>
    <p:sldId id="736" r:id="rId25"/>
    <p:sldId id="737" r:id="rId26"/>
    <p:sldId id="738" r:id="rId27"/>
    <p:sldId id="739" r:id="rId28"/>
    <p:sldId id="745" r:id="rId29"/>
    <p:sldId id="740" r:id="rId30"/>
    <p:sldId id="746" r:id="rId31"/>
    <p:sldId id="741" r:id="rId32"/>
    <p:sldId id="747" r:id="rId33"/>
    <p:sldId id="749" r:id="rId34"/>
    <p:sldId id="751" r:id="rId35"/>
    <p:sldId id="753" r:id="rId36"/>
    <p:sldId id="748" r:id="rId37"/>
    <p:sldId id="750" r:id="rId38"/>
    <p:sldId id="755" r:id="rId39"/>
    <p:sldId id="743" r:id="rId40"/>
    <p:sldId id="744" r:id="rId41"/>
    <p:sldId id="756" r:id="rId42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Bookman Old Style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Bookman Old Style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Bookman Old Style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Bookman Old Style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Bookman Old Style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Bookman Old Style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Bookman Old Style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Bookman Old Style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Bookman Old Style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B01404"/>
    <a:srgbClr val="FFFFCC"/>
    <a:srgbClr val="FFFF99"/>
    <a:srgbClr val="FFFFFF"/>
    <a:srgbClr val="CC66FF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0" autoAdjust="0"/>
    <p:restoredTop sz="94667" autoAdjust="0"/>
  </p:normalViewPr>
  <p:slideViewPr>
    <p:cSldViewPr>
      <p:cViewPr>
        <p:scale>
          <a:sx n="50" d="100"/>
          <a:sy n="50" d="100"/>
        </p:scale>
        <p:origin x="-3108" y="-9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302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302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D14AD1E9-CC6A-4AF3-BAB8-C013886E38F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542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FE5E2295-67A6-446D-AE2D-A3D969CB3EA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82F5D7-D799-4963-96EC-18CDE7F0EB5A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301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818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162819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62820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6282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2823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2824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95BCEAB-74C9-4D95-8A2A-7343B11FF302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6282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19B32-8BC4-4A1E-83DA-5BCE96AD58D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13FDF-8AF9-42B2-9766-1A7799F994C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07CB7-76EE-4C31-AAEF-3D78B82A3D8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71280-CB03-4E07-A196-C410E029B2B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7A524-BB6D-4261-93C4-FB6B773570A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146C6-29E5-45D9-BBE1-6D3E98574A7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37719-D34D-43FC-B87D-C3A8CA1C374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B5139-17B3-4889-8297-AA9C6DC5EA0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3C3F3-2794-4E45-95CC-D93EFFA394C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118BB-7907-4668-B1CA-764D96E096B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4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61795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61796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617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6180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66172B70-5736-4ED8-A899-2157C3616258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7068-7EDF-4A54-8EC4-19A6502E9A55}" type="slidenum">
              <a:rPr lang="es-ES"/>
              <a:pPr/>
              <a:t>1</a:t>
            </a:fld>
            <a:endParaRPr lang="es-ES"/>
          </a:p>
        </p:txBody>
      </p:sp>
      <p:grpSp>
        <p:nvGrpSpPr>
          <p:cNvPr id="86060" name="Group 2092"/>
          <p:cNvGrpSpPr>
            <a:grpSpLocks/>
          </p:cNvGrpSpPr>
          <p:nvPr/>
        </p:nvGrpSpPr>
        <p:grpSpPr bwMode="auto">
          <a:xfrm>
            <a:off x="223838" y="609600"/>
            <a:ext cx="8748712" cy="4216400"/>
            <a:chOff x="141" y="384"/>
            <a:chExt cx="5511" cy="2656"/>
          </a:xfrm>
        </p:grpSpPr>
        <p:sp>
          <p:nvSpPr>
            <p:cNvPr id="2051" name="Text Box 3"/>
            <p:cNvSpPr txBox="1">
              <a:spLocks noChangeArrowheads="1"/>
            </p:cNvSpPr>
            <p:nvPr/>
          </p:nvSpPr>
          <p:spPr bwMode="auto">
            <a:xfrm>
              <a:off x="141" y="1916"/>
              <a:ext cx="5511" cy="112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50000"/>
                </a:lnSpc>
              </a:pPr>
              <a:r>
                <a:rPr lang="es-ES_tradnl" sz="3200" b="1">
                  <a:solidFill>
                    <a:srgbClr val="FFFFFF"/>
                  </a:solidFill>
                </a:rPr>
                <a:t>UNIDAD 6</a:t>
              </a:r>
            </a:p>
            <a:p>
              <a:pPr algn="ctr" eaLnBrk="0" hangingPunct="0">
                <a:lnSpc>
                  <a:spcPct val="150000"/>
                </a:lnSpc>
              </a:pPr>
              <a:endParaRPr lang="es-ES_tradnl" sz="1000" b="1">
                <a:solidFill>
                  <a:srgbClr val="FFFFFF"/>
                </a:solidFill>
              </a:endParaRPr>
            </a:p>
            <a:p>
              <a:pPr algn="ctr" eaLnBrk="0" hangingPunct="0">
                <a:lnSpc>
                  <a:spcPct val="150000"/>
                </a:lnSpc>
              </a:pPr>
              <a:r>
                <a:rPr lang="es-ES_tradnl" sz="3200" b="1">
                  <a:solidFill>
                    <a:srgbClr val="FFFFFF"/>
                  </a:solidFill>
                </a:rPr>
                <a:t>Mercados de Consumo y Organizacional</a:t>
              </a:r>
            </a:p>
          </p:txBody>
        </p:sp>
        <p:grpSp>
          <p:nvGrpSpPr>
            <p:cNvPr id="86058" name="Group 2090"/>
            <p:cNvGrpSpPr>
              <a:grpSpLocks/>
            </p:cNvGrpSpPr>
            <p:nvPr/>
          </p:nvGrpSpPr>
          <p:grpSpPr bwMode="auto">
            <a:xfrm>
              <a:off x="192" y="384"/>
              <a:ext cx="5376" cy="480"/>
              <a:chOff x="192" y="384"/>
              <a:chExt cx="5376" cy="480"/>
            </a:xfrm>
          </p:grpSpPr>
          <p:sp>
            <p:nvSpPr>
              <p:cNvPr id="86046" name="AutoShape 2078"/>
              <p:cNvSpPr>
                <a:spLocks noChangeArrowheads="1"/>
              </p:cNvSpPr>
              <p:nvPr/>
            </p:nvSpPr>
            <p:spPr bwMode="auto">
              <a:xfrm>
                <a:off x="192" y="384"/>
                <a:ext cx="5376" cy="480"/>
              </a:xfrm>
              <a:prstGeom prst="flowChartAlternateProcess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s-ES_tradnl" sz="2600" b="1">
                    <a:solidFill>
                      <a:srgbClr val="FFFFFF"/>
                    </a:solidFill>
                  </a:rPr>
                  <a:t>INTRODUCCIÓN AL MARKETING I</a:t>
                </a:r>
              </a:p>
            </p:txBody>
          </p:sp>
          <p:pic>
            <p:nvPicPr>
              <p:cNvPr id="86057" name="il_fi" descr="logo_uces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5" y="445"/>
                <a:ext cx="504" cy="3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2F66-7A1C-4513-BD6D-FFA39CF43DED}" type="slidenum">
              <a:rPr lang="es-ES"/>
              <a:pPr/>
              <a:t>10</a:t>
            </a:fld>
            <a:endParaRPr lang="es-ES"/>
          </a:p>
        </p:txBody>
      </p:sp>
      <p:grpSp>
        <p:nvGrpSpPr>
          <p:cNvPr id="583686" name="Group 6"/>
          <p:cNvGrpSpPr>
            <a:grpSpLocks/>
          </p:cNvGrpSpPr>
          <p:nvPr/>
        </p:nvGrpSpPr>
        <p:grpSpPr bwMode="auto">
          <a:xfrm>
            <a:off x="319088" y="609600"/>
            <a:ext cx="8534400" cy="4964113"/>
            <a:chOff x="201" y="384"/>
            <a:chExt cx="5376" cy="3127"/>
          </a:xfrm>
        </p:grpSpPr>
        <p:sp>
          <p:nvSpPr>
            <p:cNvPr id="583684" name="Text Box 4"/>
            <p:cNvSpPr txBox="1">
              <a:spLocks noChangeArrowheads="1"/>
            </p:cNvSpPr>
            <p:nvPr/>
          </p:nvSpPr>
          <p:spPr bwMode="auto">
            <a:xfrm>
              <a:off x="493" y="1433"/>
              <a:ext cx="4792" cy="207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1º.  Reconocer el problema (necesidad)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2º.  Buscar información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3º.  Evaluar alternativas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4º.  Decidir la compra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5º.  Conducta posventa</a:t>
              </a:r>
            </a:p>
          </p:txBody>
        </p:sp>
        <p:sp>
          <p:nvSpPr>
            <p:cNvPr id="583685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PROCESO DE DECISIÓN DE COMPRA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AD4B5-DC1B-4F5C-8649-B58AF9D58A71}" type="slidenum">
              <a:rPr lang="es-ES"/>
              <a:pPr/>
              <a:t>11</a:t>
            </a:fld>
            <a:endParaRPr lang="es-ES"/>
          </a:p>
        </p:txBody>
      </p:sp>
      <p:grpSp>
        <p:nvGrpSpPr>
          <p:cNvPr id="584711" name="Group 7"/>
          <p:cNvGrpSpPr>
            <a:grpSpLocks/>
          </p:cNvGrpSpPr>
          <p:nvPr/>
        </p:nvGrpSpPr>
        <p:grpSpPr bwMode="auto">
          <a:xfrm>
            <a:off x="319088" y="609600"/>
            <a:ext cx="8534400" cy="4964113"/>
            <a:chOff x="201" y="384"/>
            <a:chExt cx="5376" cy="3127"/>
          </a:xfrm>
        </p:grpSpPr>
        <p:sp>
          <p:nvSpPr>
            <p:cNvPr id="584709" name="Text Box 5"/>
            <p:cNvSpPr txBox="1">
              <a:spLocks noChangeArrowheads="1"/>
            </p:cNvSpPr>
            <p:nvPr/>
          </p:nvSpPr>
          <p:spPr bwMode="auto">
            <a:xfrm>
              <a:off x="493" y="1433"/>
              <a:ext cx="4519" cy="207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1.   Iniciadores 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2.   Influyentes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3.   Decisores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4.   Compradores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5.   Usuarios</a:t>
              </a:r>
            </a:p>
          </p:txBody>
        </p:sp>
        <p:sp>
          <p:nvSpPr>
            <p:cNvPr id="584710" name="AutoShape 6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ROLES O PARTICIPANTES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E31DD-80DE-4BCF-BACC-4810ABAD8643}" type="slidenum">
              <a:rPr lang="es-ES"/>
              <a:pPr/>
              <a:t>12</a:t>
            </a:fld>
            <a:endParaRPr lang="es-ES"/>
          </a:p>
        </p:txBody>
      </p:sp>
      <p:grpSp>
        <p:nvGrpSpPr>
          <p:cNvPr id="618502" name="Group 6"/>
          <p:cNvGrpSpPr>
            <a:grpSpLocks/>
          </p:cNvGrpSpPr>
          <p:nvPr/>
        </p:nvGrpSpPr>
        <p:grpSpPr bwMode="auto">
          <a:xfrm>
            <a:off x="319088" y="609600"/>
            <a:ext cx="8534400" cy="4537075"/>
            <a:chOff x="201" y="384"/>
            <a:chExt cx="5376" cy="2858"/>
          </a:xfrm>
        </p:grpSpPr>
        <p:sp>
          <p:nvSpPr>
            <p:cNvPr id="618500" name="Text Box 4"/>
            <p:cNvSpPr txBox="1">
              <a:spLocks noChangeArrowheads="1"/>
            </p:cNvSpPr>
            <p:nvPr/>
          </p:nvSpPr>
          <p:spPr bwMode="auto">
            <a:xfrm>
              <a:off x="249" y="1972"/>
              <a:ext cx="5171" cy="127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Los roles pueden ser desempeñados por distintas personas o una persona puede desempeñar más de un rol.</a:t>
              </a:r>
            </a:p>
          </p:txBody>
        </p:sp>
        <p:sp>
          <p:nvSpPr>
            <p:cNvPr id="618501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ROLES O FUNCIONES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6680-AE7B-414D-837E-508ACC9D423F}" type="slidenum">
              <a:rPr lang="es-ES"/>
              <a:pPr/>
              <a:t>13</a:t>
            </a:fld>
            <a:endParaRPr lang="es-ES"/>
          </a:p>
        </p:txBody>
      </p:sp>
      <p:grpSp>
        <p:nvGrpSpPr>
          <p:cNvPr id="585735" name="Group 7"/>
          <p:cNvGrpSpPr>
            <a:grpSpLocks/>
          </p:cNvGrpSpPr>
          <p:nvPr/>
        </p:nvGrpSpPr>
        <p:grpSpPr bwMode="auto">
          <a:xfrm>
            <a:off x="319088" y="609600"/>
            <a:ext cx="8534400" cy="5386388"/>
            <a:chOff x="201" y="384"/>
            <a:chExt cx="5376" cy="3393"/>
          </a:xfrm>
        </p:grpSpPr>
        <p:sp>
          <p:nvSpPr>
            <p:cNvPr id="585732" name="Text Box 4"/>
            <p:cNvSpPr txBox="1">
              <a:spLocks noChangeArrowheads="1"/>
            </p:cNvSpPr>
            <p:nvPr/>
          </p:nvSpPr>
          <p:spPr bwMode="auto">
            <a:xfrm>
              <a:off x="493" y="1295"/>
              <a:ext cx="4519" cy="248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1.   Riesgos funcionales 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2.   Riesgos físicos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3.   Riesgos financieros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4.   Riesgos sociales 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5.   Riesgos psicológicos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6.   Riesgos temporales</a:t>
              </a:r>
            </a:p>
          </p:txBody>
        </p:sp>
        <p:sp>
          <p:nvSpPr>
            <p:cNvPr id="585733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RIESGOS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8F59-362F-4D23-9B39-6EBA5423A0CF}" type="slidenum">
              <a:rPr lang="es-ES"/>
              <a:pPr/>
              <a:t>14</a:t>
            </a:fld>
            <a:endParaRPr lang="es-ES"/>
          </a:p>
        </p:txBody>
      </p:sp>
      <p:grpSp>
        <p:nvGrpSpPr>
          <p:cNvPr id="586758" name="Group 6"/>
          <p:cNvGrpSpPr>
            <a:grpSpLocks/>
          </p:cNvGrpSpPr>
          <p:nvPr/>
        </p:nvGrpSpPr>
        <p:grpSpPr bwMode="auto">
          <a:xfrm>
            <a:off x="319088" y="609600"/>
            <a:ext cx="8534400" cy="4878388"/>
            <a:chOff x="201" y="384"/>
            <a:chExt cx="5376" cy="3073"/>
          </a:xfrm>
        </p:grpSpPr>
        <p:sp>
          <p:nvSpPr>
            <p:cNvPr id="586756" name="Text Box 4"/>
            <p:cNvSpPr txBox="1">
              <a:spLocks noChangeArrowheads="1"/>
            </p:cNvSpPr>
            <p:nvPr/>
          </p:nvSpPr>
          <p:spPr bwMode="auto">
            <a:xfrm>
              <a:off x="629" y="1379"/>
              <a:ext cx="4519" cy="207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 Decisión de marca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 Decisión de vendedor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 Decisión de cantidad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 Decisión de tiempo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 Decisión de forma de pago </a:t>
              </a:r>
            </a:p>
          </p:txBody>
        </p:sp>
        <p:sp>
          <p:nvSpPr>
            <p:cNvPr id="586757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DECISIÓN DE COMPRA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AB86-07F5-4288-9BAB-B528CFD95324}" type="slidenum">
              <a:rPr lang="es-ES"/>
              <a:pPr/>
              <a:t>15</a:t>
            </a:fld>
            <a:endParaRPr lang="es-ES"/>
          </a:p>
        </p:txBody>
      </p:sp>
      <p:grpSp>
        <p:nvGrpSpPr>
          <p:cNvPr id="587782" name="Group 6"/>
          <p:cNvGrpSpPr>
            <a:grpSpLocks/>
          </p:cNvGrpSpPr>
          <p:nvPr/>
        </p:nvGrpSpPr>
        <p:grpSpPr bwMode="auto">
          <a:xfrm>
            <a:off x="319088" y="609600"/>
            <a:ext cx="8534400" cy="4878388"/>
            <a:chOff x="201" y="384"/>
            <a:chExt cx="5376" cy="3073"/>
          </a:xfrm>
        </p:grpSpPr>
        <p:sp>
          <p:nvSpPr>
            <p:cNvPr id="587780" name="Text Box 4"/>
            <p:cNvSpPr txBox="1">
              <a:spLocks noChangeArrowheads="1"/>
            </p:cNvSpPr>
            <p:nvPr/>
          </p:nvSpPr>
          <p:spPr bwMode="auto">
            <a:xfrm>
              <a:off x="629" y="1379"/>
              <a:ext cx="4519" cy="207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 Conjunto total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 Conjunto conocido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 Conjunto de consideración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 Conjunto de elección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 Decisión</a:t>
              </a:r>
            </a:p>
          </p:txBody>
        </p:sp>
        <p:sp>
          <p:nvSpPr>
            <p:cNvPr id="587781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INFORMACIÓN Y MARCAS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962E-F163-41F7-896C-C9CAFA2C6263}" type="slidenum">
              <a:rPr lang="es-ES"/>
              <a:pPr/>
              <a:t>16</a:t>
            </a:fld>
            <a:endParaRPr lang="es-ES"/>
          </a:p>
        </p:txBody>
      </p:sp>
      <p:grpSp>
        <p:nvGrpSpPr>
          <p:cNvPr id="588806" name="Group 6"/>
          <p:cNvGrpSpPr>
            <a:grpSpLocks/>
          </p:cNvGrpSpPr>
          <p:nvPr/>
        </p:nvGrpSpPr>
        <p:grpSpPr bwMode="auto">
          <a:xfrm>
            <a:off x="319088" y="609600"/>
            <a:ext cx="8534400" cy="4579938"/>
            <a:chOff x="201" y="384"/>
            <a:chExt cx="5376" cy="2885"/>
          </a:xfrm>
        </p:grpSpPr>
        <p:sp>
          <p:nvSpPr>
            <p:cNvPr id="588804" name="Text Box 4"/>
            <p:cNvSpPr txBox="1">
              <a:spLocks noChangeArrowheads="1"/>
            </p:cNvSpPr>
            <p:nvPr/>
          </p:nvSpPr>
          <p:spPr bwMode="auto">
            <a:xfrm>
              <a:off x="394" y="1595"/>
              <a:ext cx="4989" cy="167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La empresas deben lograr que su marca forme parte del conjunto conocido, del conjunto de consideración y del conjunto de elección.</a:t>
              </a:r>
            </a:p>
          </p:txBody>
        </p:sp>
        <p:sp>
          <p:nvSpPr>
            <p:cNvPr id="588805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INFORMACIÓN Y MARCAS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5E84-2075-4431-A871-29722F237730}" type="slidenum">
              <a:rPr lang="es-ES"/>
              <a:pPr/>
              <a:t>17</a:t>
            </a:fld>
            <a:endParaRPr lang="es-ES"/>
          </a:p>
        </p:txBody>
      </p:sp>
      <p:grpSp>
        <p:nvGrpSpPr>
          <p:cNvPr id="589830" name="Group 6"/>
          <p:cNvGrpSpPr>
            <a:grpSpLocks/>
          </p:cNvGrpSpPr>
          <p:nvPr/>
        </p:nvGrpSpPr>
        <p:grpSpPr bwMode="auto">
          <a:xfrm>
            <a:off x="285750" y="609600"/>
            <a:ext cx="8540750" cy="3368675"/>
            <a:chOff x="180" y="384"/>
            <a:chExt cx="5380" cy="2122"/>
          </a:xfrm>
        </p:grpSpPr>
        <p:sp>
          <p:nvSpPr>
            <p:cNvPr id="589828" name="Text Box 4"/>
            <p:cNvSpPr txBox="1">
              <a:spLocks noChangeArrowheads="1"/>
            </p:cNvSpPr>
            <p:nvPr/>
          </p:nvSpPr>
          <p:spPr bwMode="auto">
            <a:xfrm>
              <a:off x="180" y="1987"/>
              <a:ext cx="5350" cy="51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sz="3200" b="1"/>
                <a:t>Modelo de Comportamiento de Compra</a:t>
              </a:r>
            </a:p>
          </p:txBody>
        </p:sp>
        <p:sp>
          <p:nvSpPr>
            <p:cNvPr id="589829" name="AutoShape 5"/>
            <p:cNvSpPr>
              <a:spLocks noChangeArrowheads="1"/>
            </p:cNvSpPr>
            <p:nvPr/>
          </p:nvSpPr>
          <p:spPr bwMode="auto">
            <a:xfrm>
              <a:off x="184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MERCADO DE CONSUMO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18EAD-9699-4727-8EF0-0ACFB805ECE8}" type="slidenum">
              <a:rPr lang="es-ES"/>
              <a:pPr/>
              <a:t>18</a:t>
            </a:fld>
            <a:endParaRPr lang="es-ES"/>
          </a:p>
        </p:txBody>
      </p:sp>
      <p:grpSp>
        <p:nvGrpSpPr>
          <p:cNvPr id="590927" name="Group 79"/>
          <p:cNvGrpSpPr>
            <a:grpSpLocks/>
          </p:cNvGrpSpPr>
          <p:nvPr/>
        </p:nvGrpSpPr>
        <p:grpSpPr bwMode="auto">
          <a:xfrm>
            <a:off x="292100" y="481013"/>
            <a:ext cx="8534400" cy="5962650"/>
            <a:chOff x="184" y="303"/>
            <a:chExt cx="5376" cy="3756"/>
          </a:xfrm>
        </p:grpSpPr>
        <p:sp>
          <p:nvSpPr>
            <p:cNvPr id="590900" name="Text Box 52"/>
            <p:cNvSpPr txBox="1">
              <a:spLocks noChangeArrowheads="1"/>
            </p:cNvSpPr>
            <p:nvPr/>
          </p:nvSpPr>
          <p:spPr bwMode="auto">
            <a:xfrm rot="16200000">
              <a:off x="301" y="1461"/>
              <a:ext cx="1543" cy="231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AR" sz="1800" b="1"/>
                <a:t>SIGNIFICATIVA</a:t>
              </a:r>
              <a:endParaRPr lang="es-ES" sz="1800" b="1"/>
            </a:p>
          </p:txBody>
        </p:sp>
        <p:sp>
          <p:nvSpPr>
            <p:cNvPr id="590919" name="AutoShape 71"/>
            <p:cNvSpPr>
              <a:spLocks noChangeArrowheads="1"/>
            </p:cNvSpPr>
            <p:nvPr/>
          </p:nvSpPr>
          <p:spPr bwMode="auto">
            <a:xfrm>
              <a:off x="184" y="303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MODELO </a:t>
              </a:r>
            </a:p>
          </p:txBody>
        </p:sp>
        <p:grpSp>
          <p:nvGrpSpPr>
            <p:cNvPr id="590926" name="Group 78"/>
            <p:cNvGrpSpPr>
              <a:grpSpLocks/>
            </p:cNvGrpSpPr>
            <p:nvPr/>
          </p:nvGrpSpPr>
          <p:grpSpPr bwMode="auto">
            <a:xfrm>
              <a:off x="465" y="935"/>
              <a:ext cx="4380" cy="3124"/>
              <a:chOff x="465" y="935"/>
              <a:chExt cx="4380" cy="3124"/>
            </a:xfrm>
          </p:grpSpPr>
          <p:sp>
            <p:nvSpPr>
              <p:cNvPr id="590884" name="Rectangle 36"/>
              <p:cNvSpPr>
                <a:spLocks noChangeArrowheads="1"/>
              </p:cNvSpPr>
              <p:nvPr/>
            </p:nvSpPr>
            <p:spPr bwMode="auto">
              <a:xfrm>
                <a:off x="3061" y="2205"/>
                <a:ext cx="1784" cy="1225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itchFamily="2" charset="2"/>
                  <a:buNone/>
                </a:pPr>
                <a:endParaRPr lang="es-ES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590883" name="Rectangle 35"/>
              <p:cNvSpPr>
                <a:spLocks noChangeArrowheads="1"/>
              </p:cNvSpPr>
              <p:nvPr/>
            </p:nvSpPr>
            <p:spPr bwMode="auto">
              <a:xfrm>
                <a:off x="1338" y="2205"/>
                <a:ext cx="1723" cy="1225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itchFamily="2" charset="2"/>
                  <a:buNone/>
                </a:pPr>
                <a:endParaRPr lang="es-ES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590882" name="Rectangle 34"/>
              <p:cNvSpPr>
                <a:spLocks noChangeArrowheads="1"/>
              </p:cNvSpPr>
              <p:nvPr/>
            </p:nvSpPr>
            <p:spPr bwMode="auto">
              <a:xfrm>
                <a:off x="3061" y="935"/>
                <a:ext cx="1784" cy="1270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itchFamily="2" charset="2"/>
                  <a:buNone/>
                </a:pPr>
                <a:endParaRPr lang="es-ES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590881" name="Rectangle 33"/>
              <p:cNvSpPr>
                <a:spLocks noChangeArrowheads="1"/>
              </p:cNvSpPr>
              <p:nvPr/>
            </p:nvSpPr>
            <p:spPr bwMode="auto">
              <a:xfrm>
                <a:off x="1338" y="935"/>
                <a:ext cx="1723" cy="1270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itchFamily="2" charset="2"/>
                  <a:buNone/>
                </a:pPr>
                <a:endParaRPr lang="es-ES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590886" name="Line 38"/>
              <p:cNvSpPr>
                <a:spLocks noChangeShapeType="1"/>
              </p:cNvSpPr>
              <p:nvPr/>
            </p:nvSpPr>
            <p:spPr bwMode="auto">
              <a:xfrm>
                <a:off x="1338" y="2205"/>
                <a:ext cx="350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590889" name="Line 41"/>
              <p:cNvSpPr>
                <a:spLocks noChangeShapeType="1"/>
              </p:cNvSpPr>
              <p:nvPr/>
            </p:nvSpPr>
            <p:spPr bwMode="auto">
              <a:xfrm>
                <a:off x="3061" y="935"/>
                <a:ext cx="0" cy="249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590885" name="Line 37"/>
              <p:cNvSpPr>
                <a:spLocks noChangeShapeType="1"/>
              </p:cNvSpPr>
              <p:nvPr/>
            </p:nvSpPr>
            <p:spPr bwMode="auto">
              <a:xfrm>
                <a:off x="1338" y="935"/>
                <a:ext cx="3507" cy="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590888" name="Line 40"/>
              <p:cNvSpPr>
                <a:spLocks noChangeShapeType="1"/>
              </p:cNvSpPr>
              <p:nvPr/>
            </p:nvSpPr>
            <p:spPr bwMode="auto">
              <a:xfrm>
                <a:off x="1338" y="935"/>
                <a:ext cx="0" cy="2495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590890" name="Line 42"/>
              <p:cNvSpPr>
                <a:spLocks noChangeShapeType="1"/>
              </p:cNvSpPr>
              <p:nvPr/>
            </p:nvSpPr>
            <p:spPr bwMode="auto">
              <a:xfrm>
                <a:off x="4845" y="935"/>
                <a:ext cx="0" cy="2495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590887" name="Line 39"/>
              <p:cNvSpPr>
                <a:spLocks noChangeShapeType="1"/>
              </p:cNvSpPr>
              <p:nvPr/>
            </p:nvSpPr>
            <p:spPr bwMode="auto">
              <a:xfrm>
                <a:off x="1338" y="3430"/>
                <a:ext cx="3507" cy="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590894" name="Text Box 46"/>
              <p:cNvSpPr txBox="1">
                <a:spLocks noChangeArrowheads="1"/>
              </p:cNvSpPr>
              <p:nvPr/>
            </p:nvSpPr>
            <p:spPr bwMode="auto">
              <a:xfrm>
                <a:off x="1628" y="3551"/>
                <a:ext cx="1088" cy="231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AR" sz="1800" b="1"/>
                  <a:t>BAJO</a:t>
                </a:r>
                <a:endParaRPr lang="es-ES" sz="1800" b="1"/>
              </a:p>
            </p:txBody>
          </p:sp>
          <p:sp>
            <p:nvSpPr>
              <p:cNvPr id="590895" name="Text Box 47"/>
              <p:cNvSpPr txBox="1">
                <a:spLocks noChangeArrowheads="1"/>
              </p:cNvSpPr>
              <p:nvPr/>
            </p:nvSpPr>
            <p:spPr bwMode="auto">
              <a:xfrm>
                <a:off x="3333" y="3550"/>
                <a:ext cx="1088" cy="231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AR" sz="1800" b="1"/>
                  <a:t>ALTO</a:t>
                </a:r>
                <a:endParaRPr lang="es-ES" sz="1800" b="1"/>
              </a:p>
            </p:txBody>
          </p:sp>
          <p:sp>
            <p:nvSpPr>
              <p:cNvPr id="590896" name="Text Box 48"/>
              <p:cNvSpPr txBox="1">
                <a:spLocks noChangeArrowheads="1"/>
              </p:cNvSpPr>
              <p:nvPr/>
            </p:nvSpPr>
            <p:spPr bwMode="auto">
              <a:xfrm>
                <a:off x="2084" y="3828"/>
                <a:ext cx="1951" cy="231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AR" sz="1800" b="1"/>
                  <a:t>INVOLUCRAMIENTO</a:t>
                </a:r>
                <a:endParaRPr lang="es-ES" sz="1800" b="1"/>
              </a:p>
            </p:txBody>
          </p:sp>
          <p:sp>
            <p:nvSpPr>
              <p:cNvPr id="590899" name="Text Box 51"/>
              <p:cNvSpPr txBox="1">
                <a:spLocks noChangeArrowheads="1"/>
              </p:cNvSpPr>
              <p:nvPr/>
            </p:nvSpPr>
            <p:spPr bwMode="auto">
              <a:xfrm rot="16200000">
                <a:off x="200" y="2663"/>
                <a:ext cx="1543" cy="404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AR" sz="1800" b="1"/>
                  <a:t>POCO SIGNIFICATIVA</a:t>
                </a:r>
                <a:endParaRPr lang="es-ES" sz="1800" b="1"/>
              </a:p>
            </p:txBody>
          </p:sp>
          <p:sp>
            <p:nvSpPr>
              <p:cNvPr id="590909" name="Text Box 61"/>
              <p:cNvSpPr txBox="1">
                <a:spLocks noChangeArrowheads="1"/>
              </p:cNvSpPr>
              <p:nvPr/>
            </p:nvSpPr>
            <p:spPr bwMode="auto">
              <a:xfrm rot="-5400000">
                <a:off x="-621" y="2086"/>
                <a:ext cx="2404" cy="231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AR" sz="1800" b="1"/>
                  <a:t>DIFERENCIACIÓN DE MARCA</a:t>
                </a:r>
                <a:endParaRPr lang="es-ES" sz="1800" b="1"/>
              </a:p>
            </p:txBody>
          </p:sp>
          <p:sp>
            <p:nvSpPr>
              <p:cNvPr id="590920" name="Text Box 72"/>
              <p:cNvSpPr txBox="1">
                <a:spLocks noChangeArrowheads="1"/>
              </p:cNvSpPr>
              <p:nvPr/>
            </p:nvSpPr>
            <p:spPr bwMode="auto">
              <a:xfrm>
                <a:off x="1501" y="1501"/>
                <a:ext cx="1406" cy="250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AR" sz="2000" b="1"/>
                  <a:t>Busca Variedad</a:t>
                </a:r>
                <a:endParaRPr lang="es-ES" sz="2000" b="1"/>
              </a:p>
            </p:txBody>
          </p:sp>
          <p:sp>
            <p:nvSpPr>
              <p:cNvPr id="590921" name="Text Box 73"/>
              <p:cNvSpPr txBox="1">
                <a:spLocks noChangeArrowheads="1"/>
              </p:cNvSpPr>
              <p:nvPr/>
            </p:nvSpPr>
            <p:spPr bwMode="auto">
              <a:xfrm>
                <a:off x="3152" y="1501"/>
                <a:ext cx="1587" cy="250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AR" sz="2000" b="1"/>
                  <a:t>Compra compleja</a:t>
                </a:r>
              </a:p>
            </p:txBody>
          </p:sp>
          <p:sp>
            <p:nvSpPr>
              <p:cNvPr id="590922" name="Text Box 74"/>
              <p:cNvSpPr txBox="1">
                <a:spLocks noChangeArrowheads="1"/>
              </p:cNvSpPr>
              <p:nvPr/>
            </p:nvSpPr>
            <p:spPr bwMode="auto">
              <a:xfrm>
                <a:off x="1438" y="2709"/>
                <a:ext cx="1542" cy="250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AR" sz="2000" b="1"/>
                  <a:t>Compra habitual</a:t>
                </a:r>
              </a:p>
            </p:txBody>
          </p:sp>
          <p:sp>
            <p:nvSpPr>
              <p:cNvPr id="590923" name="Text Box 75"/>
              <p:cNvSpPr txBox="1">
                <a:spLocks noChangeArrowheads="1"/>
              </p:cNvSpPr>
              <p:nvPr/>
            </p:nvSpPr>
            <p:spPr bwMode="auto">
              <a:xfrm>
                <a:off x="3061" y="2613"/>
                <a:ext cx="1769" cy="442"/>
              </a:xfrm>
              <a:prstGeom prst="rect">
                <a:avLst/>
              </a:prstGeom>
              <a:noFill/>
              <a:ln w="12700" cap="sq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AR" sz="2000" b="1"/>
                  <a:t>Reductor de disonancias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1EF9-A563-4B77-AD9D-A7E533560D3A}" type="slidenum">
              <a:rPr lang="es-ES"/>
              <a:pPr/>
              <a:t>19</a:t>
            </a:fld>
            <a:endParaRPr lang="es-ES"/>
          </a:p>
        </p:txBody>
      </p:sp>
      <p:grpSp>
        <p:nvGrpSpPr>
          <p:cNvPr id="593926" name="Group 6"/>
          <p:cNvGrpSpPr>
            <a:grpSpLocks/>
          </p:cNvGrpSpPr>
          <p:nvPr/>
        </p:nvGrpSpPr>
        <p:grpSpPr bwMode="auto">
          <a:xfrm>
            <a:off x="319088" y="609600"/>
            <a:ext cx="8534400" cy="5430838"/>
            <a:chOff x="201" y="384"/>
            <a:chExt cx="5376" cy="3421"/>
          </a:xfrm>
        </p:grpSpPr>
        <p:sp>
          <p:nvSpPr>
            <p:cNvPr id="593924" name="Text Box 4"/>
            <p:cNvSpPr txBox="1">
              <a:spLocks noChangeArrowheads="1"/>
            </p:cNvSpPr>
            <p:nvPr/>
          </p:nvSpPr>
          <p:spPr bwMode="auto">
            <a:xfrm>
              <a:off x="394" y="1207"/>
              <a:ext cx="4989" cy="259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Comportamiento de compra compleja</a:t>
              </a:r>
              <a:r>
                <a:rPr lang="es-AR" b="1"/>
                <a:t>: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Alta implicación y diferencias de marcas significativas (automóviles)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Costosa, arriesgada y autoexpresiva. 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Implica gran reflexión y evaluación racional de los clientes.</a:t>
              </a:r>
            </a:p>
          </p:txBody>
        </p:sp>
        <p:sp>
          <p:nvSpPr>
            <p:cNvPr id="593925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MODELO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41F65D-5586-4A19-9615-5C121FADC656}" type="slidenum">
              <a:rPr lang="es-ES"/>
              <a:pPr>
                <a:defRPr/>
              </a:pPr>
              <a:t>2</a:t>
            </a:fld>
            <a:endParaRPr lang="es-ES"/>
          </a:p>
        </p:txBody>
      </p:sp>
      <p:sp>
        <p:nvSpPr>
          <p:cNvPr id="5123" name="Rectangle 1"/>
          <p:cNvSpPr>
            <a:spLocks noChangeArrowheads="1"/>
          </p:cNvSpPr>
          <p:nvPr/>
        </p:nvSpPr>
        <p:spPr bwMode="auto">
          <a:xfrm>
            <a:off x="428625" y="642908"/>
            <a:ext cx="828675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87338" algn="l"/>
              </a:tabLst>
            </a:pPr>
            <a:r>
              <a:rPr lang="es-ES" b="1" dirty="0">
                <a:cs typeface="Times New Roman" pitchFamily="18" charset="0"/>
              </a:rPr>
              <a:t>BIBLIOGRAFÍA OBLIGATORIA</a:t>
            </a:r>
          </a:p>
          <a:p>
            <a:pPr>
              <a:tabLst>
                <a:tab pos="287338" algn="l"/>
              </a:tabLst>
            </a:pPr>
            <a:endParaRPr lang="es-AR" sz="2400" b="1" dirty="0"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  <a:tabLst>
                <a:tab pos="287338" algn="l"/>
              </a:tabLst>
            </a:pPr>
            <a:endParaRPr lang="en-US" sz="2400" b="1" dirty="0">
              <a:solidFill>
                <a:srgbClr val="FFFFFF"/>
              </a:solidFill>
            </a:endParaRPr>
          </a:p>
          <a:p>
            <a:pPr>
              <a:buFont typeface="Wingdings" pitchFamily="2" charset="2"/>
              <a:buChar char="q"/>
              <a:tabLst>
                <a:tab pos="287338" algn="l"/>
              </a:tabLst>
            </a:pP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s-ES" sz="2400" b="1" dirty="0" err="1"/>
              <a:t>Kotler</a:t>
            </a:r>
            <a:r>
              <a:rPr lang="es-ES" sz="2400" b="1" dirty="0"/>
              <a:t>, P., y </a:t>
            </a:r>
            <a:r>
              <a:rPr lang="es-ES" sz="2400" b="1" dirty="0" err="1"/>
              <a:t>Keller</a:t>
            </a:r>
            <a:r>
              <a:rPr lang="es-ES" sz="2400" b="1" dirty="0"/>
              <a:t>, K. L. (2006). </a:t>
            </a:r>
            <a:r>
              <a:rPr lang="es-ES" sz="2400" b="1" i="1" dirty="0"/>
              <a:t>Dirección de marketing</a:t>
            </a:r>
            <a:r>
              <a:rPr lang="es-ES" sz="2400" b="1" dirty="0"/>
              <a:t> (12a ed.). México: </a:t>
            </a:r>
            <a:r>
              <a:rPr lang="es-ES" sz="2400" b="1" dirty="0" err="1"/>
              <a:t>Prentice</a:t>
            </a:r>
            <a:r>
              <a:rPr lang="es-ES" sz="2400" b="1" dirty="0"/>
              <a:t> Hall. Cap. </a:t>
            </a:r>
            <a:r>
              <a:rPr lang="es-ES" sz="2400" b="1" dirty="0" smtClean="0"/>
              <a:t>6 y 7</a:t>
            </a:r>
            <a:endParaRPr lang="es-ES" sz="2400" b="1" dirty="0"/>
          </a:p>
          <a:p>
            <a:pPr>
              <a:tabLst>
                <a:tab pos="287338" algn="l"/>
              </a:tabLst>
            </a:pPr>
            <a:endParaRPr lang="es-ES" sz="2400" b="1" dirty="0"/>
          </a:p>
          <a:p>
            <a:pPr>
              <a:buFont typeface="Wingdings" pitchFamily="2" charset="2"/>
              <a:buChar char="q"/>
              <a:tabLst>
                <a:tab pos="287338" algn="l"/>
              </a:tabLst>
            </a:pPr>
            <a:r>
              <a:rPr lang="es-ES" sz="2400" b="1" dirty="0" err="1"/>
              <a:t>Lambin</a:t>
            </a:r>
            <a:r>
              <a:rPr lang="es-ES" sz="2400" b="1" dirty="0"/>
              <a:t>, J. (1995). </a:t>
            </a:r>
            <a:r>
              <a:rPr lang="es-ES" sz="2400" b="1" i="1" dirty="0"/>
              <a:t>Marketing estratégico</a:t>
            </a:r>
            <a:r>
              <a:rPr lang="es-ES" sz="2400" b="1" dirty="0"/>
              <a:t> (3a ed.). Madrid: McGraw-Hill. </a:t>
            </a:r>
            <a:r>
              <a:rPr lang="es-ES" sz="2400" b="1" dirty="0" smtClean="0"/>
              <a:t>Cap:3</a:t>
            </a:r>
            <a:endParaRPr lang="es-AR" sz="2400" b="1" dirty="0"/>
          </a:p>
          <a:p>
            <a:pPr>
              <a:tabLst>
                <a:tab pos="287338" algn="l"/>
              </a:tabLst>
            </a:pPr>
            <a:endParaRPr lang="en-US" sz="2400" b="1" dirty="0">
              <a:solidFill>
                <a:srgbClr val="FFFFFF"/>
              </a:solidFill>
            </a:endParaRPr>
          </a:p>
          <a:p>
            <a:pPr>
              <a:tabLst>
                <a:tab pos="287338" algn="l"/>
              </a:tabLst>
            </a:pPr>
            <a:endParaRPr lang="en-US" sz="2400" b="1" dirty="0">
              <a:solidFill>
                <a:srgbClr val="FFFFFF"/>
              </a:solidFill>
            </a:endParaRPr>
          </a:p>
          <a:p>
            <a:pPr eaLnBrk="0" hangingPunct="0">
              <a:buFont typeface="Wingdings" pitchFamily="2" charset="2"/>
              <a:buChar char="q"/>
              <a:tabLst>
                <a:tab pos="287338" algn="l"/>
              </a:tabLst>
            </a:pPr>
            <a:r>
              <a:rPr lang="en-US" sz="2400" b="1" dirty="0">
                <a:solidFill>
                  <a:srgbClr val="FFFFFF"/>
                </a:solidFill>
              </a:rPr>
              <a:t> IMPORTANTE: El </a:t>
            </a:r>
            <a:r>
              <a:rPr lang="en-US" sz="2400" b="1" dirty="0" err="1">
                <a:solidFill>
                  <a:srgbClr val="FFFFFF"/>
                </a:solidFill>
              </a:rPr>
              <a:t>presente</a:t>
            </a:r>
            <a:r>
              <a:rPr lang="en-US" sz="2400" b="1" dirty="0">
                <a:solidFill>
                  <a:srgbClr val="FFFFFF"/>
                </a:solidFill>
              </a:rPr>
              <a:t> Power Point </a:t>
            </a:r>
            <a:r>
              <a:rPr lang="en-US" sz="2400" b="1" dirty="0" err="1">
                <a:solidFill>
                  <a:srgbClr val="FFFFFF"/>
                </a:solidFill>
              </a:rPr>
              <a:t>sirve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sólo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como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guía</a:t>
            </a:r>
            <a:r>
              <a:rPr lang="en-US" sz="2400" b="1" dirty="0">
                <a:solidFill>
                  <a:srgbClr val="FFFFFF"/>
                </a:solidFill>
              </a:rPr>
              <a:t> y </a:t>
            </a:r>
            <a:r>
              <a:rPr lang="en-US" sz="2400" b="1" dirty="0" err="1">
                <a:solidFill>
                  <a:srgbClr val="FFFFFF"/>
                </a:solidFill>
              </a:rPr>
              <a:t>ayuda</a:t>
            </a:r>
            <a:r>
              <a:rPr lang="en-US" sz="2400" b="1" dirty="0">
                <a:solidFill>
                  <a:srgbClr val="FFFFFF"/>
                </a:solidFill>
              </a:rPr>
              <a:t> en la </a:t>
            </a:r>
            <a:r>
              <a:rPr lang="en-US" sz="2400" b="1" dirty="0" err="1">
                <a:solidFill>
                  <a:srgbClr val="FFFFFF"/>
                </a:solidFill>
              </a:rPr>
              <a:t>lectura</a:t>
            </a:r>
            <a:r>
              <a:rPr lang="en-US" sz="2400" b="1" dirty="0">
                <a:solidFill>
                  <a:srgbClr val="FFFFFF"/>
                </a:solidFill>
              </a:rPr>
              <a:t> de la </a:t>
            </a:r>
            <a:r>
              <a:rPr lang="en-US" sz="2400" b="1" dirty="0" err="1">
                <a:solidFill>
                  <a:srgbClr val="FFFFFF"/>
                </a:solidFill>
              </a:rPr>
              <a:t>bibliografía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precedente</a:t>
            </a:r>
            <a:r>
              <a:rPr lang="en-US" sz="2400" b="1" dirty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5124" name="3 Rectángulo redondeado"/>
          <p:cNvSpPr>
            <a:spLocks noChangeArrowheads="1"/>
          </p:cNvSpPr>
          <p:nvPr/>
        </p:nvSpPr>
        <p:spPr bwMode="auto">
          <a:xfrm>
            <a:off x="1500188" y="571500"/>
            <a:ext cx="5929312" cy="746125"/>
          </a:xfrm>
          <a:prstGeom prst="roundRect">
            <a:avLst>
              <a:gd name="adj" fmla="val 16667"/>
            </a:avLst>
          </a:prstGeom>
          <a:noFill/>
          <a:ln w="12700" cap="sq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623888" indent="-623888">
              <a:buFont typeface="Wingdings" pitchFamily="2" charset="2"/>
              <a:buChar char="q"/>
            </a:pPr>
            <a:endParaRPr lang="es-AR"/>
          </a:p>
        </p:txBody>
      </p:sp>
      <p:sp>
        <p:nvSpPr>
          <p:cNvPr id="5125" name="4 Rectángulo redondeado"/>
          <p:cNvSpPr>
            <a:spLocks noChangeArrowheads="1"/>
          </p:cNvSpPr>
          <p:nvPr/>
        </p:nvSpPr>
        <p:spPr bwMode="auto">
          <a:xfrm>
            <a:off x="1571625" y="928688"/>
            <a:ext cx="1000125" cy="46037"/>
          </a:xfrm>
          <a:prstGeom prst="roundRect">
            <a:avLst>
              <a:gd name="adj" fmla="val 16667"/>
            </a:avLst>
          </a:prstGeom>
          <a:noFill/>
          <a:ln w="12700" cap="sq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623888" indent="-623888">
              <a:buFont typeface="Wingdings" pitchFamily="2" charset="2"/>
              <a:buChar char="q"/>
            </a:pPr>
            <a:endParaRPr lang="es-AR"/>
          </a:p>
        </p:txBody>
      </p:sp>
      <p:sp>
        <p:nvSpPr>
          <p:cNvPr id="5126" name="5 Rectángulo redondeado"/>
          <p:cNvSpPr>
            <a:spLocks noChangeArrowheads="1"/>
          </p:cNvSpPr>
          <p:nvPr/>
        </p:nvSpPr>
        <p:spPr bwMode="auto">
          <a:xfrm>
            <a:off x="357188" y="571500"/>
            <a:ext cx="8358187" cy="746125"/>
          </a:xfrm>
          <a:prstGeom prst="roundRect">
            <a:avLst>
              <a:gd name="adj" fmla="val 16667"/>
            </a:avLst>
          </a:prstGeom>
          <a:noFill/>
          <a:ln w="50800" cap="sq" algn="ctr">
            <a:solidFill>
              <a:srgbClr val="FFFFFF">
                <a:alpha val="94901"/>
              </a:srgbClr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marL="623888" indent="-623888">
              <a:buFont typeface="Wingdings" pitchFamily="2" charset="2"/>
              <a:buChar char="q"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BFC0-7CC4-4A08-8E8C-B57EA4CC23BA}" type="slidenum">
              <a:rPr lang="es-ES"/>
              <a:pPr/>
              <a:t>20</a:t>
            </a:fld>
            <a:endParaRPr lang="es-ES"/>
          </a:p>
        </p:txBody>
      </p:sp>
      <p:grpSp>
        <p:nvGrpSpPr>
          <p:cNvPr id="594950" name="Group 6"/>
          <p:cNvGrpSpPr>
            <a:grpSpLocks/>
          </p:cNvGrpSpPr>
          <p:nvPr/>
        </p:nvGrpSpPr>
        <p:grpSpPr bwMode="auto">
          <a:xfrm>
            <a:off x="319088" y="609600"/>
            <a:ext cx="8534400" cy="5430838"/>
            <a:chOff x="201" y="384"/>
            <a:chExt cx="5376" cy="3421"/>
          </a:xfrm>
        </p:grpSpPr>
        <p:sp>
          <p:nvSpPr>
            <p:cNvPr id="594948" name="Text Box 4"/>
            <p:cNvSpPr txBox="1">
              <a:spLocks noChangeArrowheads="1"/>
            </p:cNvSpPr>
            <p:nvPr/>
          </p:nvSpPr>
          <p:spPr bwMode="auto">
            <a:xfrm>
              <a:off x="394" y="1207"/>
              <a:ext cx="4989" cy="259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Alta implicación significa un nivel de compromiso y procesamiento activo de los clientes en respuesta a estímulos de marketing.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Estrategias de marketing</a:t>
              </a:r>
              <a:r>
                <a:rPr lang="es-AR" b="1"/>
                <a:t>: informar y diferenciar la marca.</a:t>
              </a:r>
            </a:p>
          </p:txBody>
        </p:sp>
        <p:sp>
          <p:nvSpPr>
            <p:cNvPr id="594949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MODELO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F2089-5DE5-4A86-8156-BBFC21573226}" type="slidenum">
              <a:rPr lang="es-ES"/>
              <a:pPr/>
              <a:t>21</a:t>
            </a:fld>
            <a:endParaRPr lang="es-ES"/>
          </a:p>
        </p:txBody>
      </p:sp>
      <p:grpSp>
        <p:nvGrpSpPr>
          <p:cNvPr id="595976" name="Group 8"/>
          <p:cNvGrpSpPr>
            <a:grpSpLocks/>
          </p:cNvGrpSpPr>
          <p:nvPr/>
        </p:nvGrpSpPr>
        <p:grpSpPr bwMode="auto">
          <a:xfrm>
            <a:off x="319088" y="609600"/>
            <a:ext cx="8534400" cy="4560888"/>
            <a:chOff x="201" y="384"/>
            <a:chExt cx="5376" cy="2873"/>
          </a:xfrm>
        </p:grpSpPr>
        <p:sp>
          <p:nvSpPr>
            <p:cNvPr id="595974" name="Text Box 6"/>
            <p:cNvSpPr txBox="1">
              <a:spLocks noChangeArrowheads="1"/>
            </p:cNvSpPr>
            <p:nvPr/>
          </p:nvSpPr>
          <p:spPr bwMode="auto">
            <a:xfrm>
              <a:off x="394" y="1351"/>
              <a:ext cx="4989" cy="190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Comportamiento de compra habitual</a:t>
              </a:r>
              <a:r>
                <a:rPr lang="es-AR" b="1"/>
                <a:t>: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Baja implicación y diferencias de marcas poco significativas (servilletas).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Bajo costo y se adquieren con frecuencia.</a:t>
              </a:r>
            </a:p>
          </p:txBody>
        </p:sp>
        <p:sp>
          <p:nvSpPr>
            <p:cNvPr id="595975" name="AutoShape 7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MODELO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44DF-9EBC-48D4-9DDE-85AF3889B32B}" type="slidenum">
              <a:rPr lang="es-ES"/>
              <a:pPr/>
              <a:t>22</a:t>
            </a:fld>
            <a:endParaRPr lang="es-ES"/>
          </a:p>
        </p:txBody>
      </p:sp>
      <p:grpSp>
        <p:nvGrpSpPr>
          <p:cNvPr id="596998" name="Group 6"/>
          <p:cNvGrpSpPr>
            <a:grpSpLocks/>
          </p:cNvGrpSpPr>
          <p:nvPr/>
        </p:nvGrpSpPr>
        <p:grpSpPr bwMode="auto">
          <a:xfrm>
            <a:off x="319088" y="609600"/>
            <a:ext cx="8534400" cy="4791075"/>
            <a:chOff x="201" y="384"/>
            <a:chExt cx="5376" cy="3018"/>
          </a:xfrm>
        </p:grpSpPr>
        <p:sp>
          <p:nvSpPr>
            <p:cNvPr id="596996" name="Text Box 4"/>
            <p:cNvSpPr txBox="1">
              <a:spLocks noChangeArrowheads="1"/>
            </p:cNvSpPr>
            <p:nvPr/>
          </p:nvSpPr>
          <p:spPr bwMode="auto">
            <a:xfrm>
              <a:off x="394" y="1612"/>
              <a:ext cx="4989" cy="179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Requiere mucho menos reflexión y evaluación racional de los clientes.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 u="sng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Estrategias de marketing</a:t>
              </a:r>
              <a:r>
                <a:rPr lang="es-AR" b="1"/>
                <a:t>: lograr mayor implicación de los consumidores.</a:t>
              </a:r>
            </a:p>
          </p:txBody>
        </p:sp>
        <p:sp>
          <p:nvSpPr>
            <p:cNvPr id="596997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MODELO</a:t>
              </a: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16FB-8BD1-4057-A439-A6A809CA66B5}" type="slidenum">
              <a:rPr lang="es-ES"/>
              <a:pPr/>
              <a:t>23</a:t>
            </a:fld>
            <a:endParaRPr lang="es-ES"/>
          </a:p>
        </p:txBody>
      </p:sp>
      <p:grpSp>
        <p:nvGrpSpPr>
          <p:cNvPr id="598022" name="Group 6"/>
          <p:cNvGrpSpPr>
            <a:grpSpLocks/>
          </p:cNvGrpSpPr>
          <p:nvPr/>
        </p:nvGrpSpPr>
        <p:grpSpPr bwMode="auto">
          <a:xfrm>
            <a:off x="319088" y="609600"/>
            <a:ext cx="8534400" cy="4791075"/>
            <a:chOff x="201" y="384"/>
            <a:chExt cx="5376" cy="3018"/>
          </a:xfrm>
        </p:grpSpPr>
        <p:sp>
          <p:nvSpPr>
            <p:cNvPr id="598020" name="Text Box 4"/>
            <p:cNvSpPr txBox="1">
              <a:spLocks noChangeArrowheads="1"/>
            </p:cNvSpPr>
            <p:nvPr/>
          </p:nvSpPr>
          <p:spPr bwMode="auto">
            <a:xfrm>
              <a:off x="394" y="1612"/>
              <a:ext cx="4989" cy="179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Comportamiento de compra que busca variedad</a:t>
              </a:r>
              <a:r>
                <a:rPr lang="es-AR" b="1"/>
                <a:t>: 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Baja implicación y diferencias de marcas significativas (chocolates, galletitas)</a:t>
              </a:r>
            </a:p>
          </p:txBody>
        </p:sp>
        <p:sp>
          <p:nvSpPr>
            <p:cNvPr id="598021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MODELO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EA48-A1F1-4FDA-A097-049176C85751}" type="slidenum">
              <a:rPr lang="es-ES"/>
              <a:pPr/>
              <a:t>24</a:t>
            </a:fld>
            <a:endParaRPr lang="es-ES"/>
          </a:p>
        </p:txBody>
      </p:sp>
      <p:grpSp>
        <p:nvGrpSpPr>
          <p:cNvPr id="599046" name="Group 6"/>
          <p:cNvGrpSpPr>
            <a:grpSpLocks/>
          </p:cNvGrpSpPr>
          <p:nvPr/>
        </p:nvGrpSpPr>
        <p:grpSpPr bwMode="auto">
          <a:xfrm>
            <a:off x="319088" y="609600"/>
            <a:ext cx="8534400" cy="5518150"/>
            <a:chOff x="201" y="384"/>
            <a:chExt cx="5376" cy="3476"/>
          </a:xfrm>
        </p:grpSpPr>
        <p:sp>
          <p:nvSpPr>
            <p:cNvPr id="599044" name="Text Box 4"/>
            <p:cNvSpPr txBox="1">
              <a:spLocks noChangeArrowheads="1"/>
            </p:cNvSpPr>
            <p:nvPr/>
          </p:nvSpPr>
          <p:spPr bwMode="auto">
            <a:xfrm>
              <a:off x="303" y="1262"/>
              <a:ext cx="5171" cy="259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Los clientes cambian de marca con frecuencia porque se aburren o buscan variedad.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Estrategias de marketing</a:t>
              </a:r>
              <a:r>
                <a:rPr lang="es-AR" b="1"/>
                <a:t>: ocupar espacios en anaqueles, promociones y publicidad frecuente.</a:t>
              </a:r>
            </a:p>
          </p:txBody>
        </p:sp>
        <p:sp>
          <p:nvSpPr>
            <p:cNvPr id="599045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MODELO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C7935-ECE2-4F0F-AC5C-B5982C7D6764}" type="slidenum">
              <a:rPr lang="es-ES"/>
              <a:pPr/>
              <a:t>25</a:t>
            </a:fld>
            <a:endParaRPr lang="es-ES"/>
          </a:p>
        </p:txBody>
      </p:sp>
      <p:grpSp>
        <p:nvGrpSpPr>
          <p:cNvPr id="600070" name="Group 6"/>
          <p:cNvGrpSpPr>
            <a:grpSpLocks/>
          </p:cNvGrpSpPr>
          <p:nvPr/>
        </p:nvGrpSpPr>
        <p:grpSpPr bwMode="auto">
          <a:xfrm>
            <a:off x="319088" y="609600"/>
            <a:ext cx="8534400" cy="5075238"/>
            <a:chOff x="201" y="384"/>
            <a:chExt cx="5376" cy="3197"/>
          </a:xfrm>
        </p:grpSpPr>
        <p:sp>
          <p:nvSpPr>
            <p:cNvPr id="600068" name="Text Box 4"/>
            <p:cNvSpPr txBox="1">
              <a:spLocks noChangeArrowheads="1"/>
            </p:cNvSpPr>
            <p:nvPr/>
          </p:nvSpPr>
          <p:spPr bwMode="auto">
            <a:xfrm>
              <a:off x="394" y="1387"/>
              <a:ext cx="4989" cy="219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Comportamiento de compra reductor de disonancias</a:t>
              </a:r>
              <a:r>
                <a:rPr lang="es-AR" b="1"/>
                <a:t>: 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Alta implicación y diferencias de marcas poco significativas (productos de alta gama, servicios de salud).</a:t>
              </a:r>
            </a:p>
          </p:txBody>
        </p:sp>
        <p:sp>
          <p:nvSpPr>
            <p:cNvPr id="600069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MODELO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58B1-08FD-4631-8981-0DC9B82C7352}" type="slidenum">
              <a:rPr lang="es-ES"/>
              <a:pPr/>
              <a:t>26</a:t>
            </a:fld>
            <a:endParaRPr lang="es-ES"/>
          </a:p>
        </p:txBody>
      </p:sp>
      <p:grpSp>
        <p:nvGrpSpPr>
          <p:cNvPr id="601094" name="Group 6"/>
          <p:cNvGrpSpPr>
            <a:grpSpLocks/>
          </p:cNvGrpSpPr>
          <p:nvPr/>
        </p:nvGrpSpPr>
        <p:grpSpPr bwMode="auto">
          <a:xfrm>
            <a:off x="319088" y="609600"/>
            <a:ext cx="8534400" cy="4279900"/>
            <a:chOff x="201" y="384"/>
            <a:chExt cx="5376" cy="2696"/>
          </a:xfrm>
        </p:grpSpPr>
        <p:sp>
          <p:nvSpPr>
            <p:cNvPr id="601092" name="Text Box 4"/>
            <p:cNvSpPr txBox="1">
              <a:spLocks noChangeArrowheads="1"/>
            </p:cNvSpPr>
            <p:nvPr/>
          </p:nvSpPr>
          <p:spPr bwMode="auto">
            <a:xfrm>
              <a:off x="394" y="1810"/>
              <a:ext cx="4989" cy="127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Busca reducir la disonancia porque los bienes son costosos, de consumo poco frecuente y riesgosos.</a:t>
              </a:r>
            </a:p>
          </p:txBody>
        </p:sp>
        <p:sp>
          <p:nvSpPr>
            <p:cNvPr id="601093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MODELO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20584-7D9F-4699-B66B-9A36A80F3C5D}" type="slidenum">
              <a:rPr lang="es-ES"/>
              <a:pPr/>
              <a:t>27</a:t>
            </a:fld>
            <a:endParaRPr lang="es-ES"/>
          </a:p>
        </p:txBody>
      </p:sp>
      <p:grpSp>
        <p:nvGrpSpPr>
          <p:cNvPr id="602118" name="Group 6"/>
          <p:cNvGrpSpPr>
            <a:grpSpLocks/>
          </p:cNvGrpSpPr>
          <p:nvPr/>
        </p:nvGrpSpPr>
        <p:grpSpPr bwMode="auto">
          <a:xfrm>
            <a:off x="319088" y="609600"/>
            <a:ext cx="8534400" cy="4279900"/>
            <a:chOff x="201" y="384"/>
            <a:chExt cx="5376" cy="2696"/>
          </a:xfrm>
        </p:grpSpPr>
        <p:sp>
          <p:nvSpPr>
            <p:cNvPr id="602116" name="Text Box 4"/>
            <p:cNvSpPr txBox="1">
              <a:spLocks noChangeArrowheads="1"/>
            </p:cNvSpPr>
            <p:nvPr/>
          </p:nvSpPr>
          <p:spPr bwMode="auto">
            <a:xfrm>
              <a:off x="304" y="1810"/>
              <a:ext cx="5162" cy="127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Estrategias de marketing</a:t>
              </a:r>
              <a:r>
                <a:rPr lang="es-AR" b="1"/>
                <a:t>: la comunicación de marketing debe orientarse a brindar seguridad a los clientes sobre su elección.</a:t>
              </a:r>
            </a:p>
          </p:txBody>
        </p:sp>
        <p:sp>
          <p:nvSpPr>
            <p:cNvPr id="602117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MODELO</a:t>
              </a: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9A2E-71CB-4306-8A4B-2AC39E245731}" type="slidenum">
              <a:rPr lang="es-ES"/>
              <a:pPr/>
              <a:t>28</a:t>
            </a:fld>
            <a:endParaRPr lang="es-ES"/>
          </a:p>
        </p:txBody>
      </p:sp>
      <p:grpSp>
        <p:nvGrpSpPr>
          <p:cNvPr id="608260" name="Group 4"/>
          <p:cNvGrpSpPr>
            <a:grpSpLocks/>
          </p:cNvGrpSpPr>
          <p:nvPr/>
        </p:nvGrpSpPr>
        <p:grpSpPr bwMode="auto">
          <a:xfrm>
            <a:off x="180975" y="609600"/>
            <a:ext cx="8748713" cy="3713163"/>
            <a:chOff x="114" y="384"/>
            <a:chExt cx="5511" cy="2339"/>
          </a:xfrm>
        </p:grpSpPr>
        <p:sp>
          <p:nvSpPr>
            <p:cNvPr id="608258" name="AutoShape 2"/>
            <p:cNvSpPr>
              <a:spLocks noChangeArrowheads="1"/>
            </p:cNvSpPr>
            <p:nvPr/>
          </p:nvSpPr>
          <p:spPr bwMode="auto">
            <a:xfrm>
              <a:off x="182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UNIDAD 6</a:t>
              </a:r>
            </a:p>
          </p:txBody>
        </p:sp>
        <p:sp>
          <p:nvSpPr>
            <p:cNvPr id="608259" name="Text Box 3"/>
            <p:cNvSpPr txBox="1">
              <a:spLocks noChangeArrowheads="1"/>
            </p:cNvSpPr>
            <p:nvPr/>
          </p:nvSpPr>
          <p:spPr bwMode="auto">
            <a:xfrm>
              <a:off x="114" y="2204"/>
              <a:ext cx="5511" cy="51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50000"/>
                </a:lnSpc>
              </a:pPr>
              <a:r>
                <a:rPr lang="es-ES_tradnl" sz="3200" b="1">
                  <a:solidFill>
                    <a:srgbClr val="FFFFFF"/>
                  </a:solidFill>
                </a:rPr>
                <a:t>Mercado Industrial</a:t>
              </a: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0930B-07E6-4F6F-9133-B413B0546A5A}" type="slidenum">
              <a:rPr lang="es-ES"/>
              <a:pPr/>
              <a:t>29</a:t>
            </a:fld>
            <a:endParaRPr lang="es-ES"/>
          </a:p>
        </p:txBody>
      </p:sp>
      <p:grpSp>
        <p:nvGrpSpPr>
          <p:cNvPr id="603142" name="Group 6"/>
          <p:cNvGrpSpPr>
            <a:grpSpLocks/>
          </p:cNvGrpSpPr>
          <p:nvPr/>
        </p:nvGrpSpPr>
        <p:grpSpPr bwMode="auto">
          <a:xfrm>
            <a:off x="250825" y="609600"/>
            <a:ext cx="8642350" cy="4322763"/>
            <a:chOff x="158" y="384"/>
            <a:chExt cx="5444" cy="2723"/>
          </a:xfrm>
        </p:grpSpPr>
        <p:sp>
          <p:nvSpPr>
            <p:cNvPr id="603140" name="Text Box 4"/>
            <p:cNvSpPr txBox="1">
              <a:spLocks noChangeArrowheads="1"/>
            </p:cNvSpPr>
            <p:nvPr/>
          </p:nvSpPr>
          <p:spPr bwMode="auto">
            <a:xfrm>
              <a:off x="158" y="1837"/>
              <a:ext cx="5444" cy="127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Está compuesto por todas las organizaciones que adquieren productos para la fabricación de otros productos que ofrecen a terceros.</a:t>
              </a:r>
            </a:p>
          </p:txBody>
        </p:sp>
        <p:sp>
          <p:nvSpPr>
            <p:cNvPr id="603141" name="AutoShape 5"/>
            <p:cNvSpPr>
              <a:spLocks noChangeArrowheads="1"/>
            </p:cNvSpPr>
            <p:nvPr/>
          </p:nvSpPr>
          <p:spPr bwMode="auto">
            <a:xfrm>
              <a:off x="192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MERCADO INDUSTRIAL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FC78C-06E1-41D0-8677-0161CC68E745}" type="slidenum">
              <a:rPr lang="es-ES"/>
              <a:pPr/>
              <a:t>3</a:t>
            </a:fld>
            <a:endParaRPr lang="es-ES"/>
          </a:p>
        </p:txBody>
      </p:sp>
      <p:grpSp>
        <p:nvGrpSpPr>
          <p:cNvPr id="591880" name="Group 8"/>
          <p:cNvGrpSpPr>
            <a:grpSpLocks/>
          </p:cNvGrpSpPr>
          <p:nvPr/>
        </p:nvGrpSpPr>
        <p:grpSpPr bwMode="auto">
          <a:xfrm>
            <a:off x="180975" y="609600"/>
            <a:ext cx="8748713" cy="3713163"/>
            <a:chOff x="114" y="384"/>
            <a:chExt cx="5511" cy="2339"/>
          </a:xfrm>
        </p:grpSpPr>
        <p:sp>
          <p:nvSpPr>
            <p:cNvPr id="591877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UNIDAD 6</a:t>
              </a:r>
            </a:p>
          </p:txBody>
        </p:sp>
        <p:sp>
          <p:nvSpPr>
            <p:cNvPr id="591879" name="Text Box 7"/>
            <p:cNvSpPr txBox="1">
              <a:spLocks noChangeArrowheads="1"/>
            </p:cNvSpPr>
            <p:nvPr/>
          </p:nvSpPr>
          <p:spPr bwMode="auto">
            <a:xfrm>
              <a:off x="114" y="2204"/>
              <a:ext cx="5511" cy="51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50000"/>
                </a:lnSpc>
              </a:pPr>
              <a:r>
                <a:rPr lang="es-ES_tradnl" sz="3200" b="1">
                  <a:solidFill>
                    <a:srgbClr val="FFFFFF"/>
                  </a:solidFill>
                </a:rPr>
                <a:t>Mercado de Consumo</a:t>
              </a: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8487-BA48-40A0-87B9-DD47F2639AE4}" type="slidenum">
              <a:rPr lang="es-ES"/>
              <a:pPr/>
              <a:t>30</a:t>
            </a:fld>
            <a:endParaRPr lang="es-ES"/>
          </a:p>
        </p:txBody>
      </p:sp>
      <p:grpSp>
        <p:nvGrpSpPr>
          <p:cNvPr id="609288" name="Group 8"/>
          <p:cNvGrpSpPr>
            <a:grpSpLocks/>
          </p:cNvGrpSpPr>
          <p:nvPr/>
        </p:nvGrpSpPr>
        <p:grpSpPr bwMode="auto">
          <a:xfrm>
            <a:off x="250825" y="609600"/>
            <a:ext cx="8642350" cy="5087938"/>
            <a:chOff x="158" y="384"/>
            <a:chExt cx="5444" cy="3205"/>
          </a:xfrm>
        </p:grpSpPr>
        <p:sp>
          <p:nvSpPr>
            <p:cNvPr id="609286" name="Text Box 6"/>
            <p:cNvSpPr txBox="1">
              <a:spLocks noChangeArrowheads="1"/>
            </p:cNvSpPr>
            <p:nvPr/>
          </p:nvSpPr>
          <p:spPr bwMode="auto">
            <a:xfrm>
              <a:off x="158" y="991"/>
              <a:ext cx="5444" cy="259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536575" indent="-536575"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Características</a:t>
              </a:r>
              <a:r>
                <a:rPr lang="es-AR" b="1"/>
                <a:t>:</a:t>
              </a:r>
            </a:p>
            <a:p>
              <a:pPr marL="536575" indent="-536575"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marL="536575" indent="-536575"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Menos compradores pero de mayor tamaño</a:t>
              </a:r>
            </a:p>
            <a:p>
              <a:pPr marL="536575" indent="-536575"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Relaciones más estrechas</a:t>
              </a:r>
            </a:p>
            <a:p>
              <a:pPr marL="536575" indent="-536575"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Compradores profesionales</a:t>
              </a:r>
            </a:p>
            <a:p>
              <a:pPr marL="536575" indent="-536575"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Diversas influencias</a:t>
              </a:r>
            </a:p>
          </p:txBody>
        </p:sp>
        <p:sp>
          <p:nvSpPr>
            <p:cNvPr id="609287" name="AutoShape 7"/>
            <p:cNvSpPr>
              <a:spLocks noChangeArrowheads="1"/>
            </p:cNvSpPr>
            <p:nvPr/>
          </p:nvSpPr>
          <p:spPr bwMode="auto">
            <a:xfrm>
              <a:off x="192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MERCADO INDUSTRIAL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809AE-621D-41A1-9591-2A7023FC1D26}" type="slidenum">
              <a:rPr lang="es-ES"/>
              <a:pPr/>
              <a:t>31</a:t>
            </a:fld>
            <a:endParaRPr lang="es-ES"/>
          </a:p>
        </p:txBody>
      </p:sp>
      <p:grpSp>
        <p:nvGrpSpPr>
          <p:cNvPr id="604166" name="Group 6"/>
          <p:cNvGrpSpPr>
            <a:grpSpLocks/>
          </p:cNvGrpSpPr>
          <p:nvPr/>
        </p:nvGrpSpPr>
        <p:grpSpPr bwMode="auto">
          <a:xfrm>
            <a:off x="250825" y="609600"/>
            <a:ext cx="8642350" cy="5062538"/>
            <a:chOff x="158" y="384"/>
            <a:chExt cx="5444" cy="3189"/>
          </a:xfrm>
        </p:grpSpPr>
        <p:sp>
          <p:nvSpPr>
            <p:cNvPr id="604164" name="Text Box 4"/>
            <p:cNvSpPr txBox="1">
              <a:spLocks noChangeArrowheads="1"/>
            </p:cNvSpPr>
            <p:nvPr/>
          </p:nvSpPr>
          <p:spPr bwMode="auto">
            <a:xfrm>
              <a:off x="158" y="1495"/>
              <a:ext cx="5444" cy="207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536575" indent="-536575"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Mayor número de llamadas</a:t>
              </a:r>
            </a:p>
            <a:p>
              <a:pPr marL="536575" indent="-536575"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Demanda derivada </a:t>
              </a:r>
            </a:p>
            <a:p>
              <a:pPr marL="536575" indent="-536575"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Demanda inelástica</a:t>
              </a:r>
            </a:p>
            <a:p>
              <a:pPr marL="536575" indent="-536575"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Demanda fluctuante</a:t>
              </a:r>
            </a:p>
            <a:p>
              <a:pPr marL="536575" indent="-536575"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Concentración geográfica</a:t>
              </a:r>
            </a:p>
          </p:txBody>
        </p:sp>
        <p:sp>
          <p:nvSpPr>
            <p:cNvPr id="604165" name="AutoShape 5"/>
            <p:cNvSpPr>
              <a:spLocks noChangeArrowheads="1"/>
            </p:cNvSpPr>
            <p:nvPr/>
          </p:nvSpPr>
          <p:spPr bwMode="auto">
            <a:xfrm>
              <a:off x="192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MERCADO INDUSTRIAL</a:t>
              </a: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E79A2-35B4-473A-816E-96AB5EB6A799}" type="slidenum">
              <a:rPr lang="es-ES"/>
              <a:pPr/>
              <a:t>32</a:t>
            </a:fld>
            <a:endParaRPr lang="es-ES"/>
          </a:p>
        </p:txBody>
      </p:sp>
      <p:grpSp>
        <p:nvGrpSpPr>
          <p:cNvPr id="610316" name="Group 12"/>
          <p:cNvGrpSpPr>
            <a:grpSpLocks/>
          </p:cNvGrpSpPr>
          <p:nvPr/>
        </p:nvGrpSpPr>
        <p:grpSpPr bwMode="auto">
          <a:xfrm>
            <a:off x="250825" y="609600"/>
            <a:ext cx="8642350" cy="5791200"/>
            <a:chOff x="158" y="384"/>
            <a:chExt cx="5444" cy="3648"/>
          </a:xfrm>
        </p:grpSpPr>
        <p:sp>
          <p:nvSpPr>
            <p:cNvPr id="610308" name="Text Box 4"/>
            <p:cNvSpPr txBox="1">
              <a:spLocks noChangeArrowheads="1"/>
            </p:cNvSpPr>
            <p:nvPr/>
          </p:nvSpPr>
          <p:spPr bwMode="auto">
            <a:xfrm>
              <a:off x="158" y="1121"/>
              <a:ext cx="5444" cy="291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El centro de compras es la unidad de toma de decisiones de compra de una empresa.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El centro de compras de una empresa puede ser considerado como un segmento meta.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Incluye a distintos miembros de la organización que desempeñan alguna función en el mismo.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</p:txBody>
        </p:sp>
        <p:sp>
          <p:nvSpPr>
            <p:cNvPr id="610309" name="AutoShape 5"/>
            <p:cNvSpPr>
              <a:spLocks noChangeArrowheads="1"/>
            </p:cNvSpPr>
            <p:nvPr/>
          </p:nvSpPr>
          <p:spPr bwMode="auto">
            <a:xfrm>
              <a:off x="192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CENTRO DE COMPRAS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CA7F-D4C7-416E-B264-9509493577E8}" type="slidenum">
              <a:rPr lang="es-ES"/>
              <a:pPr/>
              <a:t>33</a:t>
            </a:fld>
            <a:endParaRPr lang="es-ES"/>
          </a:p>
        </p:txBody>
      </p:sp>
      <p:grpSp>
        <p:nvGrpSpPr>
          <p:cNvPr id="612356" name="Group 4"/>
          <p:cNvGrpSpPr>
            <a:grpSpLocks/>
          </p:cNvGrpSpPr>
          <p:nvPr/>
        </p:nvGrpSpPr>
        <p:grpSpPr bwMode="auto">
          <a:xfrm>
            <a:off x="319088" y="609600"/>
            <a:ext cx="8534400" cy="5745163"/>
            <a:chOff x="201" y="384"/>
            <a:chExt cx="5376" cy="3619"/>
          </a:xfrm>
        </p:grpSpPr>
        <p:sp>
          <p:nvSpPr>
            <p:cNvPr id="612354" name="Text Box 2"/>
            <p:cNvSpPr txBox="1">
              <a:spLocks noChangeArrowheads="1"/>
            </p:cNvSpPr>
            <p:nvPr/>
          </p:nvSpPr>
          <p:spPr bwMode="auto">
            <a:xfrm>
              <a:off x="629" y="1117"/>
              <a:ext cx="4519" cy="288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1.   Iniciadores 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2.   Influyentes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3.   Decisores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4.   Compradores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5.   Aprobador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6.   Usuarios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7.   Guardianes</a:t>
              </a:r>
            </a:p>
          </p:txBody>
        </p:sp>
        <p:sp>
          <p:nvSpPr>
            <p:cNvPr id="612355" name="AutoShape 3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ROLES O FUNCIONES</a:t>
              </a:r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67F5-89A8-4BB5-9D3A-F2DD739693AB}" type="slidenum">
              <a:rPr lang="es-ES"/>
              <a:pPr/>
              <a:t>34</a:t>
            </a:fld>
            <a:endParaRPr lang="es-ES"/>
          </a:p>
        </p:txBody>
      </p:sp>
      <p:grpSp>
        <p:nvGrpSpPr>
          <p:cNvPr id="617478" name="Group 6"/>
          <p:cNvGrpSpPr>
            <a:grpSpLocks/>
          </p:cNvGrpSpPr>
          <p:nvPr/>
        </p:nvGrpSpPr>
        <p:grpSpPr bwMode="auto">
          <a:xfrm>
            <a:off x="319088" y="609600"/>
            <a:ext cx="8534400" cy="4222750"/>
            <a:chOff x="201" y="384"/>
            <a:chExt cx="5376" cy="2660"/>
          </a:xfrm>
        </p:grpSpPr>
        <p:sp>
          <p:nvSpPr>
            <p:cNvPr id="617476" name="Text Box 4"/>
            <p:cNvSpPr txBox="1">
              <a:spLocks noChangeArrowheads="1"/>
            </p:cNvSpPr>
            <p:nvPr/>
          </p:nvSpPr>
          <p:spPr bwMode="auto">
            <a:xfrm>
              <a:off x="439" y="1774"/>
              <a:ext cx="4899" cy="127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Las funciones pueden ser ejercidas por distintas personas o una persona puede ejercer más de una función.</a:t>
              </a:r>
            </a:p>
          </p:txBody>
        </p:sp>
        <p:sp>
          <p:nvSpPr>
            <p:cNvPr id="617477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ROLES O FUNCIONES</a:t>
              </a:r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10E0-41AB-4330-BB48-3F4B1697C0FA}" type="slidenum">
              <a:rPr lang="es-ES"/>
              <a:pPr/>
              <a:t>35</a:t>
            </a:fld>
            <a:endParaRPr lang="es-ES"/>
          </a:p>
        </p:txBody>
      </p:sp>
      <p:grpSp>
        <p:nvGrpSpPr>
          <p:cNvPr id="619525" name="Group 5"/>
          <p:cNvGrpSpPr>
            <a:grpSpLocks/>
          </p:cNvGrpSpPr>
          <p:nvPr/>
        </p:nvGrpSpPr>
        <p:grpSpPr bwMode="auto">
          <a:xfrm>
            <a:off x="150813" y="609600"/>
            <a:ext cx="8964612" cy="5810250"/>
            <a:chOff x="95" y="384"/>
            <a:chExt cx="5647" cy="3660"/>
          </a:xfrm>
        </p:grpSpPr>
        <p:sp>
          <p:nvSpPr>
            <p:cNvPr id="619522" name="Text Box 2"/>
            <p:cNvSpPr txBox="1">
              <a:spLocks noChangeArrowheads="1"/>
            </p:cNvSpPr>
            <p:nvPr/>
          </p:nvSpPr>
          <p:spPr bwMode="auto">
            <a:xfrm>
              <a:off x="95" y="1082"/>
              <a:ext cx="5647" cy="296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1.   Reconocer el problema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2.   Describir la necesidad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3.   Describir las especificaciones del producto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4.   Buscar proveedores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5.   Solicitar propuestas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6.   Selección del proveedor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7.   Especificar la rutina de pedido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8.   Revisar resultados</a:t>
              </a:r>
            </a:p>
          </p:txBody>
        </p:sp>
        <p:sp>
          <p:nvSpPr>
            <p:cNvPr id="619523" name="AutoShape 3"/>
            <p:cNvSpPr>
              <a:spLocks noChangeArrowheads="1"/>
            </p:cNvSpPr>
            <p:nvPr/>
          </p:nvSpPr>
          <p:spPr bwMode="auto">
            <a:xfrm>
              <a:off x="203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FASES DEL PROCESO DE COMPRA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F466B-98AC-4D12-907B-79AB383C0629}" type="slidenum">
              <a:rPr lang="es-ES"/>
              <a:pPr/>
              <a:t>36</a:t>
            </a:fld>
            <a:endParaRPr lang="es-ES"/>
          </a:p>
        </p:txBody>
      </p:sp>
      <p:grpSp>
        <p:nvGrpSpPr>
          <p:cNvPr id="611340" name="Group 12"/>
          <p:cNvGrpSpPr>
            <a:grpSpLocks/>
          </p:cNvGrpSpPr>
          <p:nvPr/>
        </p:nvGrpSpPr>
        <p:grpSpPr bwMode="auto">
          <a:xfrm>
            <a:off x="273050" y="609600"/>
            <a:ext cx="8572500" cy="5268913"/>
            <a:chOff x="172" y="384"/>
            <a:chExt cx="5400" cy="3319"/>
          </a:xfrm>
        </p:grpSpPr>
        <p:sp>
          <p:nvSpPr>
            <p:cNvPr id="611337" name="Text Box 9"/>
            <p:cNvSpPr txBox="1">
              <a:spLocks noChangeArrowheads="1"/>
            </p:cNvSpPr>
            <p:nvPr/>
          </p:nvSpPr>
          <p:spPr bwMode="auto">
            <a:xfrm>
              <a:off x="172" y="1350"/>
              <a:ext cx="5400" cy="235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623888" indent="-623888"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Cuatro orientaciones de compra empresarial</a:t>
              </a:r>
              <a:r>
                <a:rPr lang="es-AR" b="1"/>
                <a:t>:</a:t>
              </a:r>
            </a:p>
            <a:p>
              <a:pPr marL="623888" indent="-623888"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endParaRPr lang="es-AR" sz="1000" b="1"/>
            </a:p>
            <a:p>
              <a:pPr marL="623888" indent="-623888"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endParaRPr lang="es-AR" sz="900" b="1"/>
            </a:p>
            <a:p>
              <a:pPr marL="623888" indent="-623888" algn="just" eaLnBrk="0" hangingPunct="0">
                <a:lnSpc>
                  <a:spcPct val="135000"/>
                </a:lnSpc>
                <a:buSzPct val="95000"/>
                <a:buFont typeface="Wingdings" pitchFamily="2" charset="2"/>
                <a:buAutoNum type="arabicPeriod"/>
              </a:pPr>
              <a:r>
                <a:rPr lang="es-AR" b="1"/>
                <a:t>Clientes orientados al precio (venta transaccional)</a:t>
              </a:r>
            </a:p>
            <a:p>
              <a:pPr marL="623888" indent="-623888" algn="just" eaLnBrk="0" hangingPunct="0">
                <a:lnSpc>
                  <a:spcPct val="135000"/>
                </a:lnSpc>
                <a:buSzPct val="95000"/>
                <a:buFont typeface="Wingdings" pitchFamily="2" charset="2"/>
                <a:buNone/>
              </a:pPr>
              <a:endParaRPr lang="es-AR" sz="1000" b="1"/>
            </a:p>
            <a:p>
              <a:pPr marL="623888" indent="-623888" algn="just" eaLnBrk="0" hangingPunct="0">
                <a:lnSpc>
                  <a:spcPct val="135000"/>
                </a:lnSpc>
                <a:buSzPct val="95000"/>
                <a:buFont typeface="Wingdings" pitchFamily="2" charset="2"/>
                <a:buAutoNum type="arabicPeriod" startAt="2"/>
              </a:pPr>
              <a:r>
                <a:rPr lang="es-AR" b="1"/>
                <a:t>Clientes orientados a las soluciones (venta consultiva)</a:t>
              </a:r>
            </a:p>
            <a:p>
              <a:pPr marL="623888" indent="-623888"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</p:txBody>
        </p:sp>
        <p:sp>
          <p:nvSpPr>
            <p:cNvPr id="611338" name="AutoShape 10"/>
            <p:cNvSpPr>
              <a:spLocks noChangeArrowheads="1"/>
            </p:cNvSpPr>
            <p:nvPr/>
          </p:nvSpPr>
          <p:spPr bwMode="auto">
            <a:xfrm>
              <a:off x="185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MERCADO INDUSTRIAL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C1C5-FC59-4DA9-B8F4-D9D5496DC3D0}" type="slidenum">
              <a:rPr lang="es-ES"/>
              <a:pPr/>
              <a:t>37</a:t>
            </a:fld>
            <a:endParaRPr lang="es-ES"/>
          </a:p>
        </p:txBody>
      </p:sp>
      <p:grpSp>
        <p:nvGrpSpPr>
          <p:cNvPr id="616454" name="Group 6"/>
          <p:cNvGrpSpPr>
            <a:grpSpLocks/>
          </p:cNvGrpSpPr>
          <p:nvPr/>
        </p:nvGrpSpPr>
        <p:grpSpPr bwMode="auto">
          <a:xfrm>
            <a:off x="293688" y="609600"/>
            <a:ext cx="8534400" cy="4422775"/>
            <a:chOff x="185" y="384"/>
            <a:chExt cx="5376" cy="2786"/>
          </a:xfrm>
        </p:grpSpPr>
        <p:sp>
          <p:nvSpPr>
            <p:cNvPr id="616452" name="Text Box 4"/>
            <p:cNvSpPr txBox="1">
              <a:spLocks noChangeArrowheads="1"/>
            </p:cNvSpPr>
            <p:nvPr/>
          </p:nvSpPr>
          <p:spPr bwMode="auto">
            <a:xfrm>
              <a:off x="267" y="1530"/>
              <a:ext cx="5211" cy="164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623888" indent="-623888" algn="just" eaLnBrk="0" hangingPunct="0">
                <a:lnSpc>
                  <a:spcPct val="135000"/>
                </a:lnSpc>
                <a:buSzPct val="95000"/>
                <a:buFont typeface="Wingdings" pitchFamily="2" charset="2"/>
                <a:buAutoNum type="arabicPeriod" startAt="3"/>
              </a:pPr>
              <a:r>
                <a:rPr lang="es-AR" b="1"/>
                <a:t>Clientes orientados a la calidad (venta cualitativa).</a:t>
              </a:r>
            </a:p>
            <a:p>
              <a:pPr marL="623888" indent="-623888" algn="just" eaLnBrk="0" hangingPunct="0">
                <a:lnSpc>
                  <a:spcPct val="135000"/>
                </a:lnSpc>
                <a:buSzPct val="95000"/>
                <a:buFont typeface="Wingdings" pitchFamily="2" charset="2"/>
                <a:buNone/>
              </a:pPr>
              <a:endParaRPr lang="es-AR" sz="1000" b="1"/>
            </a:p>
            <a:p>
              <a:pPr marL="623888" indent="-623888" algn="just" eaLnBrk="0" hangingPunct="0">
                <a:lnSpc>
                  <a:spcPct val="135000"/>
                </a:lnSpc>
                <a:buSzPct val="95000"/>
                <a:buFont typeface="Wingdings" pitchFamily="2" charset="2"/>
                <a:buAutoNum type="arabicPeriod" startAt="3"/>
              </a:pPr>
              <a:r>
                <a:rPr lang="es-AR" b="1"/>
                <a:t>Clientes con orientación estratégica (venta empresarial).</a:t>
              </a:r>
              <a:endParaRPr lang="es-AR" sz="800" b="1"/>
            </a:p>
          </p:txBody>
        </p:sp>
        <p:sp>
          <p:nvSpPr>
            <p:cNvPr id="616453" name="AutoShape 5"/>
            <p:cNvSpPr>
              <a:spLocks noChangeArrowheads="1"/>
            </p:cNvSpPr>
            <p:nvPr/>
          </p:nvSpPr>
          <p:spPr bwMode="auto">
            <a:xfrm>
              <a:off x="185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MERCADO INDUSTRIAL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8943-53BC-4B9F-8004-C4098EF0F5CE}" type="slidenum">
              <a:rPr lang="es-ES"/>
              <a:pPr/>
              <a:t>38</a:t>
            </a:fld>
            <a:endParaRPr lang="es-ES"/>
          </a:p>
        </p:txBody>
      </p:sp>
      <p:grpSp>
        <p:nvGrpSpPr>
          <p:cNvPr id="621572" name="Group 4"/>
          <p:cNvGrpSpPr>
            <a:grpSpLocks/>
          </p:cNvGrpSpPr>
          <p:nvPr/>
        </p:nvGrpSpPr>
        <p:grpSpPr bwMode="auto">
          <a:xfrm>
            <a:off x="319088" y="609600"/>
            <a:ext cx="8574087" cy="5294313"/>
            <a:chOff x="201" y="384"/>
            <a:chExt cx="5401" cy="3335"/>
          </a:xfrm>
        </p:grpSpPr>
        <p:sp>
          <p:nvSpPr>
            <p:cNvPr id="621570" name="Text Box 2"/>
            <p:cNvSpPr txBox="1">
              <a:spLocks noChangeArrowheads="1"/>
            </p:cNvSpPr>
            <p:nvPr/>
          </p:nvSpPr>
          <p:spPr bwMode="auto">
            <a:xfrm>
              <a:off x="313" y="1379"/>
              <a:ext cx="5289" cy="234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Tipos de proceso de compra (valor, costos y suministro):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 Productos  de  compra  rutinaria:  poco 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     valor  y  costos  bajos  para  el  cliente;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     riesgos mínimos de suministro (material</a:t>
              </a:r>
            </a:p>
            <a:p>
              <a:pPr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     de oficina).</a:t>
              </a:r>
            </a:p>
          </p:txBody>
        </p:sp>
        <p:sp>
          <p:nvSpPr>
            <p:cNvPr id="621571" name="AutoShape 3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MERCADO INDUSTRIAL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20F2F-31D6-43F8-871F-329CFE315A78}" type="slidenum">
              <a:rPr lang="es-ES"/>
              <a:pPr/>
              <a:t>39</a:t>
            </a:fld>
            <a:endParaRPr lang="es-ES"/>
          </a:p>
        </p:txBody>
      </p:sp>
      <p:grpSp>
        <p:nvGrpSpPr>
          <p:cNvPr id="606214" name="Group 6"/>
          <p:cNvGrpSpPr>
            <a:grpSpLocks/>
          </p:cNvGrpSpPr>
          <p:nvPr/>
        </p:nvGrpSpPr>
        <p:grpSpPr bwMode="auto">
          <a:xfrm>
            <a:off x="279400" y="609600"/>
            <a:ext cx="8534400" cy="5024438"/>
            <a:chOff x="176" y="384"/>
            <a:chExt cx="5376" cy="3165"/>
          </a:xfrm>
        </p:grpSpPr>
        <p:sp>
          <p:nvSpPr>
            <p:cNvPr id="606212" name="Text Box 4"/>
            <p:cNvSpPr txBox="1">
              <a:spLocks noChangeArrowheads="1"/>
            </p:cNvSpPr>
            <p:nvPr/>
          </p:nvSpPr>
          <p:spPr bwMode="auto">
            <a:xfrm>
              <a:off x="219" y="1676"/>
              <a:ext cx="5289" cy="18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536575" indent="-536575" algn="just" eaLnBrk="0" hangingPunct="0">
                <a:lnSpc>
                  <a:spcPct val="135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Productos influyentes: gran valor y costos elevados para el cliente; poco riesgo de suministro porque hay muchos proveedores (pistones de motores).</a:t>
              </a:r>
            </a:p>
            <a:p>
              <a:pPr marL="536575" indent="-536575" algn="just" eaLnBrk="0" hangingPunct="0">
                <a:lnSpc>
                  <a:spcPct val="135000"/>
                </a:lnSpc>
                <a:buSzPct val="75000"/>
                <a:buFont typeface="Wingdings" pitchFamily="2" charset="2"/>
                <a:buNone/>
              </a:pPr>
              <a:endParaRPr lang="es-AR" b="1"/>
            </a:p>
          </p:txBody>
        </p:sp>
        <p:sp>
          <p:nvSpPr>
            <p:cNvPr id="606213" name="AutoShape 5"/>
            <p:cNvSpPr>
              <a:spLocks noChangeArrowheads="1"/>
            </p:cNvSpPr>
            <p:nvPr/>
          </p:nvSpPr>
          <p:spPr bwMode="auto">
            <a:xfrm>
              <a:off x="176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MERCADO INDUSTRIAL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EA20-B731-495D-A058-A42BFE9018CD}" type="slidenum">
              <a:rPr lang="es-ES"/>
              <a:pPr/>
              <a:t>4</a:t>
            </a:fld>
            <a:endParaRPr lang="es-ES"/>
          </a:p>
        </p:txBody>
      </p:sp>
      <p:grpSp>
        <p:nvGrpSpPr>
          <p:cNvPr id="524299" name="Group 11"/>
          <p:cNvGrpSpPr>
            <a:grpSpLocks/>
          </p:cNvGrpSpPr>
          <p:nvPr/>
        </p:nvGrpSpPr>
        <p:grpSpPr bwMode="auto">
          <a:xfrm>
            <a:off x="319088" y="609600"/>
            <a:ext cx="8534400" cy="5205413"/>
            <a:chOff x="201" y="384"/>
            <a:chExt cx="5376" cy="3279"/>
          </a:xfrm>
        </p:grpSpPr>
        <p:sp>
          <p:nvSpPr>
            <p:cNvPr id="524297" name="Text Box 9"/>
            <p:cNvSpPr txBox="1">
              <a:spLocks noChangeArrowheads="1"/>
            </p:cNvSpPr>
            <p:nvPr/>
          </p:nvSpPr>
          <p:spPr bwMode="auto">
            <a:xfrm>
              <a:off x="219" y="1469"/>
              <a:ext cx="5341" cy="219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Factores que influyen en el comportamiento de compra de los consumidores: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Culturales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Sociales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  Personales</a:t>
              </a:r>
              <a:endParaRPr lang="es-AR" sz="800" b="1"/>
            </a:p>
          </p:txBody>
        </p:sp>
        <p:sp>
          <p:nvSpPr>
            <p:cNvPr id="524298" name="AutoShape 10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MERCADO DE CONSUMO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8B46-DFF0-40BF-9135-7E771084734C}" type="slidenum">
              <a:rPr lang="es-ES"/>
              <a:pPr/>
              <a:t>40</a:t>
            </a:fld>
            <a:endParaRPr lang="es-ES"/>
          </a:p>
        </p:txBody>
      </p:sp>
      <p:grpSp>
        <p:nvGrpSpPr>
          <p:cNvPr id="607238" name="Group 6"/>
          <p:cNvGrpSpPr>
            <a:grpSpLocks/>
          </p:cNvGrpSpPr>
          <p:nvPr/>
        </p:nvGrpSpPr>
        <p:grpSpPr bwMode="auto">
          <a:xfrm>
            <a:off x="279400" y="609600"/>
            <a:ext cx="8534400" cy="4100513"/>
            <a:chOff x="176" y="384"/>
            <a:chExt cx="5376" cy="2583"/>
          </a:xfrm>
        </p:grpSpPr>
        <p:sp>
          <p:nvSpPr>
            <p:cNvPr id="607236" name="Text Box 4"/>
            <p:cNvSpPr txBox="1">
              <a:spLocks noChangeArrowheads="1"/>
            </p:cNvSpPr>
            <p:nvPr/>
          </p:nvSpPr>
          <p:spPr bwMode="auto">
            <a:xfrm>
              <a:off x="219" y="1820"/>
              <a:ext cx="5289" cy="114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536575" indent="-536575" algn="just" eaLnBrk="0" hangingPunct="0">
                <a:lnSpc>
                  <a:spcPct val="135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Productos estratégicos: gran valor y costos elevados para el cliente; gran riesgo de suministro (informática).</a:t>
              </a:r>
            </a:p>
          </p:txBody>
        </p:sp>
        <p:sp>
          <p:nvSpPr>
            <p:cNvPr id="607237" name="AutoShape 5"/>
            <p:cNvSpPr>
              <a:spLocks noChangeArrowheads="1"/>
            </p:cNvSpPr>
            <p:nvPr/>
          </p:nvSpPr>
          <p:spPr bwMode="auto">
            <a:xfrm>
              <a:off x="176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MERCADO INDUSTRIAL</a:t>
              </a:r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DE76B-F6BF-41DA-A68A-3BA532A02131}" type="slidenum">
              <a:rPr lang="es-ES"/>
              <a:pPr/>
              <a:t>41</a:t>
            </a:fld>
            <a:endParaRPr lang="es-ES"/>
          </a:p>
        </p:txBody>
      </p:sp>
      <p:grpSp>
        <p:nvGrpSpPr>
          <p:cNvPr id="622598" name="Group 6"/>
          <p:cNvGrpSpPr>
            <a:grpSpLocks/>
          </p:cNvGrpSpPr>
          <p:nvPr/>
        </p:nvGrpSpPr>
        <p:grpSpPr bwMode="auto">
          <a:xfrm>
            <a:off x="279400" y="609600"/>
            <a:ext cx="8534400" cy="4448175"/>
            <a:chOff x="176" y="384"/>
            <a:chExt cx="5376" cy="2802"/>
          </a:xfrm>
        </p:grpSpPr>
        <p:sp>
          <p:nvSpPr>
            <p:cNvPr id="622596" name="Text Box 4"/>
            <p:cNvSpPr txBox="1">
              <a:spLocks noChangeArrowheads="1"/>
            </p:cNvSpPr>
            <p:nvPr/>
          </p:nvSpPr>
          <p:spPr bwMode="auto">
            <a:xfrm>
              <a:off x="219" y="1676"/>
              <a:ext cx="5289" cy="15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536575" indent="-536575" algn="just" eaLnBrk="0" hangingPunct="0">
                <a:lnSpc>
                  <a:spcPct val="135000"/>
                </a:lnSpc>
                <a:buSzPct val="75000"/>
                <a:buFont typeface="Wingdings" pitchFamily="2" charset="2"/>
                <a:buChar char="q"/>
              </a:pPr>
              <a:r>
                <a:rPr lang="es-AR" b="1"/>
                <a:t>Productos cuello de botella: poco valor y costos reducidos para el cliente; entraña cierto riesgo (piezas de repuesto que requieren un suministro continuo).</a:t>
              </a:r>
            </a:p>
          </p:txBody>
        </p:sp>
        <p:sp>
          <p:nvSpPr>
            <p:cNvPr id="622597" name="AutoShape 5"/>
            <p:cNvSpPr>
              <a:spLocks noChangeArrowheads="1"/>
            </p:cNvSpPr>
            <p:nvPr/>
          </p:nvSpPr>
          <p:spPr bwMode="auto">
            <a:xfrm>
              <a:off x="176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MERCADO INDUSTRIAL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F1E9-9C4A-4389-B3C0-AEAB4D1C708C}" type="slidenum">
              <a:rPr lang="es-ES"/>
              <a:pPr/>
              <a:t>5</a:t>
            </a:fld>
            <a:endParaRPr lang="es-ES"/>
          </a:p>
        </p:txBody>
      </p:sp>
      <p:grpSp>
        <p:nvGrpSpPr>
          <p:cNvPr id="578566" name="Group 6"/>
          <p:cNvGrpSpPr>
            <a:grpSpLocks/>
          </p:cNvGrpSpPr>
          <p:nvPr/>
        </p:nvGrpSpPr>
        <p:grpSpPr bwMode="auto">
          <a:xfrm>
            <a:off x="319088" y="609600"/>
            <a:ext cx="8534400" cy="4564063"/>
            <a:chOff x="201" y="384"/>
            <a:chExt cx="5376" cy="2875"/>
          </a:xfrm>
        </p:grpSpPr>
        <p:sp>
          <p:nvSpPr>
            <p:cNvPr id="578564" name="Text Box 4"/>
            <p:cNvSpPr txBox="1">
              <a:spLocks noChangeArrowheads="1"/>
            </p:cNvSpPr>
            <p:nvPr/>
          </p:nvSpPr>
          <p:spPr bwMode="auto">
            <a:xfrm>
              <a:off x="488" y="1469"/>
              <a:ext cx="4801" cy="179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Culturales</a:t>
              </a:r>
              <a:r>
                <a:rPr lang="es-AR" b="1"/>
                <a:t>: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Percepciones, valores, preferencias, conductas que son transmitidos por la familia y por otras instituciones.</a:t>
              </a:r>
              <a:endParaRPr lang="es-AR" sz="800" b="1"/>
            </a:p>
          </p:txBody>
        </p:sp>
        <p:sp>
          <p:nvSpPr>
            <p:cNvPr id="578565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FACTORES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A4F54-1AEE-4650-9DE9-1F5DB65914E2}" type="slidenum">
              <a:rPr lang="es-ES"/>
              <a:pPr/>
              <a:t>6</a:t>
            </a:fld>
            <a:endParaRPr lang="es-ES"/>
          </a:p>
        </p:txBody>
      </p:sp>
      <p:grpSp>
        <p:nvGrpSpPr>
          <p:cNvPr id="579590" name="Group 6"/>
          <p:cNvGrpSpPr>
            <a:grpSpLocks/>
          </p:cNvGrpSpPr>
          <p:nvPr/>
        </p:nvGrpSpPr>
        <p:grpSpPr bwMode="auto">
          <a:xfrm>
            <a:off x="319088" y="609600"/>
            <a:ext cx="8534400" cy="5205413"/>
            <a:chOff x="201" y="384"/>
            <a:chExt cx="5376" cy="3279"/>
          </a:xfrm>
        </p:grpSpPr>
        <p:sp>
          <p:nvSpPr>
            <p:cNvPr id="579588" name="Text Box 4"/>
            <p:cNvSpPr txBox="1">
              <a:spLocks noChangeArrowheads="1"/>
            </p:cNvSpPr>
            <p:nvPr/>
          </p:nvSpPr>
          <p:spPr bwMode="auto">
            <a:xfrm>
              <a:off x="295" y="1469"/>
              <a:ext cx="5129" cy="219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Subculturas</a:t>
              </a:r>
              <a:r>
                <a:rPr lang="es-AR" b="1"/>
                <a:t>: religión, nacionalidad, grupos raciales, zonas geográficas, etc.) 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Clases sociales</a:t>
              </a:r>
              <a:r>
                <a:rPr lang="es-AR" b="1"/>
                <a:t>: divisiones homogéneas permanentes y jerárquicas; sus miembros comparten valores, intereses y conductas.</a:t>
              </a:r>
              <a:endParaRPr lang="es-AR" sz="800" b="1"/>
            </a:p>
          </p:txBody>
        </p:sp>
        <p:sp>
          <p:nvSpPr>
            <p:cNvPr id="579589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FACTORES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CB2D3-F43C-40C4-8AA1-98589E5FA841}" type="slidenum">
              <a:rPr lang="es-ES"/>
              <a:pPr/>
              <a:t>7</a:t>
            </a:fld>
            <a:endParaRPr lang="es-ES"/>
          </a:p>
        </p:txBody>
      </p:sp>
      <p:grpSp>
        <p:nvGrpSpPr>
          <p:cNvPr id="580614" name="Group 6"/>
          <p:cNvGrpSpPr>
            <a:grpSpLocks/>
          </p:cNvGrpSpPr>
          <p:nvPr/>
        </p:nvGrpSpPr>
        <p:grpSpPr bwMode="auto">
          <a:xfrm>
            <a:off x="319088" y="609600"/>
            <a:ext cx="8534400" cy="3922713"/>
            <a:chOff x="201" y="384"/>
            <a:chExt cx="5376" cy="2471"/>
          </a:xfrm>
        </p:grpSpPr>
        <p:sp>
          <p:nvSpPr>
            <p:cNvPr id="580612" name="Text Box 4"/>
            <p:cNvSpPr txBox="1">
              <a:spLocks noChangeArrowheads="1"/>
            </p:cNvSpPr>
            <p:nvPr/>
          </p:nvSpPr>
          <p:spPr bwMode="auto">
            <a:xfrm>
              <a:off x="401" y="1469"/>
              <a:ext cx="4977" cy="138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Sociales</a:t>
              </a:r>
              <a:r>
                <a:rPr lang="es-AR" b="1"/>
                <a:t>: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Influencias de distintos grupos, roles sociales y status.</a:t>
              </a:r>
              <a:endParaRPr lang="es-AR" sz="800" b="1"/>
            </a:p>
          </p:txBody>
        </p:sp>
        <p:sp>
          <p:nvSpPr>
            <p:cNvPr id="580613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FACTORES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6CA5-63EB-4202-B04B-BAA8567EFB95}" type="slidenum">
              <a:rPr lang="es-ES"/>
              <a:pPr/>
              <a:t>8</a:t>
            </a:fld>
            <a:endParaRPr lang="es-ES"/>
          </a:p>
        </p:txBody>
      </p:sp>
      <p:grpSp>
        <p:nvGrpSpPr>
          <p:cNvPr id="581638" name="Group 6"/>
          <p:cNvGrpSpPr>
            <a:grpSpLocks/>
          </p:cNvGrpSpPr>
          <p:nvPr/>
        </p:nvGrpSpPr>
        <p:grpSpPr bwMode="auto">
          <a:xfrm>
            <a:off x="319088" y="609600"/>
            <a:ext cx="8534400" cy="5148263"/>
            <a:chOff x="201" y="384"/>
            <a:chExt cx="5376" cy="3243"/>
          </a:xfrm>
        </p:grpSpPr>
        <p:sp>
          <p:nvSpPr>
            <p:cNvPr id="581636" name="Text Box 4"/>
            <p:cNvSpPr txBox="1">
              <a:spLocks noChangeArrowheads="1"/>
            </p:cNvSpPr>
            <p:nvPr/>
          </p:nvSpPr>
          <p:spPr bwMode="auto">
            <a:xfrm>
              <a:off x="493" y="1433"/>
              <a:ext cx="4792" cy="219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Grupos de referencia</a:t>
              </a:r>
              <a:r>
                <a:rPr lang="es-AR" b="1"/>
                <a:t>: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Grupos de pertenencia: primarios y secundarios.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Grupos de aspiración y grupos disociativos. </a:t>
              </a:r>
              <a:endParaRPr lang="es-AR" sz="800" b="1"/>
            </a:p>
          </p:txBody>
        </p:sp>
        <p:sp>
          <p:nvSpPr>
            <p:cNvPr id="581637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FACTORES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7ABC8-A2A8-4880-BAA3-E09D92AC344B}" type="slidenum">
              <a:rPr lang="es-ES"/>
              <a:pPr/>
              <a:t>9</a:t>
            </a:fld>
            <a:endParaRPr lang="es-ES"/>
          </a:p>
        </p:txBody>
      </p:sp>
      <p:grpSp>
        <p:nvGrpSpPr>
          <p:cNvPr id="582662" name="Group 6"/>
          <p:cNvGrpSpPr>
            <a:grpSpLocks/>
          </p:cNvGrpSpPr>
          <p:nvPr/>
        </p:nvGrpSpPr>
        <p:grpSpPr bwMode="auto">
          <a:xfrm>
            <a:off x="319088" y="609600"/>
            <a:ext cx="8534400" cy="4506913"/>
            <a:chOff x="201" y="384"/>
            <a:chExt cx="5376" cy="2839"/>
          </a:xfrm>
        </p:grpSpPr>
        <p:sp>
          <p:nvSpPr>
            <p:cNvPr id="582660" name="Text Box 4"/>
            <p:cNvSpPr txBox="1">
              <a:spLocks noChangeArrowheads="1"/>
            </p:cNvSpPr>
            <p:nvPr/>
          </p:nvSpPr>
          <p:spPr bwMode="auto">
            <a:xfrm>
              <a:off x="426" y="1433"/>
              <a:ext cx="4927" cy="179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 u="sng"/>
                <a:t>Personales</a:t>
              </a:r>
              <a:r>
                <a:rPr lang="es-AR" b="1"/>
                <a:t>:</a:t>
              </a:r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endParaRPr lang="es-AR" sz="800" b="1"/>
            </a:p>
            <a:p>
              <a:pPr algn="just" eaLnBrk="0" hangingPunct="0">
                <a:lnSpc>
                  <a:spcPct val="150000"/>
                </a:lnSpc>
                <a:buSzPct val="75000"/>
                <a:buFont typeface="Wingdings" pitchFamily="2" charset="2"/>
                <a:buNone/>
              </a:pPr>
              <a:r>
                <a:rPr lang="es-AR" b="1"/>
                <a:t>Edad, fase del ciclo de vida, ocupación, situación económica, estilo de vida, personalidad, concepto de si mismo, etc.</a:t>
              </a:r>
              <a:endParaRPr lang="es-AR" sz="800" b="1"/>
            </a:p>
          </p:txBody>
        </p:sp>
        <p:sp>
          <p:nvSpPr>
            <p:cNvPr id="582661" name="AutoShape 5"/>
            <p:cNvSpPr>
              <a:spLocks noChangeArrowheads="1"/>
            </p:cNvSpPr>
            <p:nvPr/>
          </p:nvSpPr>
          <p:spPr bwMode="auto">
            <a:xfrm>
              <a:off x="201" y="384"/>
              <a:ext cx="5376" cy="4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s-ES_tradnl" sz="2600" b="1"/>
                <a:t>FACTORES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te">
  <a:themeElements>
    <a:clrScheme name="Corte 5">
      <a:dk1>
        <a:srgbClr val="008885"/>
      </a:dk1>
      <a:lt1>
        <a:srgbClr val="FFFFFF"/>
      </a:lt1>
      <a:dk2>
        <a:srgbClr val="007572"/>
      </a:dk2>
      <a:lt2>
        <a:srgbClr val="FFFF99"/>
      </a:lt2>
      <a:accent1>
        <a:srgbClr val="33CCCC"/>
      </a:accent1>
      <a:accent2>
        <a:srgbClr val="6D6FC7"/>
      </a:accent2>
      <a:accent3>
        <a:srgbClr val="AABDBC"/>
      </a:accent3>
      <a:accent4>
        <a:srgbClr val="DADADA"/>
      </a:accent4>
      <a:accent5>
        <a:srgbClr val="ADE2E2"/>
      </a:accent5>
      <a:accent6>
        <a:srgbClr val="6264B4"/>
      </a:accent6>
      <a:hlink>
        <a:srgbClr val="FFFFCC"/>
      </a:hlink>
      <a:folHlink>
        <a:srgbClr val="00FF00"/>
      </a:folHlink>
    </a:clrScheme>
    <a:fontScheme name="Cor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</a:defRPr>
        </a:defPPr>
      </a:lstStyle>
    </a:lnDef>
  </a:objectDefaults>
  <a:extraClrSchemeLst>
    <a:extraClrScheme>
      <a:clrScheme name="Corte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te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6884</TotalTime>
  <Words>1044</Words>
  <Application>Microsoft Office PowerPoint</Application>
  <PresentationFormat>Presentación en pantalla (4:3)</PresentationFormat>
  <Paragraphs>234</Paragraphs>
  <Slides>41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7" baseType="lpstr">
      <vt:lpstr>Times New Roman</vt:lpstr>
      <vt:lpstr>Tahoma</vt:lpstr>
      <vt:lpstr>Wingdings</vt:lpstr>
      <vt:lpstr>Arial</vt:lpstr>
      <vt:lpstr>Bookman Old Style</vt:lpstr>
      <vt:lpstr>Corte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</vt:vector>
  </TitlesOfParts>
  <Company>DEADBYTE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DEADBYTE</dc:creator>
  <cp:lastModifiedBy>Bibiana</cp:lastModifiedBy>
  <cp:revision>310</cp:revision>
  <dcterms:created xsi:type="dcterms:W3CDTF">2004-04-28T00:40:35Z</dcterms:created>
  <dcterms:modified xsi:type="dcterms:W3CDTF">2013-05-16T17:36:00Z</dcterms:modified>
</cp:coreProperties>
</file>