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1" r:id="rId4"/>
    <p:sldId id="262" r:id="rId5"/>
    <p:sldId id="263" r:id="rId6"/>
    <p:sldId id="264" r:id="rId7"/>
    <p:sldId id="265" r:id="rId8"/>
  </p:sldIdLst>
  <p:sldSz cx="14630400" cy="8229600"/>
  <p:notesSz cx="6858000" cy="9144000"/>
  <p:defaultText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p15:clr>
            <a:srgbClr val="A4A3A4"/>
          </p15:clr>
        </p15:guide>
        <p15:guide id="2" pos="46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804" y="78"/>
      </p:cViewPr>
      <p:guideLst>
        <p:guide orient="horz" pos="2592"/>
        <p:guide pos="46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0736CC-D301-4DC6-9A15-6B492A7BE2B2}" type="datetimeFigureOut">
              <a:rPr lang="en-US" smtClean="0"/>
              <a:pPr/>
              <a:t>07-Feb-23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8756F-DDF7-4B00-96DE-2CBE7D514033}" type="slidenum">
              <a:rPr lang="en-US" smtClean="0"/>
              <a:pPr/>
              <a:t>‹#›</a:t>
            </a:fld>
            <a:endParaRPr lang="en-US"/>
          </a:p>
        </p:txBody>
      </p:sp>
    </p:spTree>
    <p:extLst>
      <p:ext uri="{BB962C8B-B14F-4D97-AF65-F5344CB8AC3E}">
        <p14:creationId xmlns:p14="http://schemas.microsoft.com/office/powerpoint/2010/main" val="8290612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A8756F-DDF7-4B00-96DE-2CBE7D514033}" type="slidenum">
              <a:rPr lang="en-US" smtClean="0"/>
              <a:pPr/>
              <a:t>2</a:t>
            </a:fld>
            <a:endParaRPr lang="en-US"/>
          </a:p>
        </p:txBody>
      </p:sp>
    </p:spTree>
    <p:extLst>
      <p:ext uri="{BB962C8B-B14F-4D97-AF65-F5344CB8AC3E}">
        <p14:creationId xmlns:p14="http://schemas.microsoft.com/office/powerpoint/2010/main" val="2009810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2556511"/>
            <a:ext cx="12435840" cy="1764030"/>
          </a:xfrm>
        </p:spPr>
        <p:txBody>
          <a:bodyPr/>
          <a:lstStyle/>
          <a:p>
            <a:r>
              <a:rPr lang="en-US"/>
              <a:t>Click to edit Master title style</a:t>
            </a:r>
          </a:p>
        </p:txBody>
      </p:sp>
      <p:sp>
        <p:nvSpPr>
          <p:cNvPr id="3" name="Subtitle 2"/>
          <p:cNvSpPr>
            <a:spLocks noGrp="1"/>
          </p:cNvSpPr>
          <p:nvPr>
            <p:ph type="subTitle" idx="1"/>
          </p:nvPr>
        </p:nvSpPr>
        <p:spPr>
          <a:xfrm>
            <a:off x="2194560" y="4663440"/>
            <a:ext cx="10241280" cy="2103120"/>
          </a:xfrm>
        </p:spPr>
        <p:txBody>
          <a:bodyPr/>
          <a:lstStyle>
            <a:lvl1pPr marL="0" indent="0" algn="ctr">
              <a:buNone/>
              <a:defRPr>
                <a:solidFill>
                  <a:schemeClr val="tx1">
                    <a:tint val="75000"/>
                  </a:schemeClr>
                </a:solidFill>
              </a:defRPr>
            </a:lvl1pPr>
            <a:lvl2pPr marL="653110" indent="0" algn="ctr">
              <a:buNone/>
              <a:defRPr>
                <a:solidFill>
                  <a:schemeClr val="tx1">
                    <a:tint val="75000"/>
                  </a:schemeClr>
                </a:solidFill>
              </a:defRPr>
            </a:lvl2pPr>
            <a:lvl3pPr marL="1306220" indent="0" algn="ctr">
              <a:buNone/>
              <a:defRPr>
                <a:solidFill>
                  <a:schemeClr val="tx1">
                    <a:tint val="75000"/>
                  </a:schemeClr>
                </a:solidFill>
              </a:defRPr>
            </a:lvl3pPr>
            <a:lvl4pPr marL="1959331" indent="0" algn="ctr">
              <a:buNone/>
              <a:defRPr>
                <a:solidFill>
                  <a:schemeClr val="tx1">
                    <a:tint val="75000"/>
                  </a:schemeClr>
                </a:solidFill>
              </a:defRPr>
            </a:lvl4pPr>
            <a:lvl5pPr marL="2612441" indent="0" algn="ctr">
              <a:buNone/>
              <a:defRPr>
                <a:solidFill>
                  <a:schemeClr val="tx1">
                    <a:tint val="75000"/>
                  </a:schemeClr>
                </a:solidFill>
              </a:defRPr>
            </a:lvl5pPr>
            <a:lvl6pPr marL="3265551" indent="0" algn="ctr">
              <a:buNone/>
              <a:defRPr>
                <a:solidFill>
                  <a:schemeClr val="tx1">
                    <a:tint val="75000"/>
                  </a:schemeClr>
                </a:solidFill>
              </a:defRPr>
            </a:lvl6pPr>
            <a:lvl7pPr marL="3918661" indent="0" algn="ctr">
              <a:buNone/>
              <a:defRPr>
                <a:solidFill>
                  <a:schemeClr val="tx1">
                    <a:tint val="75000"/>
                  </a:schemeClr>
                </a:solidFill>
              </a:defRPr>
            </a:lvl7pPr>
            <a:lvl8pPr marL="4571771" indent="0" algn="ctr">
              <a:buNone/>
              <a:defRPr>
                <a:solidFill>
                  <a:schemeClr val="tx1">
                    <a:tint val="75000"/>
                  </a:schemeClr>
                </a:solidFill>
              </a:defRPr>
            </a:lvl8pPr>
            <a:lvl9pPr marL="522488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07-Feb-23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07-Feb-23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07040" y="329566"/>
            <a:ext cx="3291840" cy="702183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31520" y="329566"/>
            <a:ext cx="9631680" cy="702183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07-Feb-23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07-Feb-23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1"/>
            <a:ext cx="12435840" cy="1634490"/>
          </a:xfrm>
        </p:spPr>
        <p:txBody>
          <a:bodyPr anchor="t"/>
          <a:lstStyle>
            <a:lvl1pPr algn="l">
              <a:defRPr sz="5700" b="1" cap="all"/>
            </a:lvl1pPr>
          </a:lstStyle>
          <a:p>
            <a:r>
              <a:rPr lang="en-US"/>
              <a:t>Click to edit Master title style</a:t>
            </a:r>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solidFill>
                  <a:schemeClr val="tx1">
                    <a:tint val="75000"/>
                  </a:schemeClr>
                </a:solidFill>
              </a:defRPr>
            </a:lvl1pPr>
            <a:lvl2pPr marL="653110" indent="0">
              <a:buNone/>
              <a:defRPr sz="2600">
                <a:solidFill>
                  <a:schemeClr val="tx1">
                    <a:tint val="75000"/>
                  </a:schemeClr>
                </a:solidFill>
              </a:defRPr>
            </a:lvl2pPr>
            <a:lvl3pPr marL="1306220" indent="0">
              <a:buNone/>
              <a:defRPr sz="2300">
                <a:solidFill>
                  <a:schemeClr val="tx1">
                    <a:tint val="75000"/>
                  </a:schemeClr>
                </a:solidFill>
              </a:defRPr>
            </a:lvl3pPr>
            <a:lvl4pPr marL="1959331" indent="0">
              <a:buNone/>
              <a:defRPr sz="2000">
                <a:solidFill>
                  <a:schemeClr val="tx1">
                    <a:tint val="75000"/>
                  </a:schemeClr>
                </a:solidFill>
              </a:defRPr>
            </a:lvl4pPr>
            <a:lvl5pPr marL="2612441" indent="0">
              <a:buNone/>
              <a:defRPr sz="2000">
                <a:solidFill>
                  <a:schemeClr val="tx1">
                    <a:tint val="75000"/>
                  </a:schemeClr>
                </a:solidFill>
              </a:defRPr>
            </a:lvl5pPr>
            <a:lvl6pPr marL="3265551" indent="0">
              <a:buNone/>
              <a:defRPr sz="2000">
                <a:solidFill>
                  <a:schemeClr val="tx1">
                    <a:tint val="75000"/>
                  </a:schemeClr>
                </a:solidFill>
              </a:defRPr>
            </a:lvl6pPr>
            <a:lvl7pPr marL="3918661" indent="0">
              <a:buNone/>
              <a:defRPr sz="2000">
                <a:solidFill>
                  <a:schemeClr val="tx1">
                    <a:tint val="75000"/>
                  </a:schemeClr>
                </a:solidFill>
              </a:defRPr>
            </a:lvl7pPr>
            <a:lvl8pPr marL="4571771" indent="0">
              <a:buNone/>
              <a:defRPr sz="2000">
                <a:solidFill>
                  <a:schemeClr val="tx1">
                    <a:tint val="75000"/>
                  </a:schemeClr>
                </a:solidFill>
              </a:defRPr>
            </a:lvl8pPr>
            <a:lvl9pPr marL="5224882" indent="0">
              <a:buNone/>
              <a:defRPr sz="20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07-Feb-23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315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437120" y="1920240"/>
            <a:ext cx="6461760" cy="5431156"/>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07-Feb-23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31520" y="1842136"/>
            <a:ext cx="6464301"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432041" y="1842136"/>
            <a:ext cx="6466840" cy="767714"/>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a:t>Click to edit Master text styles</a:t>
            </a:r>
          </a:p>
        </p:txBody>
      </p:sp>
      <p:sp>
        <p:nvSpPr>
          <p:cNvPr id="6" name="Content Placeholder 5"/>
          <p:cNvSpPr>
            <a:spLocks noGrp="1"/>
          </p:cNvSpPr>
          <p:nvPr>
            <p:ph sz="quarter" idx="4"/>
          </p:nvPr>
        </p:nvSpPr>
        <p:spPr>
          <a:xfrm>
            <a:off x="7432041"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07-Feb-23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07-Feb-23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07-Feb-23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0"/>
            <a:ext cx="4813301" cy="1394460"/>
          </a:xfrm>
        </p:spPr>
        <p:txBody>
          <a:bodyPr anchor="b"/>
          <a:lstStyle>
            <a:lvl1pPr algn="l">
              <a:defRPr sz="2900" b="1"/>
            </a:lvl1pPr>
          </a:lstStyle>
          <a:p>
            <a:r>
              <a:rPr lang="en-US"/>
              <a:t>Click to edit Master title style</a:t>
            </a:r>
          </a:p>
        </p:txBody>
      </p:sp>
      <p:sp>
        <p:nvSpPr>
          <p:cNvPr id="3" name="Content Placeholder 2"/>
          <p:cNvSpPr>
            <a:spLocks noGrp="1"/>
          </p:cNvSpPr>
          <p:nvPr>
            <p:ph idx="1"/>
          </p:nvPr>
        </p:nvSpPr>
        <p:spPr>
          <a:xfrm>
            <a:off x="5720080" y="327660"/>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31521" y="1722120"/>
            <a:ext cx="4813301" cy="5629276"/>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07-Feb-23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0"/>
            <a:ext cx="8778240" cy="680086"/>
          </a:xfrm>
        </p:spPr>
        <p:txBody>
          <a:bodyPr anchor="b"/>
          <a:lstStyle>
            <a:lvl1pPr algn="l">
              <a:defRPr sz="2900" b="1"/>
            </a:lvl1pPr>
          </a:lstStyle>
          <a:p>
            <a:r>
              <a:rPr lang="en-US"/>
              <a:t>Click to edit Master title style</a:t>
            </a:r>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endParaRPr lang="en-US"/>
          </a:p>
        </p:txBody>
      </p:sp>
      <p:sp>
        <p:nvSpPr>
          <p:cNvPr id="4" name="Text Placeholder 3"/>
          <p:cNvSpPr>
            <a:spLocks noGrp="1"/>
          </p:cNvSpPr>
          <p:nvPr>
            <p:ph type="body" sz="half" idx="2"/>
          </p:nvPr>
        </p:nvSpPr>
        <p:spPr>
          <a:xfrm>
            <a:off x="2867661" y="6440806"/>
            <a:ext cx="8778240" cy="965834"/>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07-Feb-23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520" y="329566"/>
            <a:ext cx="13167360" cy="1371600"/>
          </a:xfrm>
          <a:prstGeom prst="rect">
            <a:avLst/>
          </a:prstGeom>
        </p:spPr>
        <p:txBody>
          <a:bodyPr vert="horz" lIns="130622" tIns="65311" rIns="130622" bIns="65311" rtlCol="0" anchor="ctr">
            <a:normAutofit/>
          </a:bodyPr>
          <a:lstStyle/>
          <a:p>
            <a:r>
              <a:rPr lang="en-US"/>
              <a:t>Click to edit Master title style</a:t>
            </a:r>
          </a:p>
        </p:txBody>
      </p:sp>
      <p:sp>
        <p:nvSpPr>
          <p:cNvPr id="3" name="Text Placeholder 2"/>
          <p:cNvSpPr>
            <a:spLocks noGrp="1"/>
          </p:cNvSpPr>
          <p:nvPr>
            <p:ph type="body" idx="1"/>
          </p:nvPr>
        </p:nvSpPr>
        <p:spPr>
          <a:xfrm>
            <a:off x="731520" y="1920240"/>
            <a:ext cx="13167360" cy="5431156"/>
          </a:xfrm>
          <a:prstGeom prst="rect">
            <a:avLst/>
          </a:prstGeom>
        </p:spPr>
        <p:txBody>
          <a:bodyPr vert="horz" lIns="130622" tIns="65311" rIns="130622" bIns="6531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31520" y="7627621"/>
            <a:ext cx="3413760" cy="438150"/>
          </a:xfrm>
          <a:prstGeom prst="rect">
            <a:avLst/>
          </a:prstGeom>
        </p:spPr>
        <p:txBody>
          <a:bodyPr vert="horz" lIns="130622" tIns="65311" rIns="130622" bIns="65311" rtlCol="0" anchor="ctr"/>
          <a:lstStyle>
            <a:lvl1pPr algn="l">
              <a:defRPr sz="1700">
                <a:solidFill>
                  <a:schemeClr val="tx1">
                    <a:tint val="75000"/>
                  </a:schemeClr>
                </a:solidFill>
              </a:defRPr>
            </a:lvl1pPr>
          </a:lstStyle>
          <a:p>
            <a:fld id="{1D8BD707-D9CF-40AE-B4C6-C98DA3205C09}" type="datetimeFigureOut">
              <a:rPr lang="en-US" smtClean="0"/>
              <a:pPr/>
              <a:t>07-Feb-23</a:t>
            </a:fld>
            <a:endParaRPr lang="en-US"/>
          </a:p>
        </p:txBody>
      </p:sp>
      <p:sp>
        <p:nvSpPr>
          <p:cNvPr id="5" name="Footer Placeholder 4"/>
          <p:cNvSpPr>
            <a:spLocks noGrp="1"/>
          </p:cNvSpPr>
          <p:nvPr>
            <p:ph type="ftr" sz="quarter" idx="3"/>
          </p:nvPr>
        </p:nvSpPr>
        <p:spPr>
          <a:xfrm>
            <a:off x="4998720" y="7627621"/>
            <a:ext cx="4632960" cy="438150"/>
          </a:xfrm>
          <a:prstGeom prst="rect">
            <a:avLst/>
          </a:prstGeom>
        </p:spPr>
        <p:txBody>
          <a:bodyPr vert="horz" lIns="130622" tIns="65311" rIns="130622" bIns="65311" rtlCol="0" anchor="ctr"/>
          <a:lstStyle>
            <a:lvl1pPr algn="ctr">
              <a:defRPr sz="1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85120" y="7627621"/>
            <a:ext cx="3413760" cy="438150"/>
          </a:xfrm>
          <a:prstGeom prst="rect">
            <a:avLst/>
          </a:prstGeom>
        </p:spPr>
        <p:txBody>
          <a:bodyPr vert="horz" lIns="130622" tIns="65311" rIns="130622" bIns="65311" rtlCol="0" anchor="ctr"/>
          <a:lstStyle>
            <a:lvl1pPr algn="r">
              <a:defRPr sz="17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306220" rtl="0" eaLnBrk="1" latinLnBrk="0" hangingPunct="1">
        <a:spcBef>
          <a:spcPct val="0"/>
        </a:spcBef>
        <a:buNone/>
        <a:defRPr sz="6300" kern="1200">
          <a:solidFill>
            <a:schemeClr val="tx1"/>
          </a:solidFill>
          <a:latin typeface="+mj-lt"/>
          <a:ea typeface="+mj-ea"/>
          <a:cs typeface="+mj-cs"/>
        </a:defRPr>
      </a:lvl1pPr>
    </p:titleStyle>
    <p:bodyStyle>
      <a:lvl1pPr marL="489833" indent="-489833" algn="l" defTabSz="1306220" rtl="0" eaLnBrk="1" latinLnBrk="0" hangingPunct="1">
        <a:spcBef>
          <a:spcPct val="20000"/>
        </a:spcBef>
        <a:buFont typeface="Arial" pitchFamily="34" charset="0"/>
        <a:buChar char="•"/>
        <a:defRPr sz="4600" kern="1200">
          <a:solidFill>
            <a:schemeClr val="tx1"/>
          </a:solidFill>
          <a:latin typeface="+mn-lt"/>
          <a:ea typeface="+mn-ea"/>
          <a:cs typeface="+mn-cs"/>
        </a:defRPr>
      </a:lvl1pPr>
      <a:lvl2pPr marL="1061304" indent="-408194" algn="l" defTabSz="1306220" rtl="0" eaLnBrk="1" latinLnBrk="0" hangingPunct="1">
        <a:spcBef>
          <a:spcPct val="20000"/>
        </a:spcBef>
        <a:buFont typeface="Arial" pitchFamily="34" charset="0"/>
        <a:buChar char="–"/>
        <a:defRPr sz="4000" kern="1200">
          <a:solidFill>
            <a:schemeClr val="tx1"/>
          </a:solidFill>
          <a:latin typeface="+mn-lt"/>
          <a:ea typeface="+mn-ea"/>
          <a:cs typeface="+mn-cs"/>
        </a:defRPr>
      </a:lvl2pPr>
      <a:lvl3pPr marL="1632776" indent="-326555" algn="l" defTabSz="1306220"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8588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4pPr>
      <a:lvl5pPr marL="293899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5pPr>
      <a:lvl6pPr marL="359210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6pPr>
      <a:lvl7pPr marL="4245216"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7pPr>
      <a:lvl8pPr marL="4898327"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0" rtl="0" eaLnBrk="1" latinLnBrk="0" hangingPunct="1">
        <a:spcBef>
          <a:spcPct val="20000"/>
        </a:spcBef>
        <a:buFont typeface="Arial" pitchFamily="34" charset="0"/>
        <a:buChar char="•"/>
        <a:defRPr sz="2900" kern="1200">
          <a:solidFill>
            <a:schemeClr val="tx1"/>
          </a:solidFill>
          <a:latin typeface="+mn-lt"/>
          <a:ea typeface="+mn-ea"/>
          <a:cs typeface="+mn-cs"/>
        </a:defRPr>
      </a:lvl9pPr>
    </p:bodyStyle>
    <p:other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smartbuddie.co/products/periodic-table-with-real-elements-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smartbuddie.co/" TargetMode="External"/><Relationship Id="rId2" Type="http://schemas.openxmlformats.org/officeDocument/2006/relationships/image" Target="../media/image7.jpg"/><Relationship Id="rId1" Type="http://schemas.openxmlformats.org/officeDocument/2006/relationships/slideLayout" Target="../slideLayouts/slideLayout7.xml"/><Relationship Id="rId5" Type="http://schemas.openxmlformats.org/officeDocument/2006/relationships/hyperlink" Target="https://www.instagram.com/smartbuddie.shop/?hl=es" TargetMode="External"/><Relationship Id="rId4" Type="http://schemas.openxmlformats.org/officeDocument/2006/relationships/hyperlink" Target="https://www.facebook.com/smartbuddie.c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4630400" cy="8229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FA4C346-DD8F-97BB-3BAE-ABD2F58BFC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400"/>
            <a:ext cx="14630400" cy="8229600"/>
          </a:xfrm>
          <a:prstGeom prst="rect">
            <a:avLst/>
          </a:prstGeom>
        </p:spPr>
      </p:pic>
      <p:sp>
        <p:nvSpPr>
          <p:cNvPr id="6" name="Rectangle 5">
            <a:extLst>
              <a:ext uri="{FF2B5EF4-FFF2-40B4-BE49-F238E27FC236}">
                <a16:creationId xmlns:a16="http://schemas.microsoft.com/office/drawing/2014/main" id="{F012F62B-CE6E-7E6F-2A95-4258BD0BADB4}"/>
              </a:ext>
            </a:extLst>
          </p:cNvPr>
          <p:cNvSpPr/>
          <p:nvPr/>
        </p:nvSpPr>
        <p:spPr>
          <a:xfrm>
            <a:off x="0" y="6781800"/>
            <a:ext cx="5486400" cy="1447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600" b="1" dirty="0">
                <a:solidFill>
                  <a:schemeClr val="tx1"/>
                </a:solidFill>
              </a:rPr>
              <a:t>Science Gift Store</a:t>
            </a:r>
          </a:p>
        </p:txBody>
      </p:sp>
    </p:spTree>
    <p:extLst>
      <p:ext uri="{BB962C8B-B14F-4D97-AF65-F5344CB8AC3E}">
        <p14:creationId xmlns:p14="http://schemas.microsoft.com/office/powerpoint/2010/main" val="2185560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289"/>
            <a:ext cx="14630400" cy="8229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A956771-9899-B297-8E72-8F3DE84775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89"/>
            <a:ext cx="7162800" cy="4636911"/>
          </a:xfrm>
          <a:prstGeom prst="rect">
            <a:avLst/>
          </a:prstGeom>
        </p:spPr>
      </p:pic>
      <p:sp>
        <p:nvSpPr>
          <p:cNvPr id="6" name="Rectangle 5">
            <a:extLst>
              <a:ext uri="{FF2B5EF4-FFF2-40B4-BE49-F238E27FC236}">
                <a16:creationId xmlns:a16="http://schemas.microsoft.com/office/drawing/2014/main" id="{4B042DEC-0C2C-974F-4B8A-5F702057675C}"/>
              </a:ext>
            </a:extLst>
          </p:cNvPr>
          <p:cNvSpPr/>
          <p:nvPr/>
        </p:nvSpPr>
        <p:spPr>
          <a:xfrm>
            <a:off x="7162800" y="3200400"/>
            <a:ext cx="7467600" cy="50404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0" i="0" u="none" strike="noStrike" dirty="0">
                <a:solidFill>
                  <a:srgbClr val="000000"/>
                </a:solidFill>
                <a:effectLst/>
                <a:latin typeface="Calibri" panose="020F0502020204030204" pitchFamily="34" charset="0"/>
              </a:rPr>
              <a:t>The periodic table shows the chemical elements in columns and rows. </a:t>
            </a:r>
            <a:r>
              <a:rPr lang="en-US" sz="3200" b="0" i="0" u="sng" strike="noStrike" dirty="0" err="1">
                <a:solidFill>
                  <a:srgbClr val="0563C1"/>
                </a:solidFill>
                <a:effectLst/>
                <a:latin typeface="Calibri" panose="020F0502020204030204" pitchFamily="34" charset="0"/>
                <a:hlinkClick r:id="rId4"/>
              </a:rPr>
              <a:t>smartbuddie</a:t>
            </a:r>
            <a:r>
              <a:rPr lang="en-US" sz="3200" b="0" i="0" u="none" strike="noStrike" dirty="0">
                <a:solidFill>
                  <a:srgbClr val="000000"/>
                </a:solidFill>
                <a:effectLst/>
                <a:latin typeface="Calibri" panose="020F0502020204030204" pitchFamily="34" charset="0"/>
              </a:rPr>
              <a:t> The complete table has 7 rows and 18 columns. The elements are organized in increasing atomic numbers starting with Hydrogen, whose </a:t>
            </a:r>
            <a:r>
              <a:rPr lang="en-US" sz="3200" b="0" i="0" u="none" strike="noStrike" dirty="0" err="1">
                <a:solidFill>
                  <a:srgbClr val="000000"/>
                </a:solidFill>
                <a:effectLst/>
                <a:latin typeface="Calibri" panose="020F0502020204030204" pitchFamily="34" charset="0"/>
              </a:rPr>
              <a:t>atomicnumber</a:t>
            </a:r>
            <a:r>
              <a:rPr lang="en-US" sz="3200" b="0" i="0" u="none" strike="noStrike" dirty="0">
                <a:solidFill>
                  <a:srgbClr val="000000"/>
                </a:solidFill>
                <a:effectLst/>
                <a:latin typeface="Calibri" panose="020F0502020204030204" pitchFamily="34" charset="0"/>
              </a:rPr>
              <a:t> is 1.</a:t>
            </a:r>
            <a:endParaRPr lang="en-US" sz="5400" dirty="0">
              <a:solidFill>
                <a:schemeClr val="tx1"/>
              </a:solidFill>
            </a:endParaRPr>
          </a:p>
        </p:txBody>
      </p:sp>
    </p:spTree>
    <p:extLst>
      <p:ext uri="{BB962C8B-B14F-4D97-AF65-F5344CB8AC3E}">
        <p14:creationId xmlns:p14="http://schemas.microsoft.com/office/powerpoint/2010/main" val="49960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4630400" cy="8229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731997" y="0"/>
            <a:ext cx="6909695" cy="464819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Dmitri Mendeleev discovered 65 elements that could be organized in a grid or table based on their atomic mass. The first table was formed when the 65 elements were arranged in a row-and-column format. This was the core of chemistry, and the father of the periodic table saw it as such. However, he also realized that many unknown elements could be added to the table. On paper, he discovered elements such as silicon, gallium, and scandium.</a:t>
            </a:r>
          </a:p>
        </p:txBody>
      </p:sp>
      <p:pic>
        <p:nvPicPr>
          <p:cNvPr id="3" name="Picture 2">
            <a:extLst>
              <a:ext uri="{FF2B5EF4-FFF2-40B4-BE49-F238E27FC236}">
                <a16:creationId xmlns:a16="http://schemas.microsoft.com/office/drawing/2014/main" id="{872614FD-3B7A-2F18-C994-77EBEFBF7C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93" y="3572934"/>
            <a:ext cx="7731997" cy="4648199"/>
          </a:xfrm>
          <a:prstGeom prst="rect">
            <a:avLst/>
          </a:prstGeom>
        </p:spPr>
      </p:pic>
    </p:spTree>
    <p:extLst>
      <p:ext uri="{BB962C8B-B14F-4D97-AF65-F5344CB8AC3E}">
        <p14:creationId xmlns:p14="http://schemas.microsoft.com/office/powerpoint/2010/main" val="4172244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AFCA71-18DB-7106-4CFE-5D6EB342D6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162800" cy="4514574"/>
          </a:xfrm>
          <a:prstGeom prst="rect">
            <a:avLst/>
          </a:prstGeom>
        </p:spPr>
      </p:pic>
      <p:sp>
        <p:nvSpPr>
          <p:cNvPr id="4" name="Rectangle 3">
            <a:extLst>
              <a:ext uri="{FF2B5EF4-FFF2-40B4-BE49-F238E27FC236}">
                <a16:creationId xmlns:a16="http://schemas.microsoft.com/office/drawing/2014/main" id="{BE7113E8-EF8C-27BA-B4B9-AFE3EB80C397}"/>
              </a:ext>
            </a:extLst>
          </p:cNvPr>
          <p:cNvSpPr/>
          <p:nvPr/>
        </p:nvSpPr>
        <p:spPr>
          <a:xfrm>
            <a:off x="7162800" y="3200400"/>
            <a:ext cx="7467600" cy="50404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0" i="0" u="none" strike="noStrike" dirty="0">
                <a:solidFill>
                  <a:srgbClr val="000000"/>
                </a:solidFill>
                <a:effectLst/>
                <a:latin typeface="Calibri" panose="020F0502020204030204" pitchFamily="34" charset="0"/>
              </a:rPr>
              <a:t>Although Mendeleev was the inventor of the periodic table, Henry Moseley, 44 years later, discovered the right explanation for the elements and their regular patterns. Moseley stated that elements are different because they have different numbers of protons. Moseley also discovered that elements' positions in the table could be predicted based on their atomic numbers and not their weight. Modern tables now include 108 and 109 elements.</a:t>
            </a:r>
            <a:endParaRPr lang="en-US" sz="4800" dirty="0">
              <a:solidFill>
                <a:schemeClr val="tx1"/>
              </a:solidFill>
            </a:endParaRPr>
          </a:p>
        </p:txBody>
      </p:sp>
    </p:spTree>
    <p:extLst>
      <p:ext uri="{BB962C8B-B14F-4D97-AF65-F5344CB8AC3E}">
        <p14:creationId xmlns:p14="http://schemas.microsoft.com/office/powerpoint/2010/main" val="2741325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4C0843-096D-F0F9-372F-BF5AF2A168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46475"/>
            <a:ext cx="7162800" cy="4657725"/>
          </a:xfrm>
          <a:prstGeom prst="rect">
            <a:avLst/>
          </a:prstGeom>
        </p:spPr>
      </p:pic>
      <p:sp>
        <p:nvSpPr>
          <p:cNvPr id="6" name="Rectangle 5">
            <a:extLst>
              <a:ext uri="{FF2B5EF4-FFF2-40B4-BE49-F238E27FC236}">
                <a16:creationId xmlns:a16="http://schemas.microsoft.com/office/drawing/2014/main" id="{F11FB950-13A9-5D0F-1596-F6A1BEE33C88}"/>
              </a:ext>
            </a:extLst>
          </p:cNvPr>
          <p:cNvSpPr/>
          <p:nvPr/>
        </p:nvSpPr>
        <p:spPr>
          <a:xfrm>
            <a:off x="7162800" y="16933"/>
            <a:ext cx="7467600" cy="50404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spcBef>
                <a:spcPts val="0"/>
              </a:spcBef>
              <a:spcAft>
                <a:spcPts val="800"/>
              </a:spcAft>
            </a:pPr>
            <a:r>
              <a:rPr lang="en-US" sz="2800" b="0" i="0" u="none" strike="noStrike" dirty="0">
                <a:solidFill>
                  <a:srgbClr val="000000"/>
                </a:solidFill>
                <a:effectLst/>
                <a:latin typeface="Calibri" panose="020F0502020204030204" pitchFamily="34" charset="0"/>
              </a:rPr>
              <a:t>The modern table has 18 groups. Because they have the same number electrons, all elements within a group share similar chemical and physical characteristics. The modern table's horizontal rows are known as Period. Each element of a row has different chemical properties. This is because the number or electrons of protons and electrons changes from one row to another.</a:t>
            </a:r>
            <a:endParaRPr lang="en-US" sz="3600" b="0" dirty="0">
              <a:effectLst/>
            </a:endParaRPr>
          </a:p>
        </p:txBody>
      </p:sp>
    </p:spTree>
    <p:extLst>
      <p:ext uri="{BB962C8B-B14F-4D97-AF65-F5344CB8AC3E}">
        <p14:creationId xmlns:p14="http://schemas.microsoft.com/office/powerpoint/2010/main" val="1995380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7F936A-5889-3D46-91C6-DF74CEE750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7" y="25400"/>
            <a:ext cx="6925733" cy="5163709"/>
          </a:xfrm>
          <a:prstGeom prst="rect">
            <a:avLst/>
          </a:prstGeom>
        </p:spPr>
      </p:pic>
      <p:sp>
        <p:nvSpPr>
          <p:cNvPr id="6" name="Rectangle 5">
            <a:extLst>
              <a:ext uri="{FF2B5EF4-FFF2-40B4-BE49-F238E27FC236}">
                <a16:creationId xmlns:a16="http://schemas.microsoft.com/office/drawing/2014/main" id="{D2B189D8-C424-9732-EF4A-BE99BE228AC0}"/>
              </a:ext>
            </a:extLst>
          </p:cNvPr>
          <p:cNvSpPr/>
          <p:nvPr/>
        </p:nvSpPr>
        <p:spPr>
          <a:xfrm>
            <a:off x="7128933" y="3095978"/>
            <a:ext cx="7467600" cy="50404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spcBef>
                <a:spcPts val="0"/>
              </a:spcBef>
              <a:spcAft>
                <a:spcPts val="800"/>
              </a:spcAft>
            </a:pPr>
            <a:r>
              <a:rPr lang="en-US" sz="2400" b="0" dirty="0">
                <a:solidFill>
                  <a:schemeClr val="tx1"/>
                </a:solidFill>
                <a:effectLst/>
              </a:rPr>
              <a:t>Moving from left to right (known collectively as groups), the element's Atomic Number will increase on the periodic Table. If you read the elements horizontally up and down (known as periods), the first period has only one orbital for its electron. All elements in the second period have two orbitals. As you move through the periods, the elements gain more orbitals, with 7 being the maximum. The outer orbitals of all elements in a group have the same number of electrons. It is also known as valence electrons. These electrons are those that are incorporated into chemical bonds or many other elements.</a:t>
            </a:r>
          </a:p>
        </p:txBody>
      </p:sp>
    </p:spTree>
    <p:extLst>
      <p:ext uri="{BB962C8B-B14F-4D97-AF65-F5344CB8AC3E}">
        <p14:creationId xmlns:p14="http://schemas.microsoft.com/office/powerpoint/2010/main" val="851497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E47CB7-3BFA-C60A-83E9-67D9864E7E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95401"/>
            <a:ext cx="7924800" cy="5041828"/>
          </a:xfrm>
          <a:prstGeom prst="rect">
            <a:avLst/>
          </a:prstGeom>
        </p:spPr>
      </p:pic>
      <p:sp>
        <p:nvSpPr>
          <p:cNvPr id="5" name="Rectangle 4">
            <a:extLst>
              <a:ext uri="{FF2B5EF4-FFF2-40B4-BE49-F238E27FC236}">
                <a16:creationId xmlns:a16="http://schemas.microsoft.com/office/drawing/2014/main" id="{70160A6E-BA2F-22C7-F8E2-379E601BECE2}"/>
              </a:ext>
            </a:extLst>
          </p:cNvPr>
          <p:cNvSpPr/>
          <p:nvPr/>
        </p:nvSpPr>
        <p:spPr>
          <a:xfrm>
            <a:off x="7162800" y="1594555"/>
            <a:ext cx="7467600" cy="50404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spcBef>
                <a:spcPts val="0"/>
              </a:spcBef>
              <a:spcAft>
                <a:spcPts val="800"/>
              </a:spcAft>
            </a:pPr>
            <a:r>
              <a:rPr lang="en-US" sz="2400" b="1" dirty="0">
                <a:solidFill>
                  <a:schemeClr val="tx1"/>
                </a:solidFill>
                <a:effectLst/>
              </a:rPr>
              <a:t>Science Gift Store</a:t>
            </a:r>
          </a:p>
          <a:p>
            <a:pPr algn="ctr" rtl="0">
              <a:spcBef>
                <a:spcPts val="0"/>
              </a:spcBef>
              <a:spcAft>
                <a:spcPts val="800"/>
              </a:spcAft>
            </a:pPr>
            <a:r>
              <a:rPr lang="en-US" sz="2400" b="0" dirty="0">
                <a:solidFill>
                  <a:schemeClr val="tx1"/>
                </a:solidFill>
                <a:effectLst/>
                <a:hlinkClick r:id="rId3"/>
              </a:rPr>
              <a:t>https://smartbuddie.co/</a:t>
            </a:r>
            <a:endParaRPr lang="en-US" sz="2400" b="0" dirty="0">
              <a:solidFill>
                <a:schemeClr val="tx1"/>
              </a:solidFill>
              <a:effectLst/>
            </a:endParaRPr>
          </a:p>
          <a:p>
            <a:pPr algn="ctr" rtl="0">
              <a:spcBef>
                <a:spcPts val="0"/>
              </a:spcBef>
              <a:spcAft>
                <a:spcPts val="800"/>
              </a:spcAft>
            </a:pPr>
            <a:r>
              <a:rPr lang="en-US" sz="2400" b="0" dirty="0">
                <a:solidFill>
                  <a:schemeClr val="tx1"/>
                </a:solidFill>
                <a:effectLst/>
                <a:hlinkClick r:id="rId4"/>
              </a:rPr>
              <a:t>https://www.facebook.com/smartbuddie.co/</a:t>
            </a:r>
            <a:endParaRPr lang="en-US" sz="2400" b="0" dirty="0">
              <a:solidFill>
                <a:schemeClr val="tx1"/>
              </a:solidFill>
              <a:effectLst/>
            </a:endParaRPr>
          </a:p>
          <a:p>
            <a:pPr algn="ctr" rtl="0">
              <a:spcBef>
                <a:spcPts val="0"/>
              </a:spcBef>
              <a:spcAft>
                <a:spcPts val="800"/>
              </a:spcAft>
            </a:pPr>
            <a:r>
              <a:rPr lang="en-US" sz="2400" b="0" dirty="0">
                <a:solidFill>
                  <a:schemeClr val="tx1"/>
                </a:solidFill>
                <a:effectLst/>
                <a:hlinkClick r:id="rId5"/>
              </a:rPr>
              <a:t>https://www.instagram.com/smartbuddie.shop/?hl=es</a:t>
            </a:r>
            <a:endParaRPr lang="en-US" sz="2400" b="0" dirty="0">
              <a:solidFill>
                <a:schemeClr val="tx1"/>
              </a:solidFill>
              <a:effectLst/>
            </a:endParaRPr>
          </a:p>
          <a:p>
            <a:pPr algn="ctr" rtl="0">
              <a:spcBef>
                <a:spcPts val="0"/>
              </a:spcBef>
              <a:spcAft>
                <a:spcPts val="800"/>
              </a:spcAft>
            </a:pPr>
            <a:endParaRPr lang="en-US" sz="2400" b="0" dirty="0">
              <a:solidFill>
                <a:schemeClr val="tx1"/>
              </a:solidFill>
              <a:effectLst/>
            </a:endParaRPr>
          </a:p>
        </p:txBody>
      </p:sp>
    </p:spTree>
    <p:extLst>
      <p:ext uri="{BB962C8B-B14F-4D97-AF65-F5344CB8AC3E}">
        <p14:creationId xmlns:p14="http://schemas.microsoft.com/office/powerpoint/2010/main" val="15966007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421</Words>
  <Application>Microsoft Office PowerPoint</Application>
  <PresentationFormat>Custom</PresentationFormat>
  <Paragraphs>11</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SATHEESH</dc:creator>
  <cp:lastModifiedBy>Admin</cp:lastModifiedBy>
  <cp:revision>76</cp:revision>
  <dcterms:created xsi:type="dcterms:W3CDTF">2006-08-16T00:00:00Z</dcterms:created>
  <dcterms:modified xsi:type="dcterms:W3CDTF">2023-02-07T13:37:57Z</dcterms:modified>
</cp:coreProperties>
</file>