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304" r:id="rId2"/>
    <p:sldId id="262" r:id="rId3"/>
    <p:sldId id="257" r:id="rId4"/>
    <p:sldId id="266" r:id="rId5"/>
    <p:sldId id="267" r:id="rId6"/>
    <p:sldId id="268" r:id="rId7"/>
    <p:sldId id="270" r:id="rId8"/>
    <p:sldId id="279" r:id="rId9"/>
    <p:sldId id="310" r:id="rId10"/>
    <p:sldId id="312" r:id="rId11"/>
    <p:sldId id="272" r:id="rId12"/>
    <p:sldId id="278" r:id="rId13"/>
    <p:sldId id="275" r:id="rId14"/>
    <p:sldId id="280" r:id="rId15"/>
    <p:sldId id="281" r:id="rId16"/>
    <p:sldId id="292" r:id="rId17"/>
    <p:sldId id="293" r:id="rId18"/>
    <p:sldId id="295" r:id="rId19"/>
    <p:sldId id="296" r:id="rId20"/>
    <p:sldId id="307" r:id="rId21"/>
    <p:sldId id="308" r:id="rId22"/>
    <p:sldId id="294" r:id="rId23"/>
    <p:sldId id="284" r:id="rId24"/>
    <p:sldId id="285" r:id="rId25"/>
    <p:sldId id="286" r:id="rId26"/>
    <p:sldId id="287" r:id="rId27"/>
    <p:sldId id="288" r:id="rId28"/>
    <p:sldId id="311" r:id="rId29"/>
    <p:sldId id="309" r:id="rId30"/>
    <p:sldId id="297" r:id="rId31"/>
    <p:sldId id="302" r:id="rId32"/>
    <p:sldId id="303" r:id="rId33"/>
    <p:sldId id="301" r:id="rId34"/>
    <p:sldId id="313" r:id="rId35"/>
    <p:sldId id="314" r:id="rId36"/>
    <p:sldId id="315" r:id="rId37"/>
    <p:sldId id="306" r:id="rId38"/>
  </p:sldIdLst>
  <p:sldSz cx="9144000" cy="6858000" type="screen4x3"/>
  <p:notesSz cx="6858000" cy="9144000"/>
  <p:defaultTextStyle>
    <a:defPPr>
      <a:defRPr lang="es-E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CL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CL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s-CL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s-CL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s-CL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s-CL"/>
            </a:p>
          </p:txBody>
        </p:sp>
      </p:grpSp>
      <p:sp>
        <p:nvSpPr>
          <p:cNvPr id="717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es-ES"/>
              <a:t>Haga clic para cambiar el estilo de título	</a:t>
            </a:r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857C1-8F06-48B2-BB32-F27224F8023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39794-B9A4-4EC4-B74B-4B0651CC3FB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3098B-AD0B-4970-A6F2-598A39E2F39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ítulo, 1 obje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A16D3-19A0-4E33-A945-FAAFB59C7C7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ítulo, objetos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CBEC53-03AC-483D-AA23-FC9F39AC979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B1B1A4-A5A4-46F1-BD6E-EB7C1E0B055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E11B70-4AEF-4A8B-B445-1AE5771D1EF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76979-B64E-4DA1-923C-AC247581263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8BAD6B-022B-48AA-82E4-D3F6FF790A1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31BC4-D1EC-41A4-A47B-295AA3D61D0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792BD-FC43-4AA1-9266-AB26CB4222B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280F9-6E5B-4EEE-886D-DF06BE7B470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ACDA7-30D2-4F44-8D97-3D8527185EC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33B3C-48C6-4250-A4F3-8160A87F4E8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6147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CL"/>
            </a:p>
          </p:txBody>
        </p:sp>
        <p:sp>
          <p:nvSpPr>
            <p:cNvPr id="6148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CL"/>
            </a:p>
          </p:txBody>
        </p:sp>
        <p:sp>
          <p:nvSpPr>
            <p:cNvPr id="6149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CL"/>
            </a:p>
          </p:txBody>
        </p:sp>
        <p:sp>
          <p:nvSpPr>
            <p:cNvPr id="615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s-CL"/>
            </a:p>
          </p:txBody>
        </p:sp>
        <p:sp>
          <p:nvSpPr>
            <p:cNvPr id="615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s-CL"/>
            </a:p>
          </p:txBody>
        </p:sp>
        <p:sp>
          <p:nvSpPr>
            <p:cNvPr id="615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s-CL"/>
            </a:p>
          </p:txBody>
        </p:sp>
        <p:sp>
          <p:nvSpPr>
            <p:cNvPr id="615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s-CL"/>
            </a:p>
          </p:txBody>
        </p:sp>
        <p:sp>
          <p:nvSpPr>
            <p:cNvPr id="615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s-CL"/>
            </a:p>
          </p:txBody>
        </p:sp>
      </p:grpSp>
      <p:sp>
        <p:nvSpPr>
          <p:cNvPr id="615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E1AE2DC-60A5-480B-9349-0A8EB4DC47B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615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615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 sz="quarter"/>
          </p:nvPr>
        </p:nvSpPr>
        <p:spPr>
          <a:xfrm>
            <a:off x="0" y="142853"/>
            <a:ext cx="9144000" cy="1214445"/>
          </a:xfrm>
        </p:spPr>
        <p:txBody>
          <a:bodyPr/>
          <a:lstStyle/>
          <a:p>
            <a:pPr algn="ctr"/>
            <a:r>
              <a:rPr lang="es-ES" dirty="0" smtClean="0">
                <a:latin typeface="Verdana" pitchFamily="34" charset="0"/>
              </a:rPr>
              <a:t>EL BAMB</a:t>
            </a:r>
            <a:r>
              <a:rPr lang="es-ES" dirty="0" smtClean="0"/>
              <a:t>U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sz="quarter" idx="1"/>
          </p:nvPr>
        </p:nvSpPr>
        <p:spPr>
          <a:xfrm>
            <a:off x="214282" y="4857760"/>
            <a:ext cx="8643998" cy="2000240"/>
          </a:xfrm>
        </p:spPr>
        <p:txBody>
          <a:bodyPr/>
          <a:lstStyle/>
          <a:p>
            <a:pPr algn="ctr"/>
            <a:r>
              <a:rPr lang="es-ES" sz="2800" b="1" dirty="0" smtClean="0">
                <a:latin typeface="Verdana" pitchFamily="34" charset="0"/>
              </a:rPr>
              <a:t> - </a:t>
            </a:r>
            <a:r>
              <a:rPr lang="es-ES" sz="2800" b="1" dirty="0" err="1" smtClean="0">
                <a:latin typeface="Verdana" pitchFamily="34" charset="0"/>
              </a:rPr>
              <a:t>Introduccion</a:t>
            </a:r>
            <a:r>
              <a:rPr lang="es-ES" sz="2800" b="1" dirty="0" smtClean="0">
                <a:latin typeface="Verdana" pitchFamily="34" charset="0"/>
              </a:rPr>
              <a:t> a la </a:t>
            </a:r>
            <a:r>
              <a:rPr lang="es-ES" sz="2800" b="1" dirty="0" err="1" smtClean="0">
                <a:latin typeface="Verdana" pitchFamily="34" charset="0"/>
              </a:rPr>
              <a:t>Tecnologia</a:t>
            </a:r>
            <a:r>
              <a:rPr lang="es-ES" sz="2800" b="1" dirty="0" smtClean="0">
                <a:latin typeface="Verdana" pitchFamily="34" charset="0"/>
              </a:rPr>
              <a:t> - </a:t>
            </a:r>
          </a:p>
          <a:p>
            <a:pPr algn="ctr">
              <a:buFontTx/>
              <a:buChar char="-"/>
            </a:pPr>
            <a:r>
              <a:rPr lang="es-ES" sz="2400" b="1" dirty="0" smtClean="0">
                <a:latin typeface="Verdana" pitchFamily="34" charset="0"/>
              </a:rPr>
              <a:t>Diseño Industrial – UNC - </a:t>
            </a:r>
          </a:p>
          <a:p>
            <a:pPr algn="ctr"/>
            <a:r>
              <a:rPr lang="es-ES" sz="2000" dirty="0" smtClean="0">
                <a:latin typeface="Verdana" pitchFamily="34" charset="0"/>
              </a:rPr>
              <a:t>Ing. Claudio  R- Acosta</a:t>
            </a:r>
          </a:p>
          <a:p>
            <a:pPr algn="ctr"/>
            <a:r>
              <a:rPr lang="es-ES" sz="2000" b="1" dirty="0" smtClean="0">
                <a:latin typeface="Verdana" pitchFamily="34" charset="0"/>
              </a:rPr>
              <a:t>(2016)</a:t>
            </a:r>
            <a:endParaRPr lang="es-ES" sz="2000" b="1" dirty="0">
              <a:latin typeface="Verdan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6992" t="16666" r="8008" b="35416"/>
          <a:stretch>
            <a:fillRect/>
          </a:stretch>
        </p:blipFill>
        <p:spPr bwMode="auto">
          <a:xfrm>
            <a:off x="0" y="1285860"/>
            <a:ext cx="914400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184261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sz="4000" dirty="0" smtClean="0">
                <a:latin typeface="Verdana" pitchFamily="34" charset="0"/>
              </a:rPr>
              <a:t>El BAMBÚ es resistente…?</a:t>
            </a:r>
            <a:endParaRPr lang="es-ES" sz="4000" dirty="0" smtClean="0">
              <a:latin typeface="Verdana" pitchFamily="34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827" t="20556" r="64956" b="50000"/>
          <a:stretch>
            <a:fillRect/>
          </a:stretch>
        </p:blipFill>
        <p:spPr bwMode="auto">
          <a:xfrm>
            <a:off x="0" y="2000240"/>
            <a:ext cx="3857621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 l="1337" t="61682" r="65622" b="16291"/>
          <a:stretch>
            <a:fillRect/>
          </a:stretch>
        </p:blipFill>
        <p:spPr bwMode="auto">
          <a:xfrm>
            <a:off x="3571868" y="2000240"/>
            <a:ext cx="557213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00113" y="260350"/>
            <a:ext cx="7786687" cy="1239838"/>
          </a:xfrm>
        </p:spPr>
        <p:txBody>
          <a:bodyPr/>
          <a:lstStyle/>
          <a:p>
            <a:pPr eaLnBrk="1" hangingPunct="1">
              <a:defRPr/>
            </a:pPr>
            <a:r>
              <a:rPr lang="es-ES_tradnl" sz="4000" dirty="0" smtClean="0">
                <a:latin typeface="Verdana" pitchFamily="34" charset="0"/>
              </a:rPr>
              <a:t>La resistencia del BAMBÚ  </a:t>
            </a:r>
            <a:br>
              <a:rPr lang="es-ES_tradnl" sz="4000" dirty="0" smtClean="0">
                <a:latin typeface="Verdana" pitchFamily="34" charset="0"/>
              </a:rPr>
            </a:br>
            <a:endParaRPr lang="es-ES" sz="4000" dirty="0" smtClean="0">
              <a:latin typeface="Verdana" pitchFamily="34" charset="0"/>
            </a:endParaRPr>
          </a:p>
        </p:txBody>
      </p:sp>
      <p:sp>
        <p:nvSpPr>
          <p:cNvPr id="358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214423"/>
            <a:ext cx="9143999" cy="5429288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None/>
              <a:defRPr/>
            </a:pPr>
            <a:r>
              <a:rPr lang="es-ES" sz="2000" b="1" dirty="0" smtClean="0"/>
              <a:t>.</a:t>
            </a:r>
            <a:endParaRPr lang="es-ES" sz="2000" b="1" dirty="0" smtClean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s-ES" sz="2000" b="1" dirty="0" smtClean="0"/>
          </a:p>
          <a:p>
            <a:pPr algn="just" eaLnBrk="1" hangingPunct="1">
              <a:lnSpc>
                <a:spcPct val="80000"/>
              </a:lnSpc>
              <a:defRPr/>
            </a:pPr>
            <a:r>
              <a:rPr lang="es-ES" sz="2000" b="1" dirty="0" smtClean="0"/>
              <a:t>La extrema densidad de su estructura celular supera la estabilidad y elasticidad del roble y el haya, superándola en  durabilidad y dureza</a:t>
            </a:r>
            <a:endParaRPr lang="es-ES_tradnl" sz="2000" b="1" dirty="0" smtClean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s-ES" sz="2000" b="1" dirty="0" smtClean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s-ES" sz="2000" b="1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s-ES" b="1" dirty="0" smtClean="0"/>
              <a:t>RESISTENCIA </a:t>
            </a:r>
            <a:r>
              <a:rPr lang="es-ES" b="1" dirty="0" smtClean="0"/>
              <a:t>AL ESFUERZO DE TRACCION</a:t>
            </a:r>
            <a:r>
              <a:rPr lang="es-ES" sz="2000" b="1" dirty="0" smtClean="0"/>
              <a:t/>
            </a:r>
            <a:br>
              <a:rPr lang="es-ES" sz="2000" b="1" dirty="0" smtClean="0"/>
            </a:br>
            <a:endParaRPr lang="es-ES" sz="20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s-ES" sz="2000" b="1" dirty="0" smtClean="0"/>
              <a:t>        Madera</a:t>
            </a:r>
            <a:r>
              <a:rPr lang="es-ES" sz="2000" b="1" dirty="0" smtClean="0"/>
              <a:t>: </a:t>
            </a:r>
            <a:r>
              <a:rPr lang="es-ES" sz="2000" b="1" dirty="0" smtClean="0"/>
              <a:t>8 </a:t>
            </a:r>
            <a:r>
              <a:rPr lang="es-ES" sz="2000" b="1" dirty="0" smtClean="0"/>
              <a:t>Kg/mm²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s-ES" sz="20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s-ES" sz="2000" b="1" dirty="0" smtClean="0"/>
              <a:t>                                    Acero de construcción: 37 Kg/mm² </a:t>
            </a:r>
            <a:br>
              <a:rPr lang="es-ES" sz="2000" b="1" dirty="0" smtClean="0"/>
            </a:br>
            <a:endParaRPr lang="es-ES" sz="20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s-ES" sz="2000" b="1" dirty="0" smtClean="0"/>
              <a:t>                                                          </a:t>
            </a:r>
            <a:r>
              <a:rPr lang="es-ES" sz="4000" b="1" dirty="0" smtClean="0"/>
              <a:t>Bambú: </a:t>
            </a:r>
            <a:r>
              <a:rPr lang="es-ES" sz="4000" b="1" dirty="0" smtClean="0"/>
              <a:t>40 Kg/mm²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s-ES" sz="2000" b="1" dirty="0" smtClean="0"/>
          </a:p>
          <a:p>
            <a:pPr algn="just" eaLnBrk="1" hangingPunct="1">
              <a:lnSpc>
                <a:spcPct val="80000"/>
              </a:lnSpc>
              <a:defRPr/>
            </a:pPr>
            <a:r>
              <a:rPr lang="es-ES" sz="2000" b="1" dirty="0" smtClean="0"/>
              <a:t>El bambú puede reemplazar a la madera e incluso al acero en la construcción por su mejor proporción entre el peso y la resistencia</a:t>
            </a:r>
            <a:r>
              <a:rPr lang="es-ES" sz="1800" b="1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88913"/>
            <a:ext cx="3816350" cy="6480175"/>
          </a:xfrm>
        </p:spPr>
      </p:pic>
      <p:sp>
        <p:nvSpPr>
          <p:cNvPr id="45059" name="Rectangle 3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356100" y="260350"/>
            <a:ext cx="4787900" cy="64087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s-ES_tradnl" sz="1800" b="1" smtClean="0">
                <a:latin typeface="Verdana" pitchFamily="34" charset="0"/>
              </a:rPr>
              <a:t> 1- Rizoma </a:t>
            </a:r>
            <a:r>
              <a:rPr lang="es-ES_tradnl" sz="1800" b="1" smtClean="0">
                <a:solidFill>
                  <a:schemeClr val="folHlink"/>
                </a:solidFill>
                <a:latin typeface="Verdana" pitchFamily="34" charset="0"/>
              </a:rPr>
              <a:t>-</a:t>
            </a:r>
            <a:r>
              <a:rPr lang="es-ES_tradnl" sz="1800" b="1" smtClean="0">
                <a:latin typeface="Verdana" pitchFamily="34" charset="0"/>
              </a:rPr>
              <a:t>  </a:t>
            </a:r>
            <a:r>
              <a:rPr lang="es-ES_tradnl" sz="1800" b="1" i="1" smtClean="0">
                <a:solidFill>
                  <a:schemeClr val="folHlink"/>
                </a:solidFill>
                <a:latin typeface="Verdana" pitchFamily="34" charset="0"/>
              </a:rPr>
              <a:t>artesanías</a:t>
            </a:r>
            <a:br>
              <a:rPr lang="es-ES_tradnl" sz="1800" b="1" i="1" smtClean="0">
                <a:solidFill>
                  <a:schemeClr val="folHlink"/>
                </a:solidFill>
                <a:latin typeface="Verdana" pitchFamily="34" charset="0"/>
              </a:rPr>
            </a:br>
            <a:endParaRPr lang="es-ES_tradnl" sz="1800" b="1" i="1" smtClean="0">
              <a:solidFill>
                <a:schemeClr val="folHlink"/>
              </a:solidFill>
              <a:latin typeface="Verdan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ES_tradnl" sz="1800" b="1" i="1" smtClean="0">
                <a:latin typeface="Verdana" pitchFamily="34" charset="0"/>
              </a:rPr>
              <a:t> </a:t>
            </a:r>
            <a:r>
              <a:rPr lang="es-ES_tradnl" sz="1800" b="1" smtClean="0">
                <a:latin typeface="Verdana" pitchFamily="34" charset="0"/>
              </a:rPr>
              <a:t>2 - H.Caulinares</a:t>
            </a:r>
            <a:r>
              <a:rPr lang="es-ES_tradnl" sz="1800" b="1" i="1" smtClean="0">
                <a:latin typeface="Verdana" pitchFamily="34" charset="0"/>
              </a:rPr>
              <a:t> -  </a:t>
            </a:r>
            <a:r>
              <a:rPr lang="es-ES_tradnl" sz="1800" b="1" i="1" smtClean="0">
                <a:solidFill>
                  <a:schemeClr val="folHlink"/>
                </a:solidFill>
                <a:latin typeface="Verdana" pitchFamily="34" charset="0"/>
              </a:rPr>
              <a:t>artesanías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s-ES_tradnl" sz="1800" b="1" i="1" smtClean="0">
              <a:solidFill>
                <a:schemeClr val="folHlink"/>
              </a:solidFill>
              <a:latin typeface="Verdan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ES_tradnl" sz="1800" b="1" smtClean="0">
                <a:latin typeface="Verdana" pitchFamily="34" charset="0"/>
              </a:rPr>
              <a:t>3 -  Brotes -  </a:t>
            </a:r>
            <a:r>
              <a:rPr lang="es-ES_tradnl" sz="1800" b="1" i="1" smtClean="0">
                <a:solidFill>
                  <a:schemeClr val="folHlink"/>
                </a:solidFill>
                <a:latin typeface="Verdana" pitchFamily="34" charset="0"/>
              </a:rPr>
              <a:t>alimentos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s-ES_tradnl" sz="1800" b="1" i="1" smtClean="0">
              <a:solidFill>
                <a:schemeClr val="folHlink"/>
              </a:solidFill>
              <a:latin typeface="Verdan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ES_tradnl" sz="1800" b="1" smtClean="0">
                <a:latin typeface="Verdana" pitchFamily="34" charset="0"/>
              </a:rPr>
              <a:t>4 - Parte basal</a:t>
            </a:r>
            <a:r>
              <a:rPr lang="es-ES_tradnl" sz="1800" b="1" i="1" smtClean="0">
                <a:latin typeface="Verdana" pitchFamily="34" charset="0"/>
              </a:rPr>
              <a:t> - </a:t>
            </a:r>
            <a:r>
              <a:rPr lang="es-ES_tradnl" sz="1800" b="1" i="1" smtClean="0">
                <a:solidFill>
                  <a:schemeClr val="folHlink"/>
                </a:solidFill>
                <a:latin typeface="Verdana" pitchFamily="34" charset="0"/>
              </a:rPr>
              <a:t>carbón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s-ES_tradnl" sz="1800" b="1" i="1" smtClean="0">
              <a:solidFill>
                <a:schemeClr val="folHlink"/>
              </a:solidFill>
              <a:latin typeface="Verdan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ES_tradnl" sz="1800" b="1" smtClean="0">
                <a:latin typeface="Verdana" pitchFamily="34" charset="0"/>
              </a:rPr>
              <a:t>5 – P. media B. </a:t>
            </a:r>
            <a:r>
              <a:rPr lang="es-ES_tradnl" sz="1800" b="1" smtClean="0">
                <a:solidFill>
                  <a:schemeClr val="folHlink"/>
                </a:solidFill>
                <a:latin typeface="Verdana" pitchFamily="34" charset="0"/>
              </a:rPr>
              <a:t>-</a:t>
            </a:r>
            <a:r>
              <a:rPr lang="es-ES_tradnl" sz="1800" b="1" smtClean="0">
                <a:latin typeface="Verdana" pitchFamily="34" charset="0"/>
              </a:rPr>
              <a:t> </a:t>
            </a:r>
            <a:r>
              <a:rPr lang="es-ES_tradnl" sz="1800" b="1" i="1" smtClean="0">
                <a:solidFill>
                  <a:schemeClr val="folHlink"/>
                </a:solidFill>
                <a:latin typeface="Verdana" pitchFamily="34" charset="0"/>
              </a:rPr>
              <a:t>muebles ,                               pisos, construcción.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ES_tradnl" sz="1800" b="1" smtClean="0">
                <a:latin typeface="Verdana" pitchFamily="34" charset="0"/>
              </a:rPr>
              <a:t>6 -  P. media A. - </a:t>
            </a:r>
            <a:r>
              <a:rPr lang="es-ES_tradnl" sz="1800" b="1" i="1" smtClean="0">
                <a:solidFill>
                  <a:schemeClr val="folHlink"/>
                </a:solidFill>
                <a:latin typeface="Verdana" pitchFamily="34" charset="0"/>
              </a:rPr>
              <a:t>cortinas,    alfombras y artesanias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s-ES_tradnl" sz="1800" b="1" i="1" smtClean="0">
              <a:solidFill>
                <a:schemeClr val="folHlink"/>
              </a:solidFill>
              <a:latin typeface="Verdan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ES_tradnl" sz="1800" b="1" smtClean="0">
                <a:latin typeface="Verdana" pitchFamily="34" charset="0"/>
              </a:rPr>
              <a:t>7 - Parte apical - </a:t>
            </a:r>
            <a:r>
              <a:rPr lang="es-ES_tradnl" sz="1800" b="1" i="1" smtClean="0">
                <a:solidFill>
                  <a:schemeClr val="folHlink"/>
                </a:solidFill>
                <a:latin typeface="Verdana" pitchFamily="34" charset="0"/>
              </a:rPr>
              <a:t>andamios, varas de pescar - palillos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s-ES_tradnl" sz="1800" b="1" smtClean="0">
              <a:latin typeface="Verdan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ES_tradnl" sz="1800" b="1" smtClean="0">
                <a:latin typeface="Verdana" pitchFamily="34" charset="0"/>
              </a:rPr>
              <a:t>8 - Ramas - </a:t>
            </a:r>
            <a:r>
              <a:rPr lang="es-ES_tradnl" sz="1800" b="1" smtClean="0">
                <a:solidFill>
                  <a:schemeClr val="folHlink"/>
                </a:solidFill>
                <a:latin typeface="Verdana" pitchFamily="34" charset="0"/>
              </a:rPr>
              <a:t>escobas, ropa.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ES_tradnl" sz="1800" b="1" smtClean="0">
                <a:latin typeface="Verdana" pitchFamily="34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ES_tradnl" sz="1800" b="1" smtClean="0">
                <a:latin typeface="Verdana" pitchFamily="34" charset="0"/>
              </a:rPr>
              <a:t>9 – Follaje  </a:t>
            </a:r>
            <a:r>
              <a:rPr lang="es-ES_tradnl" sz="1800" b="1" smtClean="0">
                <a:solidFill>
                  <a:schemeClr val="folHlink"/>
                </a:solidFill>
                <a:latin typeface="Verdana" pitchFamily="34" charset="0"/>
              </a:rPr>
              <a:t>- pigmentos, medicina, forraje</a:t>
            </a:r>
            <a:endParaRPr lang="es-ES" sz="1800" b="1" smtClean="0">
              <a:solidFill>
                <a:schemeClr val="folHlink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" smtClean="0">
                <a:latin typeface="Verdana" pitchFamily="34" charset="0"/>
              </a:rPr>
              <a:t>Comportamiento en combustión</a:t>
            </a:r>
            <a:r>
              <a:rPr lang="es-ES" smtClean="0"/>
              <a:t> </a:t>
            </a:r>
          </a:p>
        </p:txBody>
      </p:sp>
      <p:sp>
        <p:nvSpPr>
          <p:cNvPr id="39939" name="Rectangle 3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3357554" y="1571612"/>
            <a:ext cx="5487996" cy="4643470"/>
          </a:xfrm>
        </p:spPr>
        <p:txBody>
          <a:bodyPr/>
          <a:lstStyle/>
          <a:p>
            <a:pPr algn="just" eaLnBrk="1" hangingPunct="1">
              <a:defRPr/>
            </a:pPr>
            <a:endParaRPr lang="es-ES" sz="2800" dirty="0" smtClean="0"/>
          </a:p>
          <a:p>
            <a:pPr algn="just" eaLnBrk="1" hangingPunct="1">
              <a:defRPr/>
            </a:pPr>
            <a:r>
              <a:rPr lang="es-ES" sz="2800" b="1" dirty="0" smtClean="0"/>
              <a:t>Debido al alto grado de ácido silícico de la corteza y a su </a:t>
            </a:r>
            <a:r>
              <a:rPr lang="es-ES" sz="2800" b="1" dirty="0" smtClean="0"/>
              <a:t>elevada </a:t>
            </a:r>
            <a:r>
              <a:rPr lang="es-ES" sz="2800" b="1" dirty="0" smtClean="0"/>
              <a:t>densidad, se clasifica al bambú en DIN 4102 (norma industria alemana) como un material poco inflamable.</a:t>
            </a:r>
          </a:p>
          <a:p>
            <a:pPr algn="just" eaLnBrk="1" hangingPunct="1">
              <a:defRPr/>
            </a:pPr>
            <a:endParaRPr lang="es-ES" sz="2800" dirty="0" smtClean="0"/>
          </a:p>
        </p:txBody>
      </p:sp>
      <p:pic>
        <p:nvPicPr>
          <p:cNvPr id="13316" name="Picture 4" descr="brand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282" y="1785926"/>
            <a:ext cx="2879725" cy="4333875"/>
          </a:xfrm>
          <a:noFill/>
          <a:ln w="114300"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_tradnl" sz="4000" dirty="0" smtClean="0">
                <a:latin typeface="Verdana" pitchFamily="34" charset="0"/>
              </a:rPr>
              <a:t>Y que podemos hacer con EL BAMBÚ….?</a:t>
            </a:r>
            <a:endParaRPr lang="es-ES" sz="4000" dirty="0" smtClean="0">
              <a:latin typeface="Verdana" pitchFamily="34" charset="0"/>
            </a:endParaRPr>
          </a:p>
        </p:txBody>
      </p:sp>
      <p:sp>
        <p:nvSpPr>
          <p:cNvPr id="48138" name="Rectangle 10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500563" y="1785926"/>
            <a:ext cx="4643438" cy="5072074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s-ES_tradnl" sz="2400" b="1" dirty="0" smtClean="0">
                <a:latin typeface="Verdana" pitchFamily="34" charset="0"/>
              </a:rPr>
              <a:t>Por su crecimiento veloz, el bambú es maderable a los 7 años.</a:t>
            </a:r>
          </a:p>
          <a:p>
            <a:pPr eaLnBrk="1" hangingPunct="1">
              <a:lnSpc>
                <a:spcPct val="90000"/>
              </a:lnSpc>
              <a:defRPr/>
            </a:pPr>
            <a:endParaRPr lang="es-ES_tradnl" sz="2400" b="1" dirty="0" smtClean="0">
              <a:latin typeface="Verdana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s-ES_tradnl" sz="2400" b="1" dirty="0" smtClean="0">
                <a:latin typeface="Verdana" pitchFamily="34" charset="0"/>
              </a:rPr>
              <a:t>La madera posee buenas prestaciones.</a:t>
            </a:r>
          </a:p>
          <a:p>
            <a:pPr eaLnBrk="1" hangingPunct="1">
              <a:lnSpc>
                <a:spcPct val="90000"/>
              </a:lnSpc>
              <a:defRPr/>
            </a:pPr>
            <a:endParaRPr lang="es-ES_tradnl" sz="2400" b="1" dirty="0" smtClean="0">
              <a:latin typeface="Verdana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s-ES" sz="2400" b="1" dirty="0" smtClean="0">
                <a:latin typeface="Verdana" pitchFamily="34" charset="0"/>
              </a:rPr>
              <a:t>Vivienda, construcción</a:t>
            </a:r>
            <a:r>
              <a:rPr lang="es-ES" sz="2400" b="1" dirty="0" smtClean="0">
                <a:latin typeface="Verdana" pitchFamily="34" charset="0"/>
              </a:rPr>
              <a:t>, tableros y pisos, brotes comestibles, carbón de </a:t>
            </a:r>
            <a:r>
              <a:rPr lang="es-ES" sz="2400" b="1" dirty="0" smtClean="0">
                <a:latin typeface="Verdana" pitchFamily="34" charset="0"/>
              </a:rPr>
              <a:t>bambú, cerveza, telas, etc</a:t>
            </a:r>
            <a:r>
              <a:rPr lang="es-ES" sz="2000" b="1" dirty="0" smtClean="0">
                <a:latin typeface="Verdana" pitchFamily="34" charset="0"/>
              </a:rPr>
              <a:t>. </a:t>
            </a:r>
            <a:endParaRPr lang="es-ES" sz="2000" b="1" dirty="0" smtClean="0">
              <a:latin typeface="Verdana" pitchFamily="34" charset="0"/>
            </a:endParaRPr>
          </a:p>
        </p:txBody>
      </p:sp>
      <p:pic>
        <p:nvPicPr>
          <p:cNvPr id="14340" name="Picture 11" descr="450px-Bamboo_forest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58" y="1904999"/>
            <a:ext cx="4016405" cy="4689963"/>
          </a:xfrm>
          <a:noFill/>
          <a:ln w="76200"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_tradnl" sz="4000" smtClean="0">
                <a:latin typeface="Verdana" pitchFamily="34" charset="0"/>
              </a:rPr>
              <a:t>Usos del BAMBÚ</a:t>
            </a:r>
            <a:endParaRPr lang="es-ES" sz="4000" smtClean="0">
              <a:latin typeface="Verdana" pitchFamily="34" charset="0"/>
            </a:endParaRPr>
          </a:p>
        </p:txBody>
      </p:sp>
      <p:pic>
        <p:nvPicPr>
          <p:cNvPr id="15363" name="Picture 7" descr="1366861-4386-it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844675"/>
            <a:ext cx="3960813" cy="4321175"/>
          </a:xfrm>
          <a:noFill/>
          <a:ln w="76200">
            <a:solidFill>
              <a:srgbClr val="FF6600"/>
            </a:solidFill>
          </a:ln>
        </p:spPr>
      </p:pic>
      <p:pic>
        <p:nvPicPr>
          <p:cNvPr id="15364" name="Picture 10" descr="bambu electronic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1916113"/>
            <a:ext cx="4202112" cy="4321175"/>
          </a:xfrm>
          <a:noFill/>
          <a:ln w="76200"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168400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smtClean="0">
                <a:latin typeface="Verdana" pitchFamily="34" charset="0"/>
              </a:rPr>
              <a:t>Usos del BAMBÚ</a:t>
            </a:r>
            <a:endParaRPr lang="es-ES" smtClean="0">
              <a:latin typeface="Verdana" pitchFamily="34" charset="0"/>
            </a:endParaRPr>
          </a:p>
        </p:txBody>
      </p:sp>
      <p:pic>
        <p:nvPicPr>
          <p:cNvPr id="1843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2060575"/>
            <a:ext cx="8007350" cy="4191000"/>
          </a:xfrm>
          <a:noFill/>
          <a:ln w="76200"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239838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smtClean="0">
                <a:latin typeface="Verdana" pitchFamily="34" charset="0"/>
              </a:rPr>
              <a:t>Usos del BAMBÚ</a:t>
            </a:r>
            <a:endParaRPr lang="es-ES" smtClean="0">
              <a:latin typeface="Verdana" pitchFamily="34" charset="0"/>
            </a:endParaRPr>
          </a:p>
        </p:txBody>
      </p:sp>
      <p:pic>
        <p:nvPicPr>
          <p:cNvPr id="1945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484313"/>
            <a:ext cx="8007350" cy="4895850"/>
          </a:xfrm>
          <a:noFill/>
          <a:ln w="76200"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736600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sz="4000" smtClean="0">
                <a:latin typeface="Verdana" pitchFamily="34" charset="0"/>
              </a:rPr>
              <a:t>Usos del BAMBÚ</a:t>
            </a:r>
            <a:endParaRPr lang="es-ES" sz="4000" smtClean="0">
              <a:latin typeface="Verdana" pitchFamily="34" charset="0"/>
            </a:endParaRPr>
          </a:p>
        </p:txBody>
      </p:sp>
      <p:pic>
        <p:nvPicPr>
          <p:cNvPr id="2048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341438"/>
            <a:ext cx="8007350" cy="5267325"/>
          </a:xfrm>
          <a:noFill/>
          <a:ln w="76200"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952500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dirty="0" smtClean="0">
                <a:latin typeface="Verdana" pitchFamily="34" charset="0"/>
              </a:rPr>
              <a:t>Usos del BAMBÚ</a:t>
            </a:r>
            <a:endParaRPr lang="es-ES" dirty="0" smtClean="0">
              <a:latin typeface="Verdana" pitchFamily="34" charset="0"/>
            </a:endParaRPr>
          </a:p>
        </p:txBody>
      </p:sp>
      <p:pic>
        <p:nvPicPr>
          <p:cNvPr id="2150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282" y="1428736"/>
            <a:ext cx="8715436" cy="5214974"/>
          </a:xfrm>
          <a:noFill/>
          <a:ln w="76200"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0"/>
            <a:ext cx="7772400" cy="1412875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sz="4800" smtClean="0">
                <a:latin typeface="Verdana" pitchFamily="34" charset="0"/>
              </a:rPr>
              <a:t>EL BAMBÚ</a:t>
            </a:r>
            <a:br>
              <a:rPr lang="es-ES_tradnl" sz="4800" smtClean="0">
                <a:latin typeface="Verdana" pitchFamily="34" charset="0"/>
              </a:rPr>
            </a:br>
            <a:r>
              <a:rPr lang="es-ES_tradnl" sz="3600" smtClean="0">
                <a:latin typeface="Verdana" pitchFamily="34" charset="0"/>
              </a:rPr>
              <a:t>Un material extraordinario</a:t>
            </a:r>
            <a:r>
              <a:rPr lang="es-ES_tradnl" sz="3600" smtClean="0"/>
              <a:t/>
            </a:r>
            <a:br>
              <a:rPr lang="es-ES_tradnl" sz="3600" smtClean="0"/>
            </a:br>
            <a:endParaRPr lang="es-ES" sz="3600" smtClean="0"/>
          </a:p>
        </p:txBody>
      </p:sp>
      <p:pic>
        <p:nvPicPr>
          <p:cNvPr id="4099" name="Picture 3" descr="bambu-int cop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57338"/>
            <a:ext cx="8715436" cy="5086372"/>
          </a:xfrm>
          <a:prstGeom prst="rect">
            <a:avLst/>
          </a:prstGeom>
          <a:noFill/>
          <a:ln w="11430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952500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dirty="0" smtClean="0">
                <a:latin typeface="Verdana" pitchFamily="34" charset="0"/>
              </a:rPr>
              <a:t>Usos del BAMBÚ</a:t>
            </a:r>
            <a:endParaRPr lang="es-ES" dirty="0" smtClean="0">
              <a:latin typeface="Verdana" pitchFamily="34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20455" r="42471" b="24999"/>
          <a:stretch>
            <a:fillRect/>
          </a:stretch>
        </p:blipFill>
        <p:spPr bwMode="auto">
          <a:xfrm>
            <a:off x="857224" y="1214422"/>
            <a:ext cx="7572428" cy="5384837"/>
          </a:xfrm>
          <a:prstGeom prst="rect">
            <a:avLst/>
          </a:prstGeom>
          <a:noFill/>
          <a:ln w="50800">
            <a:solidFill>
              <a:srgbClr val="FF66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952500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dirty="0" smtClean="0">
                <a:latin typeface="Verdana" pitchFamily="34" charset="0"/>
              </a:rPr>
              <a:t>Usos del BAMBÚ</a:t>
            </a:r>
            <a:endParaRPr lang="es-ES" dirty="0" smtClean="0">
              <a:latin typeface="Verdana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3662" t="38086" r="50195" b="20898"/>
          <a:stretch>
            <a:fillRect/>
          </a:stretch>
        </p:blipFill>
        <p:spPr bwMode="auto">
          <a:xfrm>
            <a:off x="4357686" y="1428736"/>
            <a:ext cx="450059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1704" t="31250" r="38210" b="19318"/>
          <a:stretch>
            <a:fillRect/>
          </a:stretch>
        </p:blipFill>
        <p:spPr bwMode="auto">
          <a:xfrm>
            <a:off x="214282" y="2786058"/>
            <a:ext cx="509673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023938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smtClean="0">
                <a:latin typeface="Verdana" pitchFamily="34" charset="0"/>
              </a:rPr>
              <a:t>Usos del BAMBÚ</a:t>
            </a:r>
            <a:endParaRPr lang="es-ES" smtClean="0">
              <a:latin typeface="Verdana" pitchFamily="34" charset="0"/>
            </a:endParaRPr>
          </a:p>
        </p:txBody>
      </p:sp>
      <p:pic>
        <p:nvPicPr>
          <p:cNvPr id="2253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341438"/>
            <a:ext cx="8007350" cy="5194300"/>
          </a:xfrm>
          <a:noFill/>
          <a:ln w="76200"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_tradnl" sz="4000" dirty="0" smtClean="0">
                <a:latin typeface="Verdana" pitchFamily="34" charset="0"/>
              </a:rPr>
              <a:t>BICIS de BAMBÚ</a:t>
            </a:r>
            <a:endParaRPr lang="es-ES" sz="4000" dirty="0" smtClean="0">
              <a:latin typeface="Verdana" pitchFamily="34" charset="0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11719" t="41992" r="44336" b="13086"/>
          <a:stretch>
            <a:fillRect/>
          </a:stretch>
        </p:blipFill>
        <p:spPr bwMode="auto">
          <a:xfrm>
            <a:off x="214282" y="1571612"/>
            <a:ext cx="457203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5740" t="23322" r="37873" b="20897"/>
          <a:stretch>
            <a:fillRect/>
          </a:stretch>
        </p:blipFill>
        <p:spPr bwMode="auto">
          <a:xfrm>
            <a:off x="4786314" y="1571612"/>
            <a:ext cx="420863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_tradnl" sz="4000" dirty="0" smtClean="0">
                <a:latin typeface="Verdana" pitchFamily="34" charset="0"/>
              </a:rPr>
              <a:t>Materiales de BAMBÚ</a:t>
            </a:r>
            <a:endParaRPr lang="es-ES" sz="4000" dirty="0" smtClean="0">
              <a:latin typeface="Verdana" pitchFamily="34" charset="0"/>
            </a:endParaRPr>
          </a:p>
        </p:txBody>
      </p:sp>
      <p:pic>
        <p:nvPicPr>
          <p:cNvPr id="2457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38200" y="1557338"/>
            <a:ext cx="8007350" cy="4538662"/>
          </a:xfrm>
          <a:ln w="50800"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_tradnl" sz="4000" dirty="0" smtClean="0">
                <a:latin typeface="Verdana" pitchFamily="34" charset="0"/>
              </a:rPr>
              <a:t>Productos de BAMBÚ</a:t>
            </a:r>
            <a:endParaRPr lang="es-ES" sz="4000" dirty="0" smtClean="0">
              <a:latin typeface="Verdana" pitchFamily="34" charset="0"/>
            </a:endParaRPr>
          </a:p>
        </p:txBody>
      </p:sp>
      <p:pic>
        <p:nvPicPr>
          <p:cNvPr id="25603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noFill/>
          <a:ln w="76200">
            <a:solidFill>
              <a:srgbClr val="FF6600"/>
            </a:solidFill>
          </a:ln>
        </p:spPr>
      </p:pic>
      <p:sp>
        <p:nvSpPr>
          <p:cNvPr id="7" name="6 Marcador de texto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s-CL" dirty="0" smtClean="0"/>
          </a:p>
        </p:txBody>
      </p:sp>
      <p:pic>
        <p:nvPicPr>
          <p:cNvPr id="2560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1928813"/>
            <a:ext cx="3795713" cy="4176712"/>
          </a:xfrm>
          <a:prstGeom prst="rect">
            <a:avLst/>
          </a:prstGeom>
          <a:noFill/>
          <a:ln w="7620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_tradnl" sz="4000" smtClean="0">
                <a:latin typeface="Verdana" pitchFamily="34" charset="0"/>
              </a:rPr>
              <a:t>BAMBÚ laminado</a:t>
            </a:r>
            <a:endParaRPr lang="es-ES" sz="4000" smtClean="0">
              <a:latin typeface="Verdana" pitchFamily="34" charset="0"/>
            </a:endParaRPr>
          </a:p>
        </p:txBody>
      </p:sp>
      <p:pic>
        <p:nvPicPr>
          <p:cNvPr id="26627" name="Picture 16" descr="Sierr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844675"/>
            <a:ext cx="3762375" cy="4489450"/>
          </a:xfrm>
          <a:noFill/>
          <a:ln w="76200">
            <a:solidFill>
              <a:srgbClr val="FF6600"/>
            </a:solidFill>
          </a:ln>
        </p:spPr>
      </p:pic>
      <p:pic>
        <p:nvPicPr>
          <p:cNvPr id="26628" name="Picture 19" descr="Lamina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1773238"/>
            <a:ext cx="4164012" cy="4608512"/>
          </a:xfrm>
          <a:noFill/>
          <a:ln w="76200"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_tradnl" sz="4000" smtClean="0">
                <a:latin typeface="Verdana" pitchFamily="34" charset="0"/>
              </a:rPr>
              <a:t>BAMBÚ laminado</a:t>
            </a:r>
            <a:endParaRPr lang="es-ES" sz="4000" smtClean="0">
              <a:latin typeface="Verdana" pitchFamily="34" charset="0"/>
            </a:endParaRPr>
          </a:p>
        </p:txBody>
      </p:sp>
      <p:pic>
        <p:nvPicPr>
          <p:cNvPr id="27651" name="Picture 6" descr="vigas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87900" y="1916113"/>
            <a:ext cx="4105275" cy="4176712"/>
          </a:xfrm>
          <a:noFill/>
          <a:ln w="76200">
            <a:solidFill>
              <a:srgbClr val="FF6600"/>
            </a:solidFill>
          </a:ln>
        </p:spPr>
      </p:pic>
      <p:pic>
        <p:nvPicPr>
          <p:cNvPr id="27652" name="Picture 7" descr="laminacion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1989138"/>
            <a:ext cx="3960813" cy="4103687"/>
          </a:xfrm>
          <a:noFill/>
          <a:ln w="76200"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_tradnl" sz="4000" dirty="0" smtClean="0">
                <a:latin typeface="Verdana" pitchFamily="34" charset="0"/>
              </a:rPr>
              <a:t>Tableros de BAMBÚ </a:t>
            </a:r>
            <a:endParaRPr lang="es-ES" sz="4000" dirty="0" smtClean="0">
              <a:latin typeface="Verdana" pitchFamily="34" charset="0"/>
            </a:endParaRPr>
          </a:p>
        </p:txBody>
      </p:sp>
      <p:sp>
        <p:nvSpPr>
          <p:cNvPr id="5" name="4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5127" t="32227" r="47266" b="26758"/>
          <a:stretch>
            <a:fillRect/>
          </a:stretch>
        </p:blipFill>
        <p:spPr bwMode="auto">
          <a:xfrm>
            <a:off x="0" y="1571612"/>
            <a:ext cx="492919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5740" t="20897" r="46968" b="16047"/>
          <a:stretch>
            <a:fillRect/>
          </a:stretch>
        </p:blipFill>
        <p:spPr bwMode="auto">
          <a:xfrm>
            <a:off x="4929190" y="1571612"/>
            <a:ext cx="421481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357166"/>
            <a:ext cx="8385175" cy="1071570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sz="4000" dirty="0" smtClean="0">
                <a:latin typeface="Verdana" pitchFamily="34" charset="0"/>
              </a:rPr>
              <a:t>Alimentos</a:t>
            </a:r>
            <a:endParaRPr lang="es-ES" sz="4000" dirty="0" smtClean="0">
              <a:latin typeface="Verdana" pitchFamily="34" charset="0"/>
            </a:endParaRPr>
          </a:p>
        </p:txBody>
      </p:sp>
      <p:sp>
        <p:nvSpPr>
          <p:cNvPr id="5" name="4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5127" t="20508" r="39941" b="19922"/>
          <a:stretch>
            <a:fillRect/>
          </a:stretch>
        </p:blipFill>
        <p:spPr bwMode="auto">
          <a:xfrm>
            <a:off x="4500562" y="1857364"/>
            <a:ext cx="414340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 l="12646" t="31445" r="53662" b="28516"/>
          <a:stretch>
            <a:fillRect/>
          </a:stretch>
        </p:blipFill>
        <p:spPr bwMode="auto">
          <a:xfrm>
            <a:off x="0" y="1785926"/>
            <a:ext cx="4500594" cy="4011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096963"/>
          </a:xfrm>
        </p:spPr>
        <p:txBody>
          <a:bodyPr/>
          <a:lstStyle/>
          <a:p>
            <a:pPr eaLnBrk="1" hangingPunct="1">
              <a:defRPr/>
            </a:pPr>
            <a:r>
              <a:rPr lang="es-ES_tradnl" sz="4000" dirty="0" smtClean="0">
                <a:latin typeface="Verdana" pitchFamily="34" charset="0"/>
              </a:rPr>
              <a:t>		Que es el </a:t>
            </a:r>
            <a:r>
              <a:rPr lang="es-ES_tradnl" sz="4000" dirty="0" smtClean="0">
                <a:latin typeface="Verdana" pitchFamily="34" charset="0"/>
              </a:rPr>
              <a:t>BAMBÚ?</a:t>
            </a:r>
            <a:r>
              <a:rPr lang="es-ES_tradnl" sz="4000" dirty="0" smtClean="0">
                <a:latin typeface="Verdana" pitchFamily="34" charset="0"/>
              </a:rPr>
              <a:t/>
            </a:r>
            <a:br>
              <a:rPr lang="es-ES_tradnl" sz="4000" dirty="0" smtClean="0">
                <a:latin typeface="Verdana" pitchFamily="34" charset="0"/>
              </a:rPr>
            </a:br>
            <a:endParaRPr lang="es-ES" sz="2800" dirty="0" smtClean="0">
              <a:latin typeface="Verdana" pitchFamily="34" charset="0"/>
            </a:endParaRP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85720" y="1196975"/>
            <a:ext cx="8643998" cy="5184775"/>
          </a:xfrm>
        </p:spPr>
        <p:txBody>
          <a:bodyPr/>
          <a:lstStyle/>
          <a:p>
            <a:pPr algn="just" eaLnBrk="1" hangingPunct="1">
              <a:defRPr/>
            </a:pPr>
            <a:r>
              <a:rPr lang="es-ES" b="1" dirty="0" smtClean="0"/>
              <a:t>Posee las mayores dimensiones de la familia de las </a:t>
            </a:r>
            <a:r>
              <a:rPr lang="es-ES" b="1" dirty="0" smtClean="0"/>
              <a:t>GRAMINEAS, </a:t>
            </a:r>
            <a:r>
              <a:rPr lang="es-ES" b="1" dirty="0" smtClean="0"/>
              <a:t>es la planta que crece más </a:t>
            </a:r>
            <a:r>
              <a:rPr lang="es-ES" b="1" dirty="0" smtClean="0"/>
              <a:t>rápido, gran productor </a:t>
            </a:r>
            <a:r>
              <a:rPr lang="es-ES" b="1" dirty="0" smtClean="0"/>
              <a:t>de biomasa, </a:t>
            </a:r>
            <a:r>
              <a:rPr lang="es-ES" b="1" dirty="0" smtClean="0"/>
              <a:t>hay 1400 especies.</a:t>
            </a:r>
            <a:endParaRPr lang="es-ES" b="1" dirty="0" smtClean="0"/>
          </a:p>
          <a:p>
            <a:pPr algn="just" eaLnBrk="1" hangingPunct="1">
              <a:buFont typeface="Wingdings" pitchFamily="2" charset="2"/>
              <a:buNone/>
              <a:defRPr/>
            </a:pPr>
            <a:endParaRPr lang="es-ES" b="1" dirty="0" smtClean="0"/>
          </a:p>
          <a:p>
            <a:pPr algn="just" eaLnBrk="1" hangingPunct="1">
              <a:defRPr/>
            </a:pPr>
            <a:r>
              <a:rPr lang="es-ES" b="1" dirty="0" smtClean="0"/>
              <a:t>Las </a:t>
            </a:r>
            <a:r>
              <a:rPr lang="es-ES" b="1" dirty="0" smtClean="0"/>
              <a:t>características del material y el balance positivo para el </a:t>
            </a:r>
            <a:r>
              <a:rPr lang="es-ES" b="1" dirty="0" smtClean="0"/>
              <a:t>ECOSISTEMA </a:t>
            </a:r>
            <a:r>
              <a:rPr lang="es-ES" b="1" dirty="0" smtClean="0"/>
              <a:t>hacen del bambú una alternativa viable a la </a:t>
            </a:r>
            <a:r>
              <a:rPr lang="es-ES" b="1" dirty="0" smtClean="0"/>
              <a:t>madera.</a:t>
            </a:r>
            <a:endParaRPr lang="es-E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_tradnl" dirty="0" smtClean="0">
                <a:latin typeface="Verdana" pitchFamily="34" charset="0"/>
              </a:rPr>
              <a:t>Idea para stand</a:t>
            </a:r>
            <a:endParaRPr lang="es-CL" dirty="0" smtClean="0"/>
          </a:p>
        </p:txBody>
      </p:sp>
      <p:pic>
        <p:nvPicPr>
          <p:cNvPr id="28675" name="3 Marcador de contenido" descr="65599_535396109841568_1747289137_n.jpg"/>
          <p:cNvPicPr>
            <a:picLocks noGrp="1" noChangeAspect="1"/>
          </p:cNvPicPr>
          <p:nvPr>
            <p:ph idx="1"/>
          </p:nvPr>
        </p:nvPicPr>
        <p:blipFill>
          <a:blip r:embed="rId2"/>
          <a:srcRect l="3020" t="2884" r="5369" b="3365"/>
          <a:stretch>
            <a:fillRect/>
          </a:stretch>
        </p:blipFill>
        <p:spPr>
          <a:xfrm>
            <a:off x="285720" y="1571612"/>
            <a:ext cx="8643998" cy="4898606"/>
          </a:xfrm>
          <a:ln w="50800"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CL" dirty="0" smtClean="0"/>
              <a:t>STAND</a:t>
            </a:r>
          </a:p>
        </p:txBody>
      </p:sp>
      <p:pic>
        <p:nvPicPr>
          <p:cNvPr id="29699" name="5 Marcador de contenido" descr="970658_534362009944978_1658103386_n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428750"/>
            <a:ext cx="9144000" cy="5143522"/>
          </a:xfrm>
          <a:ln w="50800"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CL" dirty="0" smtClean="0"/>
              <a:t>STAND</a:t>
            </a:r>
          </a:p>
        </p:txBody>
      </p:sp>
      <p:pic>
        <p:nvPicPr>
          <p:cNvPr id="30723" name="3 Marcador de contenido" descr="431013_536418876405958_2126804167_n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58" y="1571612"/>
            <a:ext cx="8501122" cy="5000625"/>
          </a:xfrm>
          <a:ln w="50800"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_tradnl" dirty="0" smtClean="0">
                <a:latin typeface="Verdana" pitchFamily="34" charset="0"/>
              </a:rPr>
              <a:t>BAMBÚ andamios</a:t>
            </a:r>
            <a:endParaRPr lang="es-ES" dirty="0" smtClean="0">
              <a:latin typeface="Verdana" pitchFamily="34" charset="0"/>
            </a:endParaRPr>
          </a:p>
        </p:txBody>
      </p:sp>
      <p:pic>
        <p:nvPicPr>
          <p:cNvPr id="32771" name="Picture 12" descr="andamio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905000"/>
            <a:ext cx="3978275" cy="4619625"/>
          </a:xfrm>
          <a:noFill/>
          <a:ln w="76200">
            <a:solidFill>
              <a:srgbClr val="FF6600"/>
            </a:solidFill>
          </a:ln>
        </p:spPr>
      </p:pic>
      <p:pic>
        <p:nvPicPr>
          <p:cNvPr id="32772" name="Picture 15" descr="andamios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87900" y="1916113"/>
            <a:ext cx="3887788" cy="4608512"/>
          </a:xfrm>
          <a:noFill/>
          <a:ln w="76200"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44475"/>
            <a:ext cx="9144000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sz="4000" dirty="0" smtClean="0">
                <a:latin typeface="Verdana" pitchFamily="34" charset="0"/>
              </a:rPr>
              <a:t>Conozcamos a … </a:t>
            </a:r>
            <a:r>
              <a:rPr lang="es-ES_tradnl" sz="4000" dirty="0" err="1" smtClean="0">
                <a:latin typeface="Verdana" pitchFamily="34" charset="0"/>
              </a:rPr>
              <a:t>Elora</a:t>
            </a:r>
            <a:r>
              <a:rPr lang="es-ES_tradnl" sz="4000" dirty="0" smtClean="0">
                <a:latin typeface="Verdana" pitchFamily="34" charset="0"/>
              </a:rPr>
              <a:t> Hardy…</a:t>
            </a:r>
            <a:br>
              <a:rPr lang="es-ES_tradnl" sz="4000" dirty="0" smtClean="0">
                <a:latin typeface="Verdana" pitchFamily="34" charset="0"/>
              </a:rPr>
            </a:br>
            <a:r>
              <a:rPr lang="es-ES_tradnl" sz="4000" dirty="0" smtClean="0">
                <a:latin typeface="Verdana" pitchFamily="34" charset="0"/>
              </a:rPr>
              <a:t> y sus casas mágicas</a:t>
            </a:r>
            <a:endParaRPr lang="es-ES" sz="4000" dirty="0" smtClean="0">
              <a:latin typeface="Verdana" pitchFamily="34" charset="0"/>
            </a:endParaRPr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5740" t="25748" r="46968" b="28173"/>
          <a:stretch>
            <a:fillRect/>
          </a:stretch>
        </p:blipFill>
        <p:spPr bwMode="auto">
          <a:xfrm>
            <a:off x="3214678" y="1785926"/>
            <a:ext cx="547440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11398" t="11196" r="55861" b="16047"/>
          <a:stretch>
            <a:fillRect/>
          </a:stretch>
        </p:blipFill>
        <p:spPr bwMode="auto">
          <a:xfrm>
            <a:off x="357158" y="1785926"/>
            <a:ext cx="2928958" cy="4881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44475"/>
            <a:ext cx="9144000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sz="4000" dirty="0" err="1" smtClean="0">
                <a:latin typeface="Verdana" pitchFamily="34" charset="0"/>
              </a:rPr>
              <a:t>Elora</a:t>
            </a:r>
            <a:r>
              <a:rPr lang="es-ES_tradnl" sz="4000" dirty="0" smtClean="0">
                <a:latin typeface="Verdana" pitchFamily="34" charset="0"/>
              </a:rPr>
              <a:t> Hardy…</a:t>
            </a:r>
            <a:br>
              <a:rPr lang="es-ES_tradnl" sz="4000" dirty="0" smtClean="0">
                <a:latin typeface="Verdana" pitchFamily="34" charset="0"/>
              </a:rPr>
            </a:br>
            <a:endParaRPr lang="es-ES" sz="4000" dirty="0" smtClean="0">
              <a:latin typeface="Verdana" pitchFamily="34" charset="0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l="10986" t="9765" r="52393" b="12109"/>
          <a:stretch>
            <a:fillRect/>
          </a:stretch>
        </p:blipFill>
        <p:spPr bwMode="auto">
          <a:xfrm>
            <a:off x="214282" y="1357298"/>
            <a:ext cx="299146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5414" t="30615" r="47293" b="33744"/>
          <a:stretch>
            <a:fillRect/>
          </a:stretch>
        </p:blipFill>
        <p:spPr bwMode="auto">
          <a:xfrm>
            <a:off x="3143240" y="1428736"/>
            <a:ext cx="578647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44475"/>
            <a:ext cx="9144000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sz="4000" dirty="0" err="1" smtClean="0">
                <a:latin typeface="Verdana" pitchFamily="34" charset="0"/>
              </a:rPr>
              <a:t>Elora</a:t>
            </a:r>
            <a:r>
              <a:rPr lang="es-ES_tradnl" sz="4000" dirty="0" smtClean="0">
                <a:latin typeface="Verdana" pitchFamily="34" charset="0"/>
              </a:rPr>
              <a:t> Hardy…</a:t>
            </a:r>
            <a:br>
              <a:rPr lang="es-ES_tradnl" sz="4000" dirty="0" smtClean="0">
                <a:latin typeface="Verdana" pitchFamily="34" charset="0"/>
              </a:rPr>
            </a:br>
            <a:endParaRPr lang="es-ES" sz="4000" dirty="0" smtClean="0">
              <a:latin typeface="Verdana" pitchFamily="34" charset="0"/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9260" t="12447" r="49291" b="12870"/>
          <a:stretch>
            <a:fillRect/>
          </a:stretch>
        </p:blipFill>
        <p:spPr bwMode="auto">
          <a:xfrm>
            <a:off x="285720" y="1285859"/>
            <a:ext cx="3857652" cy="5213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6037" t="28361" r="55326" b="31392"/>
          <a:stretch>
            <a:fillRect/>
          </a:stretch>
        </p:blipFill>
        <p:spPr bwMode="auto">
          <a:xfrm>
            <a:off x="4000496" y="1214422"/>
            <a:ext cx="4937795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"/>
            <a:ext cx="8385175" cy="1214421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" sz="4000" dirty="0" smtClean="0">
                <a:latin typeface="Verdana" pitchFamily="34" charset="0"/>
              </a:rPr>
              <a:t>Gracias por tu atención…! </a:t>
            </a:r>
            <a:endParaRPr lang="es-ES" sz="4000" dirty="0" smtClean="0">
              <a:latin typeface="Verdana" pitchFamily="34" charset="0"/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929" t="25390" r="44336" b="20899"/>
          <a:stretch>
            <a:fillRect/>
          </a:stretch>
        </p:blipFill>
        <p:spPr bwMode="auto">
          <a:xfrm>
            <a:off x="285720" y="1000108"/>
            <a:ext cx="8643998" cy="562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_tradnl" smtClean="0">
                <a:latin typeface="Verdana" pitchFamily="34" charset="0"/>
              </a:rPr>
              <a:t>  Distribución del BAMBÚ</a:t>
            </a:r>
            <a:endParaRPr lang="es-ES" smtClean="0">
              <a:latin typeface="Verdana" pitchFamily="34" charset="0"/>
            </a:endParaRPr>
          </a:p>
        </p:txBody>
      </p:sp>
      <p:pic>
        <p:nvPicPr>
          <p:cNvPr id="6147" name="Picture 4" descr="aequatorbereich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44" y="1916113"/>
            <a:ext cx="8858312" cy="4727597"/>
          </a:xfrm>
          <a:noFill/>
          <a:ln w="76200">
            <a:solidFill>
              <a:srgbClr val="FF99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239838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sz="4000" smtClean="0">
                <a:latin typeface="Verdana" pitchFamily="34" charset="0"/>
              </a:rPr>
              <a:t>Partes del BAMBÚ - rizomas</a:t>
            </a:r>
            <a:endParaRPr lang="es-ES" sz="4000" smtClean="0">
              <a:latin typeface="Verdana" pitchFamily="34" charset="0"/>
            </a:endParaRPr>
          </a:p>
        </p:txBody>
      </p:sp>
      <p:sp>
        <p:nvSpPr>
          <p:cNvPr id="24581" name="Rectangle 5"/>
          <p:cNvSpPr>
            <a:spLocks noGrp="1" noRot="1" noChangeArrowheads="1"/>
          </p:cNvSpPr>
          <p:nvPr>
            <p:ph sz="half" idx="2"/>
          </p:nvPr>
        </p:nvSpPr>
        <p:spPr>
          <a:xfrm>
            <a:off x="4918075" y="1700213"/>
            <a:ext cx="3927475" cy="4395787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" sz="2400" b="1" dirty="0" smtClean="0">
                <a:latin typeface="Verdana" pitchFamily="34" charset="0"/>
              </a:rPr>
              <a:t>Las </a:t>
            </a:r>
            <a:r>
              <a:rPr lang="es-ES" sz="2400" b="1" dirty="0" err="1" smtClean="0">
                <a:latin typeface="Verdana" pitchFamily="34" charset="0"/>
              </a:rPr>
              <a:t>raices</a:t>
            </a:r>
            <a:r>
              <a:rPr lang="es-ES" sz="2400" b="1" dirty="0" smtClean="0">
                <a:latin typeface="Verdana" pitchFamily="34" charset="0"/>
              </a:rPr>
              <a:t> o rizomas van generando nuevos brotes.</a:t>
            </a:r>
          </a:p>
          <a:p>
            <a:pPr algn="ctr" eaLnBrk="1" hangingPunct="1">
              <a:defRPr/>
            </a:pPr>
            <a:endParaRPr lang="es-ES" sz="2400" b="1" dirty="0" smtClean="0">
              <a:latin typeface="Verdana" pitchFamily="34" charset="0"/>
            </a:endParaRPr>
          </a:p>
          <a:p>
            <a:pPr algn="ctr" eaLnBrk="1" hangingPunct="1">
              <a:defRPr/>
            </a:pPr>
            <a:r>
              <a:rPr lang="es-ES" sz="2400" b="1" dirty="0" smtClean="0">
                <a:latin typeface="Verdana" pitchFamily="34" charset="0"/>
              </a:rPr>
              <a:t>Esta red protege el suelo de la erosión.</a:t>
            </a:r>
          </a:p>
          <a:p>
            <a:pPr algn="ctr" eaLnBrk="1" hangingPunct="1">
              <a:defRPr/>
            </a:pPr>
            <a:endParaRPr lang="es-ES" sz="2400" b="1" dirty="0" smtClean="0">
              <a:latin typeface="Verdana" pitchFamily="34" charset="0"/>
            </a:endParaRPr>
          </a:p>
          <a:p>
            <a:pPr algn="ctr" eaLnBrk="1" hangingPunct="1">
              <a:defRPr/>
            </a:pPr>
            <a:r>
              <a:rPr lang="es-ES" sz="2400" b="1" dirty="0" smtClean="0">
                <a:latin typeface="Verdana" pitchFamily="34" charset="0"/>
              </a:rPr>
              <a:t>Las raíces retienen gran cantidad de humedad.</a:t>
            </a:r>
          </a:p>
        </p:txBody>
      </p:sp>
      <p:pic>
        <p:nvPicPr>
          <p:cNvPr id="7172" name="Picture 6" descr="rhizom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989138"/>
            <a:ext cx="4064000" cy="4176712"/>
          </a:xfrm>
          <a:noFill/>
          <a:ln w="76200"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023938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sz="4000" smtClean="0">
                <a:latin typeface="Verdana" pitchFamily="34" charset="0"/>
              </a:rPr>
              <a:t>Partes del BAMBÚ - Brotes</a:t>
            </a:r>
            <a:endParaRPr lang="es-ES" sz="4000" smtClean="0">
              <a:latin typeface="Verdana" pitchFamily="34" charset="0"/>
            </a:endParaRPr>
          </a:p>
        </p:txBody>
      </p:sp>
      <p:pic>
        <p:nvPicPr>
          <p:cNvPr id="8195" name="Picture 6" descr="Bambusspros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412875"/>
            <a:ext cx="3079750" cy="4824413"/>
          </a:xfrm>
          <a:noFill/>
          <a:ln w="76200">
            <a:solidFill>
              <a:srgbClr val="FF6600"/>
            </a:solidFill>
          </a:ln>
        </p:spPr>
      </p:pic>
      <p:sp>
        <p:nvSpPr>
          <p:cNvPr id="5" name="4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 l="5127" t="28320" r="53857" b="25781"/>
          <a:stretch>
            <a:fillRect/>
          </a:stretch>
        </p:blipFill>
        <p:spPr bwMode="auto">
          <a:xfrm>
            <a:off x="4000496" y="1357298"/>
            <a:ext cx="514350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_tradnl" sz="4000" smtClean="0">
                <a:latin typeface="Verdana" pitchFamily="34" charset="0"/>
              </a:rPr>
              <a:t>Partes del BAMBÚ - Tallos</a:t>
            </a:r>
            <a:endParaRPr lang="es-ES" sz="4000" smtClean="0">
              <a:latin typeface="Verdana" pitchFamily="34" charset="0"/>
            </a:endParaRPr>
          </a:p>
        </p:txBody>
      </p:sp>
      <p:pic>
        <p:nvPicPr>
          <p:cNvPr id="9219" name="Picture 6" descr="Bambus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916113"/>
            <a:ext cx="4029075" cy="4249737"/>
          </a:xfrm>
          <a:noFill/>
          <a:ln w="76200">
            <a:solidFill>
              <a:srgbClr val="FF6600"/>
            </a:solidFill>
          </a:ln>
        </p:spPr>
      </p:pic>
      <p:pic>
        <p:nvPicPr>
          <p:cNvPr id="9220" name="Picture 9" descr="Laengsschnitt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54600" y="1989138"/>
            <a:ext cx="3790950" cy="4176712"/>
          </a:xfrm>
          <a:noFill/>
          <a:ln w="76200"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_tradnl" sz="4000" smtClean="0">
                <a:latin typeface="Verdana" pitchFamily="34" charset="0"/>
              </a:rPr>
              <a:t>Partes del BAMBÚ - Fibras</a:t>
            </a:r>
            <a:endParaRPr lang="es-ES" sz="4000" smtClean="0">
              <a:latin typeface="Verdana" pitchFamily="34" charset="0"/>
            </a:endParaRPr>
          </a:p>
        </p:txBody>
      </p:sp>
      <p:sp>
        <p:nvSpPr>
          <p:cNvPr id="46083" name="Rectangle 3"/>
          <p:cNvSpPr>
            <a:spLocks noGrp="1" noRot="1" noChangeArrowheads="1"/>
          </p:cNvSpPr>
          <p:nvPr>
            <p:ph sz="quarter" idx="2"/>
          </p:nvPr>
        </p:nvSpPr>
        <p:spPr/>
        <p:txBody>
          <a:bodyPr/>
          <a:lstStyle/>
          <a:p>
            <a:pPr algn="just" eaLnBrk="1" hangingPunct="1">
              <a:defRPr/>
            </a:pPr>
            <a:r>
              <a:rPr lang="es-ES" sz="2000" b="1" dirty="0" smtClean="0">
                <a:latin typeface="Verdana" pitchFamily="34" charset="0"/>
              </a:rPr>
              <a:t>La densidad de fibras es mayor en el lado externo y son paralelas al eje.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endParaRPr lang="es-ES" sz="2000" b="1" dirty="0" smtClean="0">
              <a:latin typeface="Verdana" pitchFamily="34" charset="0"/>
            </a:endParaRPr>
          </a:p>
          <a:p>
            <a:pPr algn="just" eaLnBrk="1" hangingPunct="1">
              <a:defRPr/>
            </a:pPr>
            <a:r>
              <a:rPr lang="es-ES" sz="2000" b="1" dirty="0" smtClean="0">
                <a:latin typeface="Verdana" pitchFamily="34" charset="0"/>
              </a:rPr>
              <a:t>No existe estructura radial.</a:t>
            </a:r>
          </a:p>
          <a:p>
            <a:pPr algn="just" eaLnBrk="1" hangingPunct="1">
              <a:defRPr/>
            </a:pPr>
            <a:endParaRPr lang="es-ES" sz="2000" b="1" dirty="0" smtClean="0">
              <a:latin typeface="Verdana" pitchFamily="34" charset="0"/>
            </a:endParaRPr>
          </a:p>
          <a:p>
            <a:pPr algn="just" eaLnBrk="1" hangingPunct="1">
              <a:defRPr/>
            </a:pPr>
            <a:r>
              <a:rPr lang="es-ES" sz="2000" b="1" dirty="0" smtClean="0">
                <a:latin typeface="Verdana" pitchFamily="34" charset="0"/>
              </a:rPr>
              <a:t>En los nudos las fibras se  entrelazan y se  refuerza el material.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endParaRPr lang="es-ES" sz="2000" b="1" dirty="0" smtClean="0">
              <a:latin typeface="Verdana" pitchFamily="34" charset="0"/>
            </a:endParaRPr>
          </a:p>
        </p:txBody>
      </p:sp>
      <p:pic>
        <p:nvPicPr>
          <p:cNvPr id="10244" name="Picture 9" descr="schnitt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916113"/>
            <a:ext cx="4176712" cy="4059237"/>
          </a:xfrm>
          <a:noFill/>
          <a:ln w="76200">
            <a:solidFill>
              <a:srgbClr val="FF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184261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sz="4000" dirty="0" smtClean="0">
                <a:latin typeface="Verdana" pitchFamily="34" charset="0"/>
              </a:rPr>
              <a:t>Partes del BAMBÚ - Fibras</a:t>
            </a:r>
            <a:endParaRPr lang="es-ES" sz="4000" dirty="0" smtClean="0">
              <a:latin typeface="Verdana" pitchFamily="34" charset="0"/>
            </a:endParaRPr>
          </a:p>
        </p:txBody>
      </p:sp>
      <p:sp>
        <p:nvSpPr>
          <p:cNvPr id="46083" name="Rectangle 3"/>
          <p:cNvSpPr>
            <a:spLocks noGrp="1" noRot="1" noChangeArrowheads="1"/>
          </p:cNvSpPr>
          <p:nvPr>
            <p:ph sz="quarter" idx="2"/>
          </p:nvPr>
        </p:nvSpPr>
        <p:spPr/>
        <p:txBody>
          <a:bodyPr/>
          <a:lstStyle/>
          <a:p>
            <a:pPr algn="just" eaLnBrk="1" hangingPunct="1">
              <a:buFont typeface="Wingdings" pitchFamily="2" charset="2"/>
              <a:buNone/>
              <a:defRPr/>
            </a:pPr>
            <a:endParaRPr lang="es-ES" sz="2000" b="1" dirty="0" smtClean="0">
              <a:latin typeface="Verdana" pitchFamily="34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122" t="13621" r="30396" b="37874"/>
          <a:stretch>
            <a:fillRect/>
          </a:stretch>
        </p:blipFill>
        <p:spPr bwMode="auto">
          <a:xfrm>
            <a:off x="500034" y="1571612"/>
            <a:ext cx="8215370" cy="297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 l="3125" t="24609" r="30224" b="50977"/>
          <a:stretch>
            <a:fillRect/>
          </a:stretch>
        </p:blipFill>
        <p:spPr bwMode="auto">
          <a:xfrm>
            <a:off x="500034" y="4500570"/>
            <a:ext cx="821537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as de cristal">
  <a:themeElements>
    <a:clrScheme name="Capas de cristal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Capas de cristal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apas de cristal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as de cristal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as de cristal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as de cristal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as de cristal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as de cristal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as de cristal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as de cristal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799</TotalTime>
  <Words>356</Words>
  <Application>Microsoft PowerPoint</Application>
  <PresentationFormat>Presentación en pantalla (4:3)</PresentationFormat>
  <Paragraphs>87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37</vt:i4>
      </vt:variant>
    </vt:vector>
  </HeadingPairs>
  <TitlesOfParts>
    <vt:vector size="38" baseType="lpstr">
      <vt:lpstr>Capas de cristal</vt:lpstr>
      <vt:lpstr>EL BAMBU</vt:lpstr>
      <vt:lpstr>EL BAMBÚ Un material extraordinario </vt:lpstr>
      <vt:lpstr>  Que es el BAMBÚ? </vt:lpstr>
      <vt:lpstr>  Distribución del BAMBÚ</vt:lpstr>
      <vt:lpstr>Partes del BAMBÚ - rizomas</vt:lpstr>
      <vt:lpstr>Partes del BAMBÚ - Brotes</vt:lpstr>
      <vt:lpstr>Partes del BAMBÚ - Tallos</vt:lpstr>
      <vt:lpstr>Partes del BAMBÚ - Fibras</vt:lpstr>
      <vt:lpstr>Partes del BAMBÚ - Fibras</vt:lpstr>
      <vt:lpstr>El BAMBÚ es resistente…?</vt:lpstr>
      <vt:lpstr>La resistencia del BAMBÚ   </vt:lpstr>
      <vt:lpstr>Diapositiva 12</vt:lpstr>
      <vt:lpstr>Comportamiento en combustión </vt:lpstr>
      <vt:lpstr>Y que podemos hacer con EL BAMBÚ….?</vt:lpstr>
      <vt:lpstr>Usos del BAMBÚ</vt:lpstr>
      <vt:lpstr>Usos del BAMBÚ</vt:lpstr>
      <vt:lpstr>Usos del BAMBÚ</vt:lpstr>
      <vt:lpstr>Usos del BAMBÚ</vt:lpstr>
      <vt:lpstr>Usos del BAMBÚ</vt:lpstr>
      <vt:lpstr>Usos del BAMBÚ</vt:lpstr>
      <vt:lpstr>Usos del BAMBÚ</vt:lpstr>
      <vt:lpstr>Usos del BAMBÚ</vt:lpstr>
      <vt:lpstr>BICIS de BAMBÚ</vt:lpstr>
      <vt:lpstr>Materiales de BAMBÚ</vt:lpstr>
      <vt:lpstr>Productos de BAMBÚ</vt:lpstr>
      <vt:lpstr>BAMBÚ laminado</vt:lpstr>
      <vt:lpstr>BAMBÚ laminado</vt:lpstr>
      <vt:lpstr>Tableros de BAMBÚ </vt:lpstr>
      <vt:lpstr>Alimentos</vt:lpstr>
      <vt:lpstr>Idea para stand</vt:lpstr>
      <vt:lpstr>STAND</vt:lpstr>
      <vt:lpstr>STAND</vt:lpstr>
      <vt:lpstr>BAMBÚ andamios</vt:lpstr>
      <vt:lpstr>Conozcamos a … Elora Hardy…  y sus casas mágicas</vt:lpstr>
      <vt:lpstr>Elora Hardy… </vt:lpstr>
      <vt:lpstr>Elora Hardy… </vt:lpstr>
      <vt:lpstr>Gracias por tu atención…! </vt:lpstr>
    </vt:vector>
  </TitlesOfParts>
  <Company>-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BAMBÚ Un material extraordinario </dc:title>
  <dc:creator>UsuAdmin</dc:creator>
  <cp:lastModifiedBy>CHATO</cp:lastModifiedBy>
  <cp:revision>121</cp:revision>
  <dcterms:created xsi:type="dcterms:W3CDTF">2010-04-16T16:50:25Z</dcterms:created>
  <dcterms:modified xsi:type="dcterms:W3CDTF">2016-04-20T01:34:11Z</dcterms:modified>
</cp:coreProperties>
</file>